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image" Target="../media/image-5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image" Target="../media/image-1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0325" y="2610184"/>
            <a:ext cx="8100000" cy="208828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826025"/>
            <a:ext cx="7943700" cy="70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В. Г. Белинский: критик, который изменил русскую литературу
</a:t>
            </a:r>
            <a:endParaRPr lang="en-US" sz="2612" dirty="0"/>
          </a:p>
        </p:txBody>
      </p:sp>
      <p:sp>
        <p:nvSpPr>
          <p:cNvPr id="6" name="Text 1"/>
          <p:cNvSpPr txBox="1"/>
          <p:nvPr/>
        </p:nvSpPr>
        <p:spPr>
          <a:xfrm>
            <a:off x="564100" y="483613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1678125"/>
            <a:ext cx="43986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Человек, научивший читать литературу по-новому.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49444" y="425750"/>
            <a:ext cx="3469263" cy="427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43707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слово стало оружием мысли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2034900"/>
            <a:ext cx="3150900" cy="15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Белинский жил в России строгих запретов и цензуры, когда открыто говорить о проблемах было трудно. Поэтому журналы и критика стали важным пространством для разговора о жизни, людях и справедливости.
</a:t>
            </a:r>
            <a:endParaRPr lang="en-US" sz="1057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4100" y="483625"/>
            <a:ext cx="8015700" cy="6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 и юность будущего критика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564100" y="1803975"/>
            <a:ext cx="1571100" cy="12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1811 — рождение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Белинский родился в Свеаборге, но вырос в Чембаре Пензенской губернии. Небогатая семья и ранние трудности рано научили его остро чувствовать несправедливость.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2215937" y="1803975"/>
            <a:ext cx="1571100" cy="12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годы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Пензенской гимназии он много читал и рано заинтересовался литературой. Книги стали для него способом узнать мир шире, чем позволяла повседневная жизнь.
</a:t>
            </a:r>
            <a:endParaRPr lang="en-US" sz="800" dirty="0"/>
          </a:p>
        </p:txBody>
      </p:sp>
      <p:sp>
        <p:nvSpPr>
          <p:cNvPr id="13" name="Text 4"/>
          <p:cNvSpPr txBox="1"/>
          <p:nvPr/>
        </p:nvSpPr>
        <p:spPr>
          <a:xfrm>
            <a:off x="3867781" y="1803975"/>
            <a:ext cx="1571100" cy="12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1829 — Московский университет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Белинский поступил в Московский университет и оказался среди молодых людей, увлечённых философией и словесностью. Здесь он начал серьёзно думать о роли литературы в обществе.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5519604" y="1803975"/>
            <a:ext cx="1571100" cy="12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1832 — исключение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драму «Дмитрий Калинин» его исключили из университета. Это был тяжёлый удар, но именно после него начался его путь профессионального литературного критика.
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49444" y="425750"/>
            <a:ext cx="3469263" cy="427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45189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Московский университет и первые литературные опыты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2049500"/>
            <a:ext cx="3201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Студенческая среда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университете Белинский вошёл в круг юношей, которые спорили о книгах, философии и будущем России. Эти разговоры помогли ему сформировать собственный взгляд на литературу.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564100" y="3342175"/>
            <a:ext cx="3201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шаги в литературе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пробовал писать пьесы, статьи и заметки о чтении. После исключения из университета он не отказался от литературы, а сделал её главным делом своей жизни.
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9665" y="1353524"/>
            <a:ext cx="240975" cy="275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9665" y="2186407"/>
            <a:ext cx="240975" cy="275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9665" y="3019267"/>
            <a:ext cx="240975" cy="275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49665" y="3852142"/>
            <a:ext cx="240975" cy="275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64100" y="483625"/>
            <a:ext cx="8015700" cy="6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 журнальной критике
</a:t>
            </a:r>
            <a:endParaRPr lang="en-US" sz="2200" dirty="0"/>
          </a:p>
        </p:txBody>
      </p:sp>
      <p:sp>
        <p:nvSpPr>
          <p:cNvPr id="13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14" name="Text 2"/>
          <p:cNvSpPr txBox="1"/>
          <p:nvPr/>
        </p:nvSpPr>
        <p:spPr>
          <a:xfrm>
            <a:off x="1110909" y="1285179"/>
            <a:ext cx="3101100" cy="76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«Телескоп»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этом журнале Белинский получил первые заметные возможности для критической работы. Его тексты сразу выделялись серьёзностью и вниманием к живой действительности.
</a:t>
            </a:r>
            <a:endParaRPr lang="en-US" sz="738" dirty="0"/>
          </a:p>
        </p:txBody>
      </p:sp>
      <p:sp>
        <p:nvSpPr>
          <p:cNvPr id="15" name="Text 3"/>
          <p:cNvSpPr txBox="1"/>
          <p:nvPr/>
        </p:nvSpPr>
        <p:spPr>
          <a:xfrm>
            <a:off x="1110909" y="2118051"/>
            <a:ext cx="3100800" cy="76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«Московский наблюдатель»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он продолжил искать свой стиль и расширял круг тем. Для него критика становилась не частным мнением, а разговором о литературе и времени.
</a:t>
            </a:r>
            <a:endParaRPr lang="en-US" sz="738" dirty="0"/>
          </a:p>
        </p:txBody>
      </p:sp>
      <p:sp>
        <p:nvSpPr>
          <p:cNvPr id="16" name="Text 4"/>
          <p:cNvSpPr txBox="1"/>
          <p:nvPr/>
        </p:nvSpPr>
        <p:spPr>
          <a:xfrm>
            <a:off x="1110909" y="2950922"/>
            <a:ext cx="3100800" cy="76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«Отечественные записки»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этим журналом связаны его самые зрелые и известные статьи. Именно здесь он стал влиятельным голосом в литературной жизни 1840-х годов.
</a:t>
            </a:r>
            <a:endParaRPr lang="en-US" sz="738" dirty="0"/>
          </a:p>
        </p:txBody>
      </p:sp>
      <p:sp>
        <p:nvSpPr>
          <p:cNvPr id="17" name="Text 5"/>
          <p:cNvSpPr txBox="1"/>
          <p:nvPr/>
        </p:nvSpPr>
        <p:spPr>
          <a:xfrm>
            <a:off x="1110909" y="3783797"/>
            <a:ext cx="3100800" cy="76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«Современник»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в «Современнике» ещё сильнее приблизила его к читателям и писателям. Его оценки часто вызывали споры, потому что Белинский писал прямо и убеждённо.
</a:t>
            </a:r>
            <a:endParaRPr lang="en-US" sz="738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0900" y="1690170"/>
            <a:ext cx="3918900" cy="20166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Журналы Белинского и основные этапы его работы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564108" y="1767600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1840-е годы его критика стала особенно зрелой и влиятельной.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10" name="Text 3"/>
          <p:cNvSpPr txBox="1"/>
          <p:nvPr/>
        </p:nvSpPr>
        <p:spPr>
          <a:xfrm>
            <a:off x="564100" y="2800492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Дольше всего Белинский сотрудничал с «Отечественными записками», и именно этот период стал вершиной его работы.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660900" y="3765050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1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Биографические данные о работе Белинского в журналах: 1830-е — «Телескоп»; 1835–1836 — «Московский наблюдатель»; 1839–1846 — «Отечественные записки»; 1847–1848 — «Современник».
</a:t>
            </a:r>
            <a:endParaRPr lang="en-US" sz="61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80157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идеи Белинского о литературе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564150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Литература, по Белинскому, должна показывать настоящую жизнь человека — с его радостями, трудностями и внутренними конфликтами. Красивый язык важен, но ещё важнее правдивость и смысл.
</a:t>
            </a:r>
            <a:endParaRPr lang="en-US" sz="1057" dirty="0"/>
          </a:p>
        </p:txBody>
      </p:sp>
      <p:sp>
        <p:nvSpPr>
          <p:cNvPr id="7" name="Text 2"/>
          <p:cNvSpPr txBox="1"/>
          <p:nvPr/>
        </p:nvSpPr>
        <p:spPr>
          <a:xfrm>
            <a:off x="3273145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считал, что писатель отвечает не только за текст, но и за влияние своих книг на читателей. Поэтому он особенно ценил гуманизм, уважение к личности и честный взгляд на мир.
</a:t>
            </a:r>
            <a:endParaRPr lang="en-US" sz="1057" dirty="0"/>
          </a:p>
        </p:txBody>
      </p:sp>
      <p:sp>
        <p:nvSpPr>
          <p:cNvPr id="8" name="Text 3"/>
          <p:cNvSpPr txBox="1"/>
          <p:nvPr/>
        </p:nvSpPr>
        <p:spPr>
          <a:xfrm>
            <a:off x="5982141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Белинский хотел, чтобы произведения говорили о своём времени. Для него литература была связана с обществом, а не существовала отдельно от него.
</a:t>
            </a:r>
            <a:endParaRPr lang="en-US" sz="1057" dirty="0"/>
          </a:p>
        </p:txBody>
      </p:sp>
      <p:sp>
        <p:nvSpPr>
          <p:cNvPr id="9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30550" y="2611738"/>
            <a:ext cx="3958500" cy="208362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4100" y="2611738"/>
            <a:ext cx="3958500" cy="208362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Белинский и Николай Гоголь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4680500" y="1203550"/>
            <a:ext cx="3858600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 о роли литературы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Белинского книга не могла быть только красивым рассказом. Он считал, что писатель обязан видеть страдания людей и говорить о них честно. Поэтому спор с Гоголем показал: для критика литература была связана с нравственным выбором.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97425" y="1203550"/>
            <a:ext cx="3858600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Письмо, которое стало событием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1847 году Белинский написал Гоголю резкое и очень известное письмо. В нём он не согласился с религиозно-консервативными взглядами писателя и защитил свободу, справедливость и человеческое достоинство. Этот текст быстро стал символом смелой общественной мысли.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31688" y="1467950"/>
            <a:ext cx="5480623" cy="18618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Писатели, которых особенно ценил Белинский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564150" y="3818475"/>
            <a:ext cx="3918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Белинский высоко оценивал авторов, которые по-новому показывали человека и эпоху.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9" name="Text 3"/>
          <p:cNvSpPr txBox="1"/>
          <p:nvPr/>
        </p:nvSpPr>
        <p:spPr>
          <a:xfrm>
            <a:off x="4660942" y="3818475"/>
            <a:ext cx="3918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отзывы помогли закрепить этих писателей как главные имена русской литературы.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64100" y="3429200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Оценки Белинского в литературно-критических статьях и обзорах XIX века.
</a:t>
            </a:r>
            <a:endParaRPr lang="en-US" sz="757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4100" y="483625"/>
            <a:ext cx="80157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Белинский как создатель новой литературной критики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564150" y="1339700"/>
            <a:ext cx="19413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Белинский сделал критику самостоятельным и серьёзным видом литературы. Он не ограничивался коротким отзывом, а разбирал произведение глубоко и внимательно.
</a:t>
            </a:r>
            <a:endParaRPr lang="en-US" sz="957" dirty="0"/>
          </a:p>
        </p:txBody>
      </p:sp>
      <p:sp>
        <p:nvSpPr>
          <p:cNvPr id="8" name="Text 2"/>
          <p:cNvSpPr txBox="1"/>
          <p:nvPr/>
        </p:nvSpPr>
        <p:spPr>
          <a:xfrm>
            <a:off x="2588906" y="1339700"/>
            <a:ext cx="19413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соединял анализ языка, композиции и героев с вопросом: о чём это произведение говорит людям и обществу. Такой подход был для своего времени новым.
</a:t>
            </a:r>
            <a:endParaRPr lang="en-US" sz="957" dirty="0"/>
          </a:p>
        </p:txBody>
      </p:sp>
      <p:sp>
        <p:nvSpPr>
          <p:cNvPr id="9" name="Text 3"/>
          <p:cNvSpPr txBox="1"/>
          <p:nvPr/>
        </p:nvSpPr>
        <p:spPr>
          <a:xfrm>
            <a:off x="4613663" y="1339700"/>
            <a:ext cx="19413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Белинский учил видеть в книге не только сюжет, но и авторскую позицию. Читатель должен был понимать, как писатель относится к жизни и человеку.
</a:t>
            </a:r>
            <a:endParaRPr lang="en-US" sz="957" dirty="0"/>
          </a:p>
        </p:txBody>
      </p:sp>
      <p:sp>
        <p:nvSpPr>
          <p:cNvPr id="10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11" name="Text 5"/>
          <p:cNvSpPr txBox="1"/>
          <p:nvPr/>
        </p:nvSpPr>
        <p:spPr>
          <a:xfrm>
            <a:off x="6638416" y="1339700"/>
            <a:ext cx="19413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ему русская критика стала точнее, смелее и ближе к реальным проблемам. Его статьи читали как важные размышления о литературе и времени.
</a:t>
            </a:r>
            <a:endParaRPr lang="en-US" sz="957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538" y="1368075"/>
            <a:ext cx="8010924" cy="32919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8015700" cy="4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Белинский оценивал произведение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972175"/>
            <a:ext cx="80157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его критического разбора: от художественной формы к жизненному и общественному смыслу текста.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в «Отечественных записках»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3196561" y="2423675"/>
            <a:ext cx="3415200" cy="8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1840-х
</a:t>
            </a:r>
            <a:pPr algn="l" indent="0" marL="0">
              <a:lnSpc>
                <a:spcPct val="115000"/>
              </a:lnSpc>
              <a:buNone/>
            </a:pPr>
            <a:r>
              <a:rPr lang="en-US" sz="6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журнале он всё чаще говорит о реалистическом изображении жизни и о роли писателя в обществе. Его статьи вызывают обсуждения и спорят с привычными вкусами.
</a:t>
            </a:r>
            <a:endParaRPr lang="en-US" sz="998" dirty="0"/>
          </a:p>
        </p:txBody>
      </p:sp>
      <p:sp>
        <p:nvSpPr>
          <p:cNvPr id="10" name="Text 3"/>
          <p:cNvSpPr txBox="1"/>
          <p:nvPr/>
        </p:nvSpPr>
        <p:spPr>
          <a:xfrm>
            <a:off x="4479400" y="1276550"/>
            <a:ext cx="3415200" cy="8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1839
</a:t>
            </a:r>
            <a:pPr algn="l" indent="0" marL="0">
              <a:lnSpc>
                <a:spcPct val="115000"/>
              </a:lnSpc>
              <a:buNone/>
            </a:pPr>
            <a:r>
              <a:rPr lang="en-US" sz="6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Белинский приходит в «Отечественные записки» и получает широкую площадку для регулярных публикаций. Здесь его критика становится более зрелой и заметной для читателей.
</a:t>
            </a:r>
            <a:endParaRPr lang="en-US" sz="998" dirty="0"/>
          </a:p>
        </p:txBody>
      </p:sp>
      <p:sp>
        <p:nvSpPr>
          <p:cNvPr id="11" name="Text 4"/>
          <p:cNvSpPr txBox="1"/>
          <p:nvPr/>
        </p:nvSpPr>
        <p:spPr>
          <a:xfrm>
            <a:off x="1918511" y="3535950"/>
            <a:ext cx="3415200" cy="8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1846
</a:t>
            </a:r>
            <a:pPr algn="l" indent="0" marL="0">
              <a:lnSpc>
                <a:spcPct val="115000"/>
              </a:lnSpc>
              <a:buNone/>
            </a:pPr>
            <a:r>
              <a:rPr lang="en-US" sz="6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этому времени Белинский уже признан самым влиятельным критиком эпохи. Его тексты о литературе соединяют художественный анализ с размышлениями о человеке и современной жизни.
</a:t>
            </a:r>
            <a:endParaRPr lang="en-US" sz="99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0900" y="1690170"/>
            <a:ext cx="3918900" cy="20166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чём писал Белинский чаще всего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564108" y="1767600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Наибольшее внимание он уделял разбору новых произведений и их связи с жизнью страны.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10" name="Text 3"/>
          <p:cNvSpPr txBox="1"/>
          <p:nvPr/>
        </p:nvSpPr>
        <p:spPr>
          <a:xfrm>
            <a:off x="564100" y="2800492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Белинский соединял анализ литературы с общественными вопросами и темой личности.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660900" y="3765050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распределение по тематике критических статей Белинского 1840-х годов
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564099" y="1815000"/>
            <a:ext cx="2775900" cy="15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Белинский видел в реалистической литературе правдивое изображение человека и жизни, а не красивую выдумку.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564099" y="3727775"/>
            <a:ext cx="27759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13" i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Белинский, критические статьи 1840-х годов; обобщение по его взглядам на реализм
</a:t>
            </a:r>
            <a:endParaRPr lang="en-US" sz="613" dirty="0"/>
          </a:p>
        </p:txBody>
      </p:sp>
      <p:sp>
        <p:nvSpPr>
          <p:cNvPr id="7" name="Text 3"/>
          <p:cNvSpPr txBox="1"/>
          <p:nvPr/>
        </p:nvSpPr>
        <p:spPr>
          <a:xfrm>
            <a:off x="4352362" y="1269879"/>
            <a:ext cx="2866800" cy="1173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9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1840-е
</a:t>
            </a:r>
            <a:endParaRPr lang="en-US" sz="5995" dirty="0"/>
          </a:p>
        </p:txBody>
      </p:sp>
      <p:sp>
        <p:nvSpPr>
          <p:cNvPr id="8" name="Text 4"/>
          <p:cNvSpPr txBox="1"/>
          <p:nvPr/>
        </p:nvSpPr>
        <p:spPr>
          <a:xfrm>
            <a:off x="4352362" y="2528853"/>
            <a:ext cx="28668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 это десятилетие его поддержка реализма стала особенно заметной и повлияла на развитие русской литературы.
</a:t>
            </a:r>
            <a:endParaRPr lang="en-US" sz="1395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49444" y="425750"/>
            <a:ext cx="3469263" cy="427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45189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Белинский и «натуральная школа»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63850" y="3703473"/>
            <a:ext cx="34182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их внимания были бедность, чиновничий быт и унижение человека. Так литература стала говорить о проблемах, которые раньше часто обходили стороной.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763850" y="2638948"/>
            <a:ext cx="34182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Белинский поддержал молодых авторов, которые писали о повседневной жизни без прикрас. Его оценка помогла этим текстам стать заметнее и убедительнее для читателей.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4150" y="2025738"/>
            <a:ext cx="3918900" cy="13312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даты жизни и творчества Белинского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4660908" y="1760438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хронология показывает главные этапы жизни критика и его наиболее важные публикации.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10" name="Text 3"/>
          <p:cNvSpPr txBox="1"/>
          <p:nvPr/>
        </p:nvSpPr>
        <p:spPr>
          <a:xfrm>
            <a:off x="4660900" y="2793329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Белинского была короткой, но почти каждый её этап связан с важным поворотом в русской критике.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4150" y="3814425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Биография В. Г. Белинского
</a:t>
            </a:r>
            <a:endParaRPr lang="en-US" sz="757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4867" y="1348019"/>
            <a:ext cx="244200" cy="244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70974" y="1348019"/>
            <a:ext cx="244200" cy="244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4870" y="3118821"/>
            <a:ext cx="244200" cy="217067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970974" y="3129671"/>
            <a:ext cx="244200" cy="19536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64100" y="483625"/>
            <a:ext cx="8015700" cy="6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Белинского на русскую литературу
</a:t>
            </a:r>
            <a:endParaRPr lang="en-US" sz="2200" dirty="0"/>
          </a:p>
        </p:txBody>
      </p:sp>
      <p:sp>
        <p:nvSpPr>
          <p:cNvPr id="13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14" name="Text 2"/>
          <p:cNvSpPr txBox="1"/>
          <p:nvPr/>
        </p:nvSpPr>
        <p:spPr>
          <a:xfrm>
            <a:off x="564103" y="1795075"/>
            <a:ext cx="1879500" cy="11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критика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сделал литературную критику самостоятельной и серьёзной областью мысли, где важно не только мнение о книге, но и разбор её идеи, героев и связи с жизнью.
</a:t>
            </a:r>
            <a:endParaRPr lang="en-US" sz="800" dirty="0"/>
          </a:p>
        </p:txBody>
      </p:sp>
      <p:sp>
        <p:nvSpPr>
          <p:cNvPr id="15" name="Text 3"/>
          <p:cNvSpPr txBox="1"/>
          <p:nvPr/>
        </p:nvSpPr>
        <p:spPr>
          <a:xfrm>
            <a:off x="2900196" y="1795113"/>
            <a:ext cx="1879500" cy="11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журнала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Белинский показал, что журнал может формировать вкус читателей и задавать направление литературным спорам. Его статьи читали и обсуждали по всей образованной России.
</a:t>
            </a:r>
            <a:endParaRPr lang="en-US" sz="800" dirty="0"/>
          </a:p>
        </p:txBody>
      </p:sp>
      <p:sp>
        <p:nvSpPr>
          <p:cNvPr id="16" name="Text 4"/>
          <p:cNvSpPr txBox="1"/>
          <p:nvPr/>
        </p:nvSpPr>
        <p:spPr>
          <a:xfrm>
            <a:off x="564100" y="3552348"/>
            <a:ext cx="1879500" cy="110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классиков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его разборы помогли по-новому увидеть Пушкина, Лермонтова и Гоголя. Для многих авторов высокая оценка Белинского означала настоящее признание.
</a:t>
            </a:r>
            <a:endParaRPr lang="en-US" sz="800" dirty="0"/>
          </a:p>
        </p:txBody>
      </p:sp>
      <p:sp>
        <p:nvSpPr>
          <p:cNvPr id="17" name="Text 5"/>
          <p:cNvSpPr txBox="1"/>
          <p:nvPr/>
        </p:nvSpPr>
        <p:spPr>
          <a:xfrm>
            <a:off x="2900196" y="3552335"/>
            <a:ext cx="1879500" cy="11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честности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XIX веке Белинский стал образцом принципиального критика, который говорил прямо и не скрывал своей позиции. Это укрепило доверие к литературной критике.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4100" y="483625"/>
            <a:ext cx="47823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Общественная позиция Белинского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564100" y="1530900"/>
            <a:ext cx="4228200" cy="6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Белинский решительно выступал против крепостного права и считал, что общество не может быть справедливым, пока человек зависит от чужой воли.
</a:t>
            </a:r>
            <a:endParaRPr lang="en-US" sz="957" dirty="0"/>
          </a:p>
        </p:txBody>
      </p:sp>
      <p:sp>
        <p:nvSpPr>
          <p:cNvPr id="8" name="Text 2"/>
          <p:cNvSpPr txBox="1"/>
          <p:nvPr/>
        </p:nvSpPr>
        <p:spPr>
          <a:xfrm>
            <a:off x="564100" y="2240370"/>
            <a:ext cx="4228200" cy="6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осуждал лицемерие и равнодушие к чужой боли. Для него уважение к человеческому достоинству было важнее красивых слов и внешней благопристойности.
</a:t>
            </a:r>
            <a:endParaRPr lang="en-US" sz="957" dirty="0"/>
          </a:p>
        </p:txBody>
      </p:sp>
      <p:sp>
        <p:nvSpPr>
          <p:cNvPr id="9" name="Text 3"/>
          <p:cNvSpPr txBox="1"/>
          <p:nvPr/>
        </p:nvSpPr>
        <p:spPr>
          <a:xfrm>
            <a:off x="564100" y="2953537"/>
            <a:ext cx="4228200" cy="6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Критик требовал, чтобы литература не уходила от реальной жизни. Он верил, что писатель должен замечать страдания народа и говорить о них честно.
</a:t>
            </a:r>
            <a:endParaRPr lang="en-US" sz="957" dirty="0"/>
          </a:p>
        </p:txBody>
      </p:sp>
      <p:sp>
        <p:nvSpPr>
          <p:cNvPr id="10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11" name="Text 5"/>
          <p:cNvSpPr txBox="1"/>
          <p:nvPr/>
        </p:nvSpPr>
        <p:spPr>
          <a:xfrm>
            <a:off x="564100" y="3673702"/>
            <a:ext cx="4228200" cy="6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таких взглядов его тексты нередко расходились с официальной позицией. Поэтому Белинского читали не только как критика, но и как смелого мыслителя.
</a:t>
            </a:r>
            <a:endParaRPr lang="en-US" sz="957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0900" y="1690170"/>
            <a:ext cx="3918900" cy="20166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Белинский важен сегодня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564108" y="1767600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взгляды помогают понять, почему литература влияет не только на вкус, но и на отношение к человеку.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10" name="Text 3"/>
          <p:cNvSpPr txBox="1"/>
          <p:nvPr/>
        </p:nvSpPr>
        <p:spPr>
          <a:xfrm>
            <a:off x="564100" y="2800492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Самое сильное наследие Белинского связано с критикой и реализмом, но его гуманизм тоже остаётся очень актуальным.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660900" y="3765050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4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оценка основных направлений влияния Белинского по его литературному наследию
</a:t>
            </a:r>
            <a:endParaRPr lang="en-US" sz="64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4100" y="483613"/>
            <a:ext cx="55047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Белинский: критик, который заставил литературу говорить с обществом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564100" y="3538900"/>
            <a:ext cx="32463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Белинский показал, что литература может быть честным разговором о жизни, человеке и справедливости. Поэтому его идеи до сих пор помогают понимать русскую классику глубже.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2026-05-23T04:26:54Z</dcterms:created>
  <dcterms:modified xsi:type="dcterms:W3CDTF">2026-05-23T04:26:54Z</dcterms:modified>
</cp:coreProperties>
</file>