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slideLayout" Target="../slideLayouts/slideLayout1.xml"/><Relationship Id="rId1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image" Target="../media/image-15-7.jpe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2400" y="701866"/>
            <a:ext cx="3939600" cy="338174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572000" y="1294400"/>
            <a:ext cx="2870700" cy="2885700"/>
          </a:xfrm>
          <a:prstGeom prst="rect">
            <a:avLst/>
          </a:prstGeom>
          <a:noFill/>
          <a:ln/>
        </p:spPr>
        <p:txBody>
          <a:bodyPr wrap="square" lIns="0" tIns="0" rIns="0" bIns="0" rtlCol="0" anchor="ctr"/>
          <a:lstStyle/>
          <a:p>
            <a:pPr algn="l" indent="0" marL="0">
              <a:lnSpc>
                <a:spcPct val="100000"/>
              </a:lnSpc>
              <a:buNone/>
            </a:pPr>
            <a:r>
              <a:rPr lang="en-US" sz="3200" b="1" dirty="0">
                <a:solidFill>
                  <a:srgbClr val="FF008C"/>
                </a:solidFill>
                <a:latin typeface="Arial" pitchFamily="34" charset="0"/>
                <a:ea typeface="Arial" pitchFamily="34" charset="-122"/>
                <a:cs typeface="Arial" pitchFamily="34" charset="-120"/>
              </a:rPr>
              <a:t>Как ориентироваться на местности
</a:t>
            </a:r>
            <a:pPr algn="l" indent="0" marL="0">
              <a:lnSpc>
                <a:spcPct val="100000"/>
              </a:lnSpc>
              <a:buNone/>
            </a:pPr>
            <a:r>
              <a:rPr lang="en-US" sz="1800" b="1" dirty="0">
                <a:solidFill>
                  <a:srgbClr val="FF008C"/>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Навык, который помогает найти направление и не потеряться.
</a:t>
            </a:r>
            <a:endParaRPr lang="en-US" sz="3200" dirty="0"/>
          </a:p>
        </p:txBody>
      </p:sp>
      <p:sp>
        <p:nvSpPr>
          <p:cNvPr id="6" name="Text 1"/>
          <p:cNvSpPr txBox="1"/>
          <p:nvPr/>
        </p:nvSpPr>
        <p:spPr>
          <a:xfrm>
            <a:off x="362106" y="4516678"/>
            <a:ext cx="3623154" cy="307777"/>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77084" y="1691289"/>
            <a:ext cx="5173980" cy="29154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24541" y="2194559"/>
            <a:ext cx="2683479" cy="1882141"/>
          </a:xfrm>
          <a:prstGeom prst="rect">
            <a:avLst/>
          </a:prstGeom>
          <a:noFill/>
          <a:ln/>
        </p:spPr>
        <p:txBody>
          <a:bodyPr wrap="square" lIns="0" tIns="0" rIns="0" bIns="0" rtlCol="0" anchor="ctr"/>
          <a:lstStyle/>
          <a:p>
            <a:pPr algn="l" indent="0" marL="0">
              <a:lnSpc>
                <a:spcPct val="100000"/>
              </a:lnSpc>
              <a:buNone/>
            </a:pPr>
            <a:r>
              <a:rPr lang="en-US" sz="1050" dirty="0">
                <a:solidFill>
                  <a:srgbClr val="FFFFFF"/>
                </a:solidFill>
                <a:latin typeface="Arial" pitchFamily="34" charset="0"/>
                <a:ea typeface="Arial" pitchFamily="34" charset="-122"/>
                <a:cs typeface="Arial" pitchFamily="34" charset="-120"/>
              </a:rPr>
              <a:t>Ориентирование на местности — это не только школьная тема, но и часть личной безопасности. Оно помогает уверенно действовать по дороге домой, в поездке, на прогулке и в любой незнакомой обстановке.
</a:t>
            </a:r>
            <a:endParaRPr lang="en-US" sz="1050" dirty="0"/>
          </a:p>
        </p:txBody>
      </p:sp>
      <p:sp>
        <p:nvSpPr>
          <p:cNvPr id="7" name="Text 1"/>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2</a:t>
            </a:r>
            <a:endParaRPr lang="en-US" sz="900" dirty="0"/>
          </a:p>
        </p:txBody>
      </p:sp>
      <p:sp>
        <p:nvSpPr>
          <p:cNvPr id="8"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Почему этот навык важен в 7 классе
</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38113"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Север, юг, запад и восток — четыре главные стороны горизонта. Они служат основой для определения направления движения, чтения карты и объяснения расположения объектов.
</a:t>
            </a:r>
            <a:endParaRPr lang="en-US" sz="1100" dirty="0"/>
          </a:p>
        </p:txBody>
      </p:sp>
      <p:sp>
        <p:nvSpPr>
          <p:cNvPr id="9" name="Text 1"/>
          <p:cNvSpPr txBox="1"/>
          <p:nvPr/>
        </p:nvSpPr>
        <p:spPr>
          <a:xfrm>
            <a:off x="4788934"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Между главными сторонами выделяют промежуточные направления: северо-восток, юго-восток, юго-запад и северо-запад. Они позволяют точнее указывать положение точки или маршрута.
</a:t>
            </a:r>
            <a:endParaRPr lang="en-US" sz="1100" dirty="0"/>
          </a:p>
        </p:txBody>
      </p:sp>
      <p:sp>
        <p:nvSpPr>
          <p:cNvPr id="10" name="Text 2"/>
          <p:cNvSpPr txBox="1"/>
          <p:nvPr/>
        </p:nvSpPr>
        <p:spPr>
          <a:xfrm>
            <a:off x="438113"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 карте север обычно расположен сверху, юг — снизу, запад — слева, а восток — справа. Это правило помогает быстро сориентироваться в схеме местности.
</a:t>
            </a:r>
            <a:endParaRPr lang="en-US" sz="1100" dirty="0"/>
          </a:p>
        </p:txBody>
      </p:sp>
      <p:sp>
        <p:nvSpPr>
          <p:cNvPr id="11" name="Text 3"/>
          <p:cNvSpPr txBox="1"/>
          <p:nvPr/>
        </p:nvSpPr>
        <p:spPr>
          <a:xfrm>
            <a:off x="4788934"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знать стороны горизонта, проще сопоставлять карту с реальной местностью. Тогда улицы, дороги, реки и ориентиры воспринимаются не отдельно, а как единая схема.
</a:t>
            </a:r>
            <a:endParaRPr lang="en-US" sz="1100" dirty="0"/>
          </a:p>
        </p:txBody>
      </p:sp>
      <p:sp>
        <p:nvSpPr>
          <p:cNvPr id="12" name="Text 4"/>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13"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Основные стороны горизонта
</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22154" y="2187737"/>
            <a:ext cx="3848986" cy="183958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6962" y="1566447"/>
            <a:ext cx="3908988" cy="2041534"/>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Сравнение показывает, какие способы удобнее использовать в разных условиях и почему лучше проверять себя несколькими ориентирами.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Компас и карта наиболее универсальны. Солнце, звёзды и природные признаки полезны как дополнительные ориентиры, но не как единственный способ проверки.
</a:t>
            </a:r>
            <a:endParaRPr lang="en-US" sz="1400" dirty="0"/>
          </a:p>
        </p:txBody>
      </p:sp>
      <p:sp>
        <p:nvSpPr>
          <p:cNvPr id="6" name="Text 1"/>
          <p:cNvSpPr txBox="1"/>
          <p:nvPr/>
        </p:nvSpPr>
        <p:spPr>
          <a:xfrm>
            <a:off x="356962" y="4033286"/>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Материалы школьного курса ОБЗР и географии
</a:t>
            </a:r>
            <a:endParaRPr lang="en-US" sz="1100" dirty="0"/>
          </a:p>
        </p:txBody>
      </p:sp>
      <p:sp>
        <p:nvSpPr>
          <p:cNvPr id="7"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4</a:t>
            </a:r>
            <a:endParaRPr lang="en-US" sz="900" dirty="0"/>
          </a:p>
        </p:txBody>
      </p:sp>
      <p:sp>
        <p:nvSpPr>
          <p:cNvPr id="8"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Способы ориентирования и их надёжность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12084" y="1824424"/>
            <a:ext cx="3331914" cy="27559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5691"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Из чего он состоит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Компас помогает определить направление благодаря магнитной стрелке и шкале сторон горизонта. Красный конец стрелки показывает на север, а противоположный — на юг.
</a:t>
            </a:r>
            <a:endParaRPr lang="en-US" sz="1400" dirty="0"/>
          </a:p>
        </p:txBody>
      </p:sp>
      <p:sp>
        <p:nvSpPr>
          <p:cNvPr id="8" name="Text 1"/>
          <p:cNvSpPr txBox="1"/>
          <p:nvPr/>
        </p:nvSpPr>
        <p:spPr>
          <a:xfrm>
            <a:off x="3294662"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Что может мешать точности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Рядом с телефоном, магнитами, металлическими предметами и линиями электропередачи компас может показывать неверно. Поэтому перед использованием важно выбрать спокойное место вдали от помех.
</a:t>
            </a:r>
            <a:endParaRPr lang="en-US" sz="14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5</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Компас и его основные части
</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3088" y="1647327"/>
            <a:ext cx="8019234" cy="29204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6</a:t>
            </a:r>
            <a:endParaRPr lang="en-US" sz="900" dirty="0"/>
          </a:p>
        </p:txBody>
      </p:sp>
      <p:sp>
        <p:nvSpPr>
          <p:cNvPr id="7"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пользоваться компасом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Последовательность действий при работе с компасом на уроках ОБЗР и географии
</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67380" y="1624790"/>
            <a:ext cx="306494" cy="27243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72196" y="1602393"/>
            <a:ext cx="317233" cy="3172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79293" y="3304813"/>
            <a:ext cx="282669" cy="32305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69287" y="3304813"/>
            <a:ext cx="323050" cy="32305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7</a:t>
            </a:r>
            <a:endParaRPr lang="en-US" sz="900" dirty="0"/>
          </a:p>
        </p:txBody>
      </p:sp>
      <p:sp>
        <p:nvSpPr>
          <p:cNvPr id="13" name="Text 1"/>
          <p:cNvSpPr txBox="1"/>
          <p:nvPr/>
        </p:nvSpPr>
        <p:spPr>
          <a:xfrm>
            <a:off x="672781" y="2005017"/>
            <a:ext cx="3541153" cy="79046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Условные знаки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Карта передаёт местность с помощью условных обозначений. По ним можно понять, где находятся дороги, реки, леса, здания и другие важные объекты.
</a:t>
            </a:r>
            <a:endParaRPr lang="en-US" sz="1400" dirty="0"/>
          </a:p>
        </p:txBody>
      </p:sp>
      <p:sp>
        <p:nvSpPr>
          <p:cNvPr id="14" name="Text 2"/>
          <p:cNvSpPr txBox="1"/>
          <p:nvPr/>
        </p:nvSpPr>
        <p:spPr>
          <a:xfrm>
            <a:off x="4973912" y="2005017"/>
            <a:ext cx="3541153" cy="790459"/>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Масштаб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Масштаб показывает, во сколько раз расстояние на карте меньше, чем на местности. Например, при масштабе 1:100 000 один сантиметр соответствует одному километру.
</a:t>
            </a:r>
            <a:endParaRPr lang="en-US" sz="1319" dirty="0"/>
          </a:p>
        </p:txBody>
      </p:sp>
      <p:sp>
        <p:nvSpPr>
          <p:cNvPr id="15" name="Text 3"/>
          <p:cNvSpPr txBox="1"/>
          <p:nvPr/>
        </p:nvSpPr>
        <p:spPr>
          <a:xfrm>
            <a:off x="672781" y="3707436"/>
            <a:ext cx="3541153" cy="79046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Легенда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Легенда объясняет, что означает каждый знак на карте. Без неё легко перепутать объекты, поэтому легенду нужно читать до начала маршрута.
</a:t>
            </a:r>
            <a:endParaRPr lang="en-US" sz="1400" dirty="0"/>
          </a:p>
        </p:txBody>
      </p:sp>
      <p:sp>
        <p:nvSpPr>
          <p:cNvPr id="16" name="Text 4"/>
          <p:cNvSpPr txBox="1"/>
          <p:nvPr/>
        </p:nvSpPr>
        <p:spPr>
          <a:xfrm>
            <a:off x="4973912" y="3707436"/>
            <a:ext cx="3541153" cy="79045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Рельеф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Перепады высот помогают понять, где холмы, спуски и низины. Это особенно важно в походе, когда от рельефа зависит удобство и безопасность движения.
</a:t>
            </a:r>
            <a:endParaRPr lang="en-US" sz="1400" dirty="0"/>
          </a:p>
        </p:txBody>
      </p:sp>
      <p:sp>
        <p:nvSpPr>
          <p:cNvPr id="17"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читать карту
</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 реальной ситуации надёжность зависит не только от способа, но и от погоды, времени суток и видимости.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Самыми устойчивыми остаются компас и карта; природные признаки заметно уступают им и требуют подтверждения другими ориентирами.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Условная оценка для школьных ситуаций по материалам ОБЗР и географии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8</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Когда разные способы работают лучше всего
</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9</a:t>
            </a:r>
            <a:endParaRPr lang="en-US" sz="900" dirty="0"/>
          </a:p>
        </p:txBody>
      </p:sp>
      <p:sp>
        <p:nvSpPr>
          <p:cNvPr id="7" name="Text 1"/>
          <p:cNvSpPr txBox="1"/>
          <p:nvPr/>
        </p:nvSpPr>
        <p:spPr>
          <a:xfrm>
            <a:off x="4874342" y="1605615"/>
            <a:ext cx="2507456" cy="1040743"/>
          </a:xfrm>
          <a:prstGeom prst="rect">
            <a:avLst/>
          </a:prstGeom>
          <a:noFill/>
          <a:ln/>
        </p:spPr>
        <p:txBody>
          <a:bodyPr wrap="square" lIns="0" tIns="0" rIns="0" bIns="0" rtlCol="0" anchor="t"/>
          <a:lstStyle/>
          <a:p>
            <a:pPr algn="l" indent="0" marL="0">
              <a:lnSpc>
                <a:spcPct val="100000"/>
              </a:lnSpc>
              <a:buNone/>
            </a:pPr>
            <a:r>
              <a:rPr lang="en-US" sz="1400" b="1" dirty="0">
                <a:solidFill>
                  <a:srgbClr val="8800FF"/>
                </a:solidFill>
                <a:latin typeface="Arial" pitchFamily="34" charset="0"/>
                <a:ea typeface="Arial" pitchFamily="34" charset="-122"/>
                <a:cs typeface="Arial" pitchFamily="34" charset="-120"/>
              </a:rPr>
              <a:t>Восход
</a:t>
            </a:r>
            <a:pPr algn="l" indent="0" marL="0">
              <a:lnSpc>
                <a:spcPct val="100000"/>
              </a:lnSpc>
              <a:buNone/>
            </a:pPr>
            <a:r>
              <a:rPr lang="en-US" sz="800" dirty="0">
                <a:solidFill>
                  <a:srgbClr val="8800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Утром Солнце появляется на востоке. По направлению света и тени можно сразу заметить, где находится эта сторона горизонта.
</a:t>
            </a:r>
            <a:endParaRPr lang="en-US" sz="1400" dirty="0"/>
          </a:p>
        </p:txBody>
      </p:sp>
      <p:sp>
        <p:nvSpPr>
          <p:cNvPr id="8" name="Text 2"/>
          <p:cNvSpPr txBox="1"/>
          <p:nvPr/>
        </p:nvSpPr>
        <p:spPr>
          <a:xfrm>
            <a:off x="1763124" y="2789278"/>
            <a:ext cx="2507456" cy="1040743"/>
          </a:xfrm>
          <a:prstGeom prst="rect">
            <a:avLst/>
          </a:prstGeom>
          <a:noFill/>
          <a:ln/>
        </p:spPr>
        <p:txBody>
          <a:bodyPr wrap="square" lIns="0" tIns="0" rIns="0" bIns="0" rtlCol="0" anchor="t"/>
          <a:lstStyle/>
          <a:p>
            <a:pPr algn="r" indent="0" marL="0">
              <a:lnSpc>
                <a:spcPct val="100000"/>
              </a:lnSpc>
              <a:buNone/>
            </a:pPr>
            <a:r>
              <a:rPr lang="en-US" sz="1400" b="1" dirty="0">
                <a:solidFill>
                  <a:srgbClr val="8800FF"/>
                </a:solidFill>
                <a:latin typeface="Arial" pitchFamily="34" charset="0"/>
                <a:ea typeface="Arial" pitchFamily="34" charset="-122"/>
                <a:cs typeface="Arial" pitchFamily="34" charset="-120"/>
              </a:rPr>
              <a:t>Полдень
</a:t>
            </a:r>
            <a:pPr algn="r" indent="0" marL="0">
              <a:lnSpc>
                <a:spcPct val="100000"/>
              </a:lnSpc>
              <a:buNone/>
            </a:pPr>
            <a:r>
              <a:rPr lang="en-US" sz="800" dirty="0">
                <a:solidFill>
                  <a:srgbClr val="8800FF"/>
                </a:solidFill>
                <a:latin typeface="Arial" pitchFamily="34" charset="0"/>
                <a:ea typeface="Arial" pitchFamily="34" charset="-122"/>
                <a:cs typeface="Arial" pitchFamily="34" charset="-120"/>
              </a:rPr>
              <a:t>
</a:t>
            </a:r>
            <a:pPr algn="r" indent="0" marL="0">
              <a:lnSpc>
                <a:spcPct val="100000"/>
              </a:lnSpc>
              <a:buNone/>
            </a:pPr>
            <a:r>
              <a:rPr lang="en-US" sz="1100" dirty="0">
                <a:solidFill>
                  <a:srgbClr val="000000"/>
                </a:solidFill>
                <a:latin typeface="Arial" pitchFamily="34" charset="0"/>
                <a:ea typeface="Arial" pitchFamily="34" charset="-122"/>
                <a:cs typeface="Arial" pitchFamily="34" charset="-120"/>
              </a:rPr>
              <a:t>В средней полосе России Солнце находится в южной части неба. В это время тень обычно самая короткая.
</a:t>
            </a:r>
            <a:endParaRPr lang="en-US" sz="1400" dirty="0"/>
          </a:p>
        </p:txBody>
      </p:sp>
      <p:sp>
        <p:nvSpPr>
          <p:cNvPr id="9" name="Text 3"/>
          <p:cNvSpPr txBox="1"/>
          <p:nvPr/>
        </p:nvSpPr>
        <p:spPr>
          <a:xfrm>
            <a:off x="4874342" y="3830021"/>
            <a:ext cx="2507456" cy="1040743"/>
          </a:xfrm>
          <a:prstGeom prst="rect">
            <a:avLst/>
          </a:prstGeom>
          <a:noFill/>
          <a:ln/>
        </p:spPr>
        <p:txBody>
          <a:bodyPr wrap="square" lIns="0" tIns="0" rIns="0" bIns="0" rtlCol="0" anchor="t"/>
          <a:lstStyle/>
          <a:p>
            <a:pPr algn="l" indent="0" marL="0">
              <a:lnSpc>
                <a:spcPct val="100000"/>
              </a:lnSpc>
              <a:buNone/>
            </a:pPr>
            <a:r>
              <a:rPr lang="en-US" sz="1400" b="1" dirty="0">
                <a:solidFill>
                  <a:srgbClr val="8800FF"/>
                </a:solidFill>
                <a:latin typeface="Arial" pitchFamily="34" charset="0"/>
                <a:ea typeface="Arial" pitchFamily="34" charset="-122"/>
                <a:cs typeface="Arial" pitchFamily="34" charset="-120"/>
              </a:rPr>
              <a:t>Закат
</a:t>
            </a:r>
            <a:pPr algn="l" indent="0" marL="0">
              <a:lnSpc>
                <a:spcPct val="100000"/>
              </a:lnSpc>
              <a:buNone/>
            </a:pPr>
            <a:r>
              <a:rPr lang="en-US" sz="800" dirty="0">
                <a:solidFill>
                  <a:srgbClr val="8800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Вечером Солнце уходит на запад, а тень снова удлиняется. Это помогает проверить направление движения перед завершением пути.
</a:t>
            </a:r>
            <a:endParaRPr lang="en-US" sz="1400" dirty="0"/>
          </a:p>
        </p:txBody>
      </p:sp>
      <p:sp>
        <p:nvSpPr>
          <p:cNvPr id="10"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Ориентация по Солнцу
</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05660" y="927073"/>
            <a:ext cx="3377807" cy="1793267"/>
          </a:xfrm>
          <a:prstGeom prst="rect">
            <a:avLst/>
          </a:prstGeom>
          <a:noFill/>
          <a:ln/>
        </p:spPr>
        <p:txBody>
          <a:bodyPr wrap="square" lIns="0" tIns="0" rIns="0" bIns="0" rtlCol="0" anchor="ctr"/>
          <a:lstStyle/>
          <a:p>
            <a:pPr algn="l" indent="0" marL="0">
              <a:lnSpc>
                <a:spcPct val="100000"/>
              </a:lnSpc>
              <a:buNone/>
            </a:pPr>
            <a:r>
              <a:rPr lang="en-US" sz="3000" b="1" dirty="0">
                <a:solidFill>
                  <a:srgbClr val="8800FF"/>
                </a:solidFill>
                <a:latin typeface="Arial" pitchFamily="34" charset="0"/>
                <a:ea typeface="Arial" pitchFamily="34" charset="-122"/>
                <a:cs typeface="Arial" pitchFamily="34" charset="-120"/>
              </a:rPr>
              <a:t>12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часов помогает использовать положение Солнца и получить направление на юг при ясной погоде.
</a:t>
            </a:r>
            <a:endParaRPr lang="en-US" sz="3000" dirty="0"/>
          </a:p>
        </p:txBody>
      </p:sp>
      <p:sp>
        <p:nvSpPr>
          <p:cNvPr id="4" name="Text 1"/>
          <p:cNvSpPr txBox="1"/>
          <p:nvPr/>
        </p:nvSpPr>
        <p:spPr>
          <a:xfrm>
            <a:off x="705661" y="3566160"/>
            <a:ext cx="3754336" cy="92964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Материалы школьного курса ОБЗР и географии
</a:t>
            </a:r>
            <a:endParaRPr lang="en-US" sz="1100" dirty="0"/>
          </a:p>
        </p:txBody>
      </p:sp>
      <p:sp>
        <p:nvSpPr>
          <p:cNvPr id="5" name="Text 2"/>
          <p:cNvSpPr txBox="1"/>
          <p:nvPr/>
        </p:nvSpPr>
        <p:spPr>
          <a:xfrm>
            <a:off x="4827891" y="1057521"/>
            <a:ext cx="3271360" cy="1555865"/>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Способ с механическими часами работает только при видимом Солнце и обычном циферблате со стрелками. Он удобен как запасной приём, когда нет компаса.
</a:t>
            </a:r>
            <a:endParaRPr lang="en-US" sz="1100" dirty="0"/>
          </a:p>
        </p:txBody>
      </p:sp>
      <p:sp>
        <p:nvSpPr>
          <p:cNvPr id="6" name="Text 3"/>
          <p:cNvSpPr txBox="1"/>
          <p:nvPr/>
        </p:nvSpPr>
        <p:spPr>
          <a:xfrm>
            <a:off x="7641626" y="4678984"/>
            <a:ext cx="1311900" cy="258900"/>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11</a:t>
            </a:r>
            <a:endParaRPr lang="en-US" sz="900" dirty="0"/>
          </a:p>
        </p:txBody>
      </p:sp>
      <p:sp>
        <p:nvSpPr>
          <p:cNvPr id="8" name="Text 1"/>
          <p:cNvSpPr txBox="1"/>
          <p:nvPr/>
        </p:nvSpPr>
        <p:spPr>
          <a:xfrm>
            <a:off x="501500"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Полярная звезда почти не смещается на небе и служит надёжным ориентиром на север, особенно если вокруг темно и не видно привычных объектов.
</a:t>
            </a:r>
            <a:endParaRPr lang="en-US" sz="1100" dirty="0"/>
          </a:p>
        </p:txBody>
      </p:sp>
      <p:sp>
        <p:nvSpPr>
          <p:cNvPr id="9" name="Text 2"/>
          <p:cNvSpPr txBox="1"/>
          <p:nvPr/>
        </p:nvSpPr>
        <p:spPr>
          <a:xfrm>
            <a:off x="3424922"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Чтобы её найти, сначала отыскивают ковш Большой Медведицы, затем мысленно проводят линию через две крайние звезды и продолжают её примерно в пять таких отрезков.
</a:t>
            </a:r>
            <a:endParaRPr lang="en-US" sz="1100" dirty="0"/>
          </a:p>
        </p:txBody>
      </p:sp>
      <p:sp>
        <p:nvSpPr>
          <p:cNvPr id="10" name="Text 3"/>
          <p:cNvSpPr txBox="1"/>
          <p:nvPr/>
        </p:nvSpPr>
        <p:spPr>
          <a:xfrm>
            <a:off x="6324641"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Этот способ особенно полезен ночью вне города, когда нет ярких огней и можно свободно видеть звёздное небо, но он требует ясной погоды и терпения.
</a:t>
            </a:r>
            <a:endParaRPr lang="en-US" sz="1100" dirty="0"/>
          </a:p>
        </p:txBody>
      </p:sp>
      <p:sp>
        <p:nvSpPr>
          <p:cNvPr id="11"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Ориентация по звёздам
</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867943" y="1056457"/>
            <a:ext cx="2122406" cy="959323"/>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Мох, влажность коры и форма кроны иногда подсказывают, где север и юг, но такие признаки зависят от освещения, ветра и близости воды.
</a:t>
            </a:r>
            <a:endParaRPr lang="en-US" sz="1100" dirty="0"/>
          </a:p>
        </p:txBody>
      </p:sp>
      <p:sp>
        <p:nvSpPr>
          <p:cNvPr id="8" name="Text 1"/>
          <p:cNvSpPr txBox="1"/>
          <p:nvPr/>
        </p:nvSpPr>
        <p:spPr>
          <a:xfrm>
            <a:off x="6589990" y="1056458"/>
            <a:ext cx="2122406" cy="959323"/>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Муравейники, отдельные камни или склоненные деревья тоже могут служить подсказкой, однако в разных местах они выглядят по-разному и не дают точного результата.
</a:t>
            </a:r>
            <a:endParaRPr lang="en-US" sz="1100" dirty="0"/>
          </a:p>
        </p:txBody>
      </p:sp>
      <p:sp>
        <p:nvSpPr>
          <p:cNvPr id="9" name="Text 2"/>
          <p:cNvSpPr txBox="1"/>
          <p:nvPr/>
        </p:nvSpPr>
        <p:spPr>
          <a:xfrm>
            <a:off x="3867942" y="3165709"/>
            <a:ext cx="2122406" cy="959323"/>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лесу и на открытой местности природные ориентиры меняются быстрее, чем кажется: погода, сезон и рельеф легко искажают привычную картину.
</a:t>
            </a:r>
            <a:endParaRPr lang="en-US" sz="1100" dirty="0"/>
          </a:p>
        </p:txBody>
      </p:sp>
      <p:sp>
        <p:nvSpPr>
          <p:cNvPr id="10" name="Text 3"/>
          <p:cNvSpPr txBox="1"/>
          <p:nvPr/>
        </p:nvSpPr>
        <p:spPr>
          <a:xfrm>
            <a:off x="6589989" y="3165710"/>
            <a:ext cx="2122406" cy="959323"/>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Поэтому природные признаки используют только для проверки уже выбранного направления, а не как единственный источник решения.
</a:t>
            </a:r>
            <a:endParaRPr lang="en-US" sz="1100" dirty="0"/>
          </a:p>
        </p:txBody>
      </p:sp>
      <p:sp>
        <p:nvSpPr>
          <p:cNvPr id="11" name="Text 4"/>
          <p:cNvSpPr txBox="1"/>
          <p:nvPr/>
        </p:nvSpPr>
        <p:spPr>
          <a:xfrm>
            <a:off x="361950" y="814388"/>
            <a:ext cx="2562225" cy="3514725"/>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Природные признаки и их ограничения
</a:t>
            </a:r>
            <a:endParaRPr lang="en-US" sz="2000" dirty="0"/>
          </a:p>
        </p:txBody>
      </p:sp>
      <p:sp>
        <p:nvSpPr>
          <p:cNvPr id="12" name="Text 5"/>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Ошибки чаще появляются в спешке, когда человек не останавливается и не сопоставляет карту, компас и заметные ориентиры вокруг.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Главная причина промахов — отсутствие проверки несколькими способами; внимательность и повторная сверка заметно снижают риск.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Материалы школьного курса ОБЗР и географии; обобщение типичных учебных ситуаций.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Что чаще всего приводит к ошибке
</a:t>
            </a:r>
            <a:endParaRPr 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3125" y="1790390"/>
            <a:ext cx="306494" cy="272439"/>
          </a:xfrm>
          <a:prstGeom prst="rect">
            <a:avLst/>
          </a:prstGeom>
        </p:spPr>
      </p:pic>
      <p:pic>
        <p:nvPicPr>
          <p:cNvPr id="4" name="Image 2" descr="preencoded.png">    </p:cNvPr>
          <p:cNvPicPr>
            <a:picLocks noChangeAspect="1"/>
          </p:cNvPicPr>
          <p:nvPr/>
        </p:nvPicPr>
        <p:blipFill>
          <a:blip r:embed="rId3"/>
          <a:stretch>
            <a:fillRect/>
          </a:stretch>
        </p:blipFill>
        <p:spPr>
          <a:xfrm>
            <a:off x="4677940" y="1767993"/>
            <a:ext cx="317233" cy="317233"/>
          </a:xfrm>
          <a:prstGeom prst="rect">
            <a:avLst/>
          </a:prstGeom>
        </p:spPr>
      </p:pic>
      <p:pic>
        <p:nvPicPr>
          <p:cNvPr id="5" name="Image 3" descr="preencoded.png">    </p:cNvPr>
          <p:cNvPicPr>
            <a:picLocks noChangeAspect="1"/>
          </p:cNvPicPr>
          <p:nvPr/>
        </p:nvPicPr>
        <p:blipFill>
          <a:blip r:embed="rId4"/>
          <a:stretch>
            <a:fillRect/>
          </a:stretch>
        </p:blipFill>
        <p:spPr>
          <a:xfrm>
            <a:off x="385038" y="3304813"/>
            <a:ext cx="282669" cy="323050"/>
          </a:xfrm>
          <a:prstGeom prst="rect">
            <a:avLst/>
          </a:prstGeom>
        </p:spPr>
      </p:pic>
      <p:pic>
        <p:nvPicPr>
          <p:cNvPr id="6" name="Image 4" descr="preencoded.png">    </p:cNvPr>
          <p:cNvPicPr>
            <a:picLocks noChangeAspect="1"/>
          </p:cNvPicPr>
          <p:nvPr/>
        </p:nvPicPr>
        <p:blipFill>
          <a:blip r:embed="rId5"/>
          <a:stretch>
            <a:fillRect/>
          </a:stretch>
        </p:blipFill>
        <p:spPr>
          <a:xfrm>
            <a:off x="4675032" y="3304813"/>
            <a:ext cx="323050" cy="32305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78526" y="2170617"/>
            <a:ext cx="3541153" cy="790460"/>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Схема района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Карта и схема помогают увидеть улицы, кварталы и повороты заранее. Они особенно полезны, когда высокие здания закрывают дальние ориентиры и легко пропустить нужный поворот.
</a:t>
            </a:r>
            <a:endParaRPr lang="en-US" sz="1319" dirty="0"/>
          </a:p>
        </p:txBody>
      </p:sp>
      <p:sp>
        <p:nvSpPr>
          <p:cNvPr id="9" name="Text 1"/>
          <p:cNvSpPr txBox="1"/>
          <p:nvPr/>
        </p:nvSpPr>
        <p:spPr>
          <a:xfrm>
            <a:off x="4679657" y="2170617"/>
            <a:ext cx="3541153" cy="790459"/>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Указатели и номера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Названия улиц, номера домов, таблички и вывески быстро подтверждают, где вы находитесь. Их удобно сверять при движении по незнакомому маршруту или вблизи перекрёстков.
</a:t>
            </a:r>
            <a:endParaRPr lang="en-US" sz="1319" dirty="0"/>
          </a:p>
        </p:txBody>
      </p:sp>
      <p:sp>
        <p:nvSpPr>
          <p:cNvPr id="10" name="Text 2"/>
          <p:cNvSpPr txBox="1"/>
          <p:nvPr/>
        </p:nvSpPr>
        <p:spPr>
          <a:xfrm>
            <a:off x="378526" y="3707436"/>
            <a:ext cx="3541153" cy="790460"/>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Транспортные ориентиры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Станции метро, остановки, мосты и крупные площади хорошо заметны и часто указаны на карте. Такие объекты помогают не теряться даже в плотной городской застройке.
</a:t>
            </a:r>
            <a:endParaRPr lang="en-US" sz="1319" dirty="0"/>
          </a:p>
        </p:txBody>
      </p:sp>
      <p:sp>
        <p:nvSpPr>
          <p:cNvPr id="11" name="Text 3"/>
          <p:cNvSpPr txBox="1"/>
          <p:nvPr/>
        </p:nvSpPr>
        <p:spPr>
          <a:xfrm>
            <a:off x="4679657" y="3707436"/>
            <a:ext cx="3541153" cy="790459"/>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Заметные объекты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Парки, реки, вокзалы и большие перекрёстки служат удобными точками отсчёта. Если запомнить их расположение, проще понять направление движения и проверить правильность пути.
</a:t>
            </a:r>
            <a:endParaRPr lang="en-US" sz="1319" dirty="0"/>
          </a:p>
        </p:txBody>
      </p:sp>
      <p:sp>
        <p:nvSpPr>
          <p:cNvPr id="12" name="Text 4"/>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14</a:t>
            </a:r>
            <a:endParaRPr lang="en-US" sz="900" dirty="0"/>
          </a:p>
        </p:txBody>
      </p:sp>
      <p:sp>
        <p:nvSpPr>
          <p:cNvPr id="13"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ориентироваться в городе
</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7512" y="2536505"/>
            <a:ext cx="2602145" cy="199989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662" y="2536505"/>
            <a:ext cx="2602145" cy="199989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19812" y="2536505"/>
            <a:ext cx="2602145" cy="199989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15</a:t>
            </a:r>
            <a:endParaRPr lang="en-US" sz="900" dirty="0"/>
          </a:p>
        </p:txBody>
      </p:sp>
      <p:sp>
        <p:nvSpPr>
          <p:cNvPr id="12"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Лесные ориентиры, которые помогают не сбиться с пути
</a:t>
            </a:r>
            <a:endParaRPr lang="en-US" sz="2000" dirty="0"/>
          </a:p>
        </p:txBody>
      </p:sp>
      <p:sp>
        <p:nvSpPr>
          <p:cNvPr id="13" name="Text 2"/>
          <p:cNvSpPr txBox="1"/>
          <p:nvPr/>
        </p:nvSpPr>
        <p:spPr>
          <a:xfrm>
            <a:off x="471214" y="1798674"/>
            <a:ext cx="2520840" cy="692142"/>
          </a:xfrm>
          <a:prstGeom prst="rect">
            <a:avLst/>
          </a:prstGeom>
          <a:noFill/>
          <a:ln/>
        </p:spPr>
        <p:txBody>
          <a:bodyPr wrap="square" lIns="0" tIns="0" rIns="0" bIns="0" rtlCol="0" anchor="ctr"/>
          <a:lstStyle/>
          <a:p>
            <a:pPr algn="l" indent="0" marL="0">
              <a:lnSpc>
                <a:spcPct val="100000"/>
              </a:lnSpc>
              <a:buNone/>
            </a:pPr>
            <a:r>
              <a:rPr lang="en-US" sz="897" b="1" dirty="0">
                <a:solidFill>
                  <a:srgbClr val="8800FF"/>
                </a:solidFill>
                <a:latin typeface="Arial" pitchFamily="34" charset="0"/>
                <a:ea typeface="Arial" pitchFamily="34" charset="-122"/>
                <a:cs typeface="Arial" pitchFamily="34" charset="-120"/>
              </a:rPr>
              <a:t>Просека как прямая линия в лесу
</a:t>
            </a:r>
            <a:pPr algn="l" indent="0" marL="0">
              <a:lnSpc>
                <a:spcPct val="100000"/>
              </a:lnSpc>
              <a:buNone/>
            </a:pPr>
            <a:r>
              <a:rPr lang="en-US" sz="320"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705" dirty="0">
                <a:solidFill>
                  <a:srgbClr val="000000"/>
                </a:solidFill>
                <a:latin typeface="Arial" pitchFamily="34" charset="0"/>
                <a:ea typeface="Arial" pitchFamily="34" charset="-122"/>
                <a:cs typeface="Arial" pitchFamily="34" charset="-120"/>
              </a:rPr>
              <a:t>Когда лес кажется одинаковым со всех сторон, просека становится понятной направляющей линией. По ней проще сверять направление, особенно если рядом виден компас или заметный дальний объект. Такой ориентир хорошо заметен на местности и помогает держать маршрут ровным.
</a:t>
            </a:r>
            <a:endParaRPr lang="en-US" sz="897" dirty="0"/>
          </a:p>
        </p:txBody>
      </p:sp>
      <p:sp>
        <p:nvSpPr>
          <p:cNvPr id="14" name="Text 3"/>
          <p:cNvSpPr txBox="1"/>
          <p:nvPr/>
        </p:nvSpPr>
        <p:spPr>
          <a:xfrm>
            <a:off x="3315438"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Ручей, тропа и граница квартала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Тонкая тропа, ручей или линия квартальных просек помогают понять, где вы находитесь и куда двигаться дальше. Эти ориентиры лучше работают вместе, чем по отдельности, потому что их легко увидеть на карте и проверить на местности.
</a:t>
            </a:r>
            <a:endParaRPr lang="en-US" sz="1031" dirty="0"/>
          </a:p>
        </p:txBody>
      </p:sp>
      <p:sp>
        <p:nvSpPr>
          <p:cNvPr id="15" name="Text 4"/>
          <p:cNvSpPr txBox="1"/>
          <p:nvPr/>
        </p:nvSpPr>
        <p:spPr>
          <a:xfrm>
            <a:off x="6166433" y="1798674"/>
            <a:ext cx="2520840" cy="692142"/>
          </a:xfrm>
          <a:prstGeom prst="rect">
            <a:avLst/>
          </a:prstGeom>
          <a:noFill/>
          <a:ln/>
        </p:spPr>
        <p:txBody>
          <a:bodyPr wrap="square" lIns="0" tIns="0" rIns="0" bIns="0" rtlCol="0" anchor="ctr"/>
          <a:lstStyle/>
          <a:p>
            <a:pPr algn="l" indent="0" marL="0">
              <a:lnSpc>
                <a:spcPct val="100000"/>
              </a:lnSpc>
              <a:buNone/>
            </a:pPr>
            <a:r>
              <a:rPr lang="en-US" sz="897" b="1" dirty="0">
                <a:solidFill>
                  <a:srgbClr val="8800FF"/>
                </a:solidFill>
                <a:latin typeface="Arial" pitchFamily="34" charset="0"/>
                <a:ea typeface="Arial" pitchFamily="34" charset="-122"/>
                <a:cs typeface="Arial" pitchFamily="34" charset="-120"/>
              </a:rPr>
              <a:t>Почему мох не всегда спасает
</a:t>
            </a:r>
            <a:pPr algn="l" indent="0" marL="0">
              <a:lnSpc>
                <a:spcPct val="100000"/>
              </a:lnSpc>
              <a:buNone/>
            </a:pPr>
            <a:r>
              <a:rPr lang="en-US" sz="320"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705" dirty="0">
                <a:solidFill>
                  <a:srgbClr val="000000"/>
                </a:solidFill>
                <a:latin typeface="Arial" pitchFamily="34" charset="0"/>
                <a:ea typeface="Arial" pitchFamily="34" charset="-122"/>
                <a:cs typeface="Arial" pitchFamily="34" charset="-120"/>
              </a:rPr>
              <a:t>На деревьях действительно бывает больше мха с одной стороны, но в густом лесу это правило часто нарушается. Из-за тени, влажной почвы и разного ветра признаки становятся неравномерными, поэтому ими можно пользоваться только как подсказкой, а не как точным указателем.
</a:t>
            </a:r>
            <a:endParaRPr lang="en-US" sz="897"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3088" y="1647327"/>
            <a:ext cx="8019234" cy="29204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16</a:t>
            </a:r>
            <a:endParaRPr lang="en-US" sz="900" dirty="0"/>
          </a:p>
        </p:txBody>
      </p:sp>
      <p:sp>
        <p:nvSpPr>
          <p:cNvPr id="7"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Алгоритм действий при потере ориентировки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Схема составлена по правилам безопасного поведения и школьному алгоритму ориентирования на местности.
</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Такие сигналы лучше подавать в открытом месте, где их можно заметить издалека; при возможности важно сохранять безопасную позицию и не расходовать силы зря.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Повторение по три раза выделяет сигнал среди обычных звуков и огней и помогает быстрее привлечь внимание спасателей.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Правила подачи сигналов бедствия из школьного курса ОБЗР; международно используемый тройной повтор.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17</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Сигналы бедствия и их значение
</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58514" y="2755985"/>
            <a:ext cx="3026972" cy="16870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157678" y="1512476"/>
            <a:ext cx="3627548" cy="1067936"/>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Материалы школьного курса ОБЗР и географии
</a:t>
            </a:r>
            <a:endParaRPr lang="en-US" sz="1100" dirty="0"/>
          </a:p>
        </p:txBody>
      </p:sp>
      <p:sp>
        <p:nvSpPr>
          <p:cNvPr id="8" name="Text 1"/>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18</a:t>
            </a:r>
            <a:endParaRPr lang="en-US" sz="900" dirty="0"/>
          </a:p>
        </p:txBody>
      </p:sp>
      <p:sp>
        <p:nvSpPr>
          <p:cNvPr id="9"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Сравнение надёжных ориентиров
</a:t>
            </a:r>
            <a:endParaRPr lang="en-US" sz="2000" dirty="0"/>
          </a:p>
        </p:txBody>
      </p:sp>
      <p:sp>
        <p:nvSpPr>
          <p:cNvPr id="10" name="Text 3"/>
          <p:cNvSpPr txBox="1"/>
          <p:nvPr/>
        </p:nvSpPr>
        <p:spPr>
          <a:xfrm>
            <a:off x="386953" y="1512476"/>
            <a:ext cx="4185047" cy="1067936"/>
          </a:xfrm>
          <a:prstGeom prst="rect">
            <a:avLst/>
          </a:prstGeom>
          <a:noFill/>
          <a:ln/>
        </p:spPr>
        <p:txBody>
          <a:bodyPr wrap="square" lIns="0" tIns="0" rIns="0" bIns="0" rtlCol="0" anchor="ctr"/>
          <a:lstStyle/>
          <a:p>
            <a:pPr algn="l" indent="0" marL="0">
              <a:lnSpc>
                <a:spcPct val="100000"/>
              </a:lnSpc>
              <a:buNone/>
            </a:pPr>
            <a:r>
              <a:rPr lang="en-US" sz="1369" dirty="0">
                <a:solidFill>
                  <a:srgbClr val="000000"/>
                </a:solidFill>
                <a:latin typeface="Arial" pitchFamily="34" charset="0"/>
                <a:ea typeface="Arial" pitchFamily="34" charset="-122"/>
                <a:cs typeface="Arial" pitchFamily="34" charset="-120"/>
              </a:rPr>
              <a:t>Таблица показывает, какие ориентиры удобнее использовать в разных условиях и почему стоит сочетать несколько способов сразу.
</a:t>
            </a:r>
            <a:pPr algn="l" indent="0" marL="0">
              <a:lnSpc>
                <a:spcPct val="100000"/>
              </a:lnSpc>
              <a:buNone/>
            </a:pPr>
            <a:r>
              <a:rPr lang="en-US" sz="107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75" dirty="0">
                <a:solidFill>
                  <a:srgbClr val="000000"/>
                </a:solidFill>
                <a:latin typeface="Arial" pitchFamily="34" charset="0"/>
                <a:ea typeface="Arial" pitchFamily="34" charset="-122"/>
                <a:cs typeface="Arial" pitchFamily="34" charset="-120"/>
              </a:rPr>
              <a:t>Компас и карта остаются основой ориентирования, а остальные признаки лучше использовать как дополнение для проверки пути.
</a:t>
            </a:r>
            <a:endParaRPr lang="en-US" sz="1369"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38113"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Перед выходом сообщите взрослым маршрут, время возвращения и примерные точки пути. Это помогает быстрее искать человека, если он задержится или собьётся с дороги.
</a:t>
            </a:r>
            <a:endParaRPr lang="en-US" sz="1100" dirty="0"/>
          </a:p>
        </p:txBody>
      </p:sp>
      <p:sp>
        <p:nvSpPr>
          <p:cNvPr id="9" name="Text 1"/>
          <p:cNvSpPr txBox="1"/>
          <p:nvPr/>
        </p:nvSpPr>
        <p:spPr>
          <a:xfrm>
            <a:off x="4788934"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Проверьте заряд телефона, возьмите воду, тёплую одежду и фонарик, если прогулка затянется до вечера. Подготовка уменьшает риск неприятных неожиданностей.
</a:t>
            </a:r>
            <a:endParaRPr lang="en-US" sz="1100" dirty="0"/>
          </a:p>
        </p:txBody>
      </p:sp>
      <p:sp>
        <p:nvSpPr>
          <p:cNvPr id="10" name="Text 2"/>
          <p:cNvSpPr txBox="1"/>
          <p:nvPr/>
        </p:nvSpPr>
        <p:spPr>
          <a:xfrm>
            <a:off x="438113"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путь стал неясным, остановитесь, не идите наугад и не сворачивайте без причины. Лучше спокойно сверить карту, компас и ближайшие ориентиры.
</a:t>
            </a:r>
            <a:endParaRPr lang="en-US" sz="1100" dirty="0"/>
          </a:p>
        </p:txBody>
      </p:sp>
      <p:sp>
        <p:nvSpPr>
          <p:cNvPr id="11" name="Text 3"/>
          <p:cNvSpPr txBox="1"/>
          <p:nvPr/>
        </p:nvSpPr>
        <p:spPr>
          <a:xfrm>
            <a:off x="4788934"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Регулярно оглядывайтесь назад и запоминайте заметные объекты: мост, дом, развилку, дерево у тропы. Тогда возвращаться будет проще и безопаснее.
</a:t>
            </a:r>
            <a:endParaRPr lang="en-US" sz="1100" dirty="0"/>
          </a:p>
        </p:txBody>
      </p:sp>
      <p:sp>
        <p:nvSpPr>
          <p:cNvPr id="12" name="Text 4"/>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
        <p:nvSpPr>
          <p:cNvPr id="13"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Правила безопасности во время движения
</a:t>
            </a: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24434" y="1405968"/>
            <a:ext cx="4816995" cy="2331565"/>
          </a:xfrm>
          <a:prstGeom prst="rect">
            <a:avLst/>
          </a:prstGeom>
          <a:noFill/>
          <a:ln/>
        </p:spPr>
        <p:txBody>
          <a:bodyPr wrap="square" lIns="0" tIns="0" rIns="0" bIns="0" rtlCol="0" anchor="ctr"/>
          <a:lstStyle/>
          <a:p>
            <a:pPr algn="l" indent="0" marL="0">
              <a:lnSpc>
                <a:spcPct val="100000"/>
              </a:lnSpc>
              <a:buNone/>
            </a:pPr>
            <a:r>
              <a:rPr lang="en-US" sz="2400" b="1" dirty="0">
                <a:solidFill>
                  <a:srgbClr val="8800FF"/>
                </a:solidFill>
                <a:latin typeface="Arial" pitchFamily="34" charset="0"/>
                <a:ea typeface="Arial" pitchFamily="34" charset="-122"/>
                <a:cs typeface="Arial" pitchFamily="34" charset="-120"/>
              </a:rPr>
              <a:t>Ориентирование — это навык, который защищает
</a:t>
            </a:r>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Знание сторон горизонта, умение работать с картой и компасом, а также внимательность к ориентирам помогают не теряться и уверенно двигаться в любой местности.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2026-05-21T00:56:29Z</dcterms:created>
  <dcterms:modified xsi:type="dcterms:W3CDTF">2026-05-21T00:56:29Z</dcterms:modified>
</cp:coreProperties>
</file>