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image" Target="../media/image-12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мира: как устроена власть между государствами
</a:t>
            </a:r>
            <a:endParaRPr lang="en-US" sz="2552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состоит из государств, союзов и спорных территорий: разберём, как это работает.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государств сложилась не сразу: от принципа суверенитета в XVII веке до ООН, деколонизации и новых конфликтов в XX–XXI веках она стала сложнее и взаимосвязаннее.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Вестфалии до глобальной политики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1045725"/>
            <a:ext cx="59349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 основной субъект мировой политики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и власть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1899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верховенство государственной власти внутри страны и её независимость во внешней политике. Государство принимает законы, собирает налоги, поддерживает порядок и контролирует границы.
</a:t>
            </a:r>
            <a:endParaRPr lang="en-US" sz="933" dirty="0"/>
          </a:p>
        </p:txBody>
      </p:sp>
      <p:sp>
        <p:nvSpPr>
          <p:cNvPr id="14" name="Text 4"/>
          <p:cNvSpPr txBox="1"/>
          <p:nvPr/>
        </p:nvSpPr>
        <p:spPr>
          <a:xfrm>
            <a:off x="2667083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управление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667080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армию, полицию, суды и административные органы государство обеспечивает безопасность и исполнение решений. Эффективность этих институтов часто важнее формального статуса на международной арене.
</a:t>
            </a:r>
            <a:endParaRPr lang="en-US" sz="939" dirty="0"/>
          </a:p>
        </p:txBody>
      </p:sp>
      <p:sp>
        <p:nvSpPr>
          <p:cNvPr id="16" name="Text 6"/>
          <p:cNvSpPr txBox="1"/>
          <p:nvPr/>
        </p:nvSpPr>
        <p:spPr>
          <a:xfrm>
            <a:off x="4842265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другими странами
</a:t>
            </a:r>
            <a:endParaRPr lang="en-US" sz="1377" dirty="0"/>
          </a:p>
        </p:txBody>
      </p:sp>
      <p:sp>
        <p:nvSpPr>
          <p:cNvPr id="17" name="Text 7"/>
          <p:cNvSpPr txBox="1"/>
          <p:nvPr/>
        </p:nvSpPr>
        <p:spPr>
          <a:xfrm>
            <a:off x="4842261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усиливает легитимность государства, облегчает дипломатические связи и участие в организациях. Однако признание не заменяет реального контроля над территорией и работающих институтов власти.
</a:t>
            </a:r>
            <a:endParaRPr lang="en-US" sz="844" dirty="0"/>
          </a:p>
        </p:txBody>
      </p:sp>
      <p:sp>
        <p:nvSpPr>
          <p:cNvPr id="18" name="Text 8"/>
          <p:cNvSpPr txBox="1"/>
          <p:nvPr/>
        </p:nvSpPr>
        <p:spPr>
          <a:xfrm>
            <a:off x="7017449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мировой системы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7017443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государства задают правила международной политики, заключают договоры и формируют союзы. Даже в мире организаций и блоков они остаются главными носителями политической власти.
</a:t>
            </a:r>
            <a:endParaRPr lang="en-US" sz="931" dirty="0"/>
          </a:p>
        </p:txBody>
      </p:sp>
      <p:sp>
        <p:nvSpPr>
          <p:cNvPr id="20" name="Text 10"/>
          <p:cNvSpPr txBox="1"/>
          <p:nvPr/>
        </p:nvSpPr>
        <p:spPr>
          <a:xfrm>
            <a:off x="7017449" y="910559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население
</a:t>
            </a:r>
            <a:endParaRPr lang="en-US" sz="1400" dirty="0"/>
          </a:p>
        </p:txBody>
      </p:sp>
      <p:sp>
        <p:nvSpPr>
          <p:cNvPr id="21" name="Text 11"/>
          <p:cNvSpPr txBox="1"/>
          <p:nvPr/>
        </p:nvSpPr>
        <p:spPr>
          <a:xfrm>
            <a:off x="7017443" y="1408001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существует в пределах определённой территории и управляет населением, живущим на ней. Именно эти признаки делают его самостоятельным участником международных отношений и основой политической карты мира.
</a:t>
            </a:r>
            <a:endParaRPr lang="en-US" sz="8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 статус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отображаются 193 государства — члена ООН, два государства-наблюдателя и территории со спорным статусом. Это делает политическую карту не только наглядной, но и юридически сложной.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границ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могут проходить по суше, морю, рекам, горным хребтам и условным линиям. Их характер влияет на транспорт, торговлю, безопасность и повседневную жизнь приграничных районов.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территориальные формы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Анклавы, эксклавы, демаркационные линии и линии контроля показывают, что территория государства не всегда представляет собой цельный и бесспорный массив. Такие зоны часто становятся источником напряжённости.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меняется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деление Земли не является постоянным: оно меняется из-за конфликтов, переговоров, распада государств и интеграции. Поэтому политическая карта отражает историю и современную борьбу интересов.
</a:t>
            </a:r>
            <a:endParaRPr lang="en-US" sz="889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и государственные границы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странах мира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полномочия главы государства обычно ограничены конституцией и институтами представительной власти, тогда как монархии сохраняют наследственный принцип верховной власти.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заметно преобладают, а монархии остаются важной, но меньшей по числу формой правления.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типологии форм правления; данные представлены в учебных целях.
</a:t>
            </a:r>
            <a:endParaRPr lang="en-US" sz="8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23977"/>
            <a:ext cx="3776100" cy="13405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режимов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режим влияет на выборы, свободы, оппозицию и суды.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менее свободна политическая конкуренция, тем сильнее контроль государства над обществом и институтами власти.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классификация политических режимов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принятия политического решения
</a:t>
            </a:r>
            <a:endParaRPr lang="en-US" sz="2426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общественный запрос проходит через институты власти, СМИ и контроль.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8606" y="795758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Федерации, унитарные государства и конфедерации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682575" y="2244600"/>
            <a:ext cx="19839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575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федерации полномочия распределены между центром и субъектами, поэтому регионы участвуют в управлении страной. Такой подход помогает учитывать различия территории, населения и местных интересов.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813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81377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Конфедерация объединяет почти самостоятельные государства для решения общих задач, но сохраняет слабую связь между ними. Поэтому такая форма встречается редко и обычно оказывается недолговечной.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7819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781976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ключевые решения сосредоточены в центре, а регионы обладают более ограниченной самостоятельностью. Это облегчает координацию, но требует сильной вертикали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центры силы в современном мире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70737" y="2260995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ЕС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70737" y="2439815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Европейский союз влияют на мировую политику через экономику, финансы, технологии и союзнические связи. Их решения часто задают стандарты для многих стран.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270737" y="4543240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влияния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70737" y="4722060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порты, финансовые столицы и транспортные коридоры усиливают влияние государств не меньше, чем площадь территории. Мировая политика всё чаще строится вокруг таких центров.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270737" y="3972678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270737" y="4151498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государства Ближнего Востока влияют на мировую энергетику, морские маршруты и безопасность. Их политический вес связан с ресурсами, географией и региональными союзами.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270737" y="3402117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Япония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70737" y="3580937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важна как крупная евразийская держава, обладающая ресурсами и военным потенциалом. Япония выделяется технологическим уровнем, промышленной мощью и ролью в азиатских цепочках поставок.
</a:t>
            </a:r>
            <a:endParaRPr lang="en-US" sz="689" dirty="0"/>
          </a:p>
        </p:txBody>
      </p:sp>
      <p:sp>
        <p:nvSpPr>
          <p:cNvPr id="21" name="Text 10"/>
          <p:cNvSpPr txBox="1"/>
          <p:nvPr/>
        </p:nvSpPr>
        <p:spPr>
          <a:xfrm>
            <a:off x="270737" y="2831556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270737" y="3010376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усиливают позиции благодаря огромному населению, растущим рынкам и промышленному потенциалу. Их значение особенно заметно в торговле, производстве и цифровой экономике.
</a:t>
            </a:r>
            <a:endParaRPr lang="en-US" sz="6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международные организации и их роль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различаются по масштабу и задачам: одни охватывают почти все государства, другие работают в пределах региона или отдельной сферы.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международных организаций многоуровневая: безопасность, экономика и региональная интеграция дополняют друг 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международных организаций по типам; данные условны и используются для учебной визуализации.
</a:t>
            </a:r>
            <a:endParaRPr lang="en-US" sz="8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143437"/>
            <a:ext cx="3776100" cy="184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члены Совета Безопасности ООН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ООН; официальный список членов Совета Безопасности ООН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государств обладают постоянным местом в Совете Безопасности и правом вето, что делает их ключевыми игроками в вопросах войны и 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статус сформирован после Второй мировой войны: эти страны могут блокировать решения, поэтому Совет Безопасности одновременно влиятелен и уязвим для политических разногласий.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9825" y="3548517"/>
            <a:ext cx="325200" cy="289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9800" y="3544550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12763" y="3548517"/>
            <a:ext cx="325200" cy="2890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34488" y="1918452"/>
            <a:ext cx="325200" cy="289067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Геополитика: связь власти, территории и ресурсов
</a:t>
            </a:r>
            <a:endParaRPr lang="en-US" sz="2700" dirty="0"/>
          </a:p>
        </p:txBody>
      </p:sp>
      <p:sp>
        <p:nvSpPr>
          <p:cNvPr id="20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21" name="Text 2"/>
          <p:cNvSpPr txBox="1"/>
          <p:nvPr/>
        </p:nvSpPr>
        <p:spPr>
          <a:xfrm>
            <a:off x="428425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коммуникации
</a:t>
            </a:r>
            <a:endParaRPr lang="en-US" sz="1200" dirty="0"/>
          </a:p>
        </p:txBody>
      </p:sp>
      <p:sp>
        <p:nvSpPr>
          <p:cNvPr id="22" name="Text 3"/>
          <p:cNvSpPr txBox="1"/>
          <p:nvPr/>
        </p:nvSpPr>
        <p:spPr>
          <a:xfrm>
            <a:off x="428425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связывают производственные центры, порты и потребительские рынки. Нарушение судоходства сразу отражается на энергоснабжении, страховании грузов и международной безопасности.
</a:t>
            </a:r>
            <a:endParaRPr lang="en-US" sz="900" dirty="0"/>
          </a:p>
        </p:txBody>
      </p:sp>
      <p:sp>
        <p:nvSpPr>
          <p:cNvPr id="23" name="Text 4"/>
          <p:cNvSpPr txBox="1"/>
          <p:nvPr/>
        </p:nvSpPr>
        <p:spPr>
          <a:xfrm>
            <a:off x="6234300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влияние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6234300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присутствие в ключевых районах, базы и контроль над коммуникациями позволяют государствам защищать интересы далеко за пределами собственных границ и усиливать международное влияние.
</a:t>
            </a:r>
            <a:endParaRPr lang="en-US" sz="900" dirty="0"/>
          </a:p>
        </p:txBody>
      </p:sp>
      <p:sp>
        <p:nvSpPr>
          <p:cNvPr id="25" name="Text 6"/>
          <p:cNvSpPr txBox="1"/>
          <p:nvPr/>
        </p:nvSpPr>
        <p:spPr>
          <a:xfrm>
            <a:off x="3331363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силы
</a:t>
            </a:r>
            <a:endParaRPr lang="en-US" sz="1200" dirty="0"/>
          </a:p>
        </p:txBody>
      </p:sp>
      <p:sp>
        <p:nvSpPr>
          <p:cNvPr id="26" name="Text 7"/>
          <p:cNvSpPr txBox="1"/>
          <p:nvPr/>
        </p:nvSpPr>
        <p:spPr>
          <a:xfrm>
            <a:off x="3331363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государства рядом с узлами торговли, проливами и границами конфликтов усиливает его значение. География не заменяет политику, но часто задаёт пределы и возможности для неё.
</a:t>
            </a:r>
            <a:endParaRPr lang="en-US" sz="900" dirty="0"/>
          </a:p>
        </p:txBody>
      </p:sp>
      <p:sp>
        <p:nvSpPr>
          <p:cNvPr id="27" name="Text 8"/>
          <p:cNvSpPr txBox="1"/>
          <p:nvPr/>
        </p:nvSpPr>
        <p:spPr>
          <a:xfrm>
            <a:off x="428425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endParaRPr lang="en-US" sz="1200" dirty="0"/>
          </a:p>
        </p:txBody>
      </p:sp>
      <p:sp>
        <p:nvSpPr>
          <p:cNvPr id="28" name="Text 9"/>
          <p:cNvSpPr txBox="1"/>
          <p:nvPr/>
        </p:nvSpPr>
        <p:spPr>
          <a:xfrm>
            <a:off x="428425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проливы и каналы определяют скорость мировой торговли и устойчивость поставок. Контроль над ними позволяет влиять на цены, логистику и безопасность целых регионов.
</a:t>
            </a:r>
            <a:endParaRPr lang="en-US" sz="900" dirty="0"/>
          </a:p>
        </p:txBody>
      </p:sp>
      <p:sp>
        <p:nvSpPr>
          <p:cNvPr id="29" name="Text 10"/>
          <p:cNvSpPr txBox="1"/>
          <p:nvPr/>
        </p:nvSpPr>
        <p:spPr>
          <a:xfrm>
            <a:off x="4785300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зависимость
</a:t>
            </a:r>
            <a:endParaRPr lang="en-US" sz="1200" dirty="0"/>
          </a:p>
        </p:txBody>
      </p:sp>
      <p:sp>
        <p:nvSpPr>
          <p:cNvPr id="30" name="Text 11"/>
          <p:cNvSpPr txBox="1"/>
          <p:nvPr/>
        </p:nvSpPr>
        <p:spPr>
          <a:xfrm>
            <a:off x="4785300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вода и редкоземельные металлы превращают отдельные территории в объекты конкуренции. Чем важнее ресурс для экономики, тем выше политическая цена его контроля.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политический вес государств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определяет масштаб внутреннего рынка и кадровый потенциал, но реальное влияние усиливают образование, технологии, управляемость и экономическая устойчивость.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население повышает ресурсную базу государства, однако политический вес формируется только при сочетании демографии с сильными институтами и современной экономикой.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и развиваются международные конфликты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международного конфликта: от причин напряжённости к переговорам, давлению и возможному урегулированию или заморозке противостояния.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ограничение суверенитета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акторы влияния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международную повестку воздействуют не только правительства, но и транснациональные корпорации, цифровые платформы и глобальные финансовые институты, обладающие собственными ресурсами и интересами.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политики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правила, климатические обязательства и миграционные меры всё чаще обсуждаются на многостороннем уровне. Это уменьшает свободу манёвра, но помогает решать общие проблемы.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национальных приоритетов
</a:t>
            </a:r>
            <a:endParaRPr lang="en-US" sz="1005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санкции и войны напоминают, что безопасность остаётся базовой задачей государства. В периоды напряжённости именно национальные интересы снова выходят на первый план.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взаимных зависимостей
</a:t>
            </a:r>
            <a:endParaRPr lang="en-US" sz="127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финансы и логистика связывают страны плотнее, чем раньше. Решения одной державы всё чаще отражаются на ценах, поставках и политике других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072462"/>
            <a:ext cx="3776100" cy="184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 признанные и непризнанные территории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юридический статус, международное признание и фактический контроль над территорией могут не совпадать.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 делают политическую карту мира нестабильной: реальная власть на месте может опережать или, наоборот, опережать формальное международное признание.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международная практика признания государств и территорий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на выборах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демократической системе избиратель видит конкурирующие программы, может свободно менять предпочтения и наблюдать смену власти через выборы. Голос гражданина здесь превращается в реальный инструмент политического влияния, а не в формальную процедуру.
</a:t>
            </a:r>
            <a:endParaRPr lang="en-US" sz="722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суды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парламент действительно влияет на решения, споры решаются через обсуждение, а не через приказ. Независимый суд и работающие институты создают у граждан ощущение предсказуемости: правила важнее личной воли руководителя.
</a:t>
            </a:r>
            <a:endParaRPr lang="en-US" sz="786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громче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авторитарной системе публичное пространство часто уже: СМИ осторожнее, оппозиция слабее, а митинг требует большего риска. На улицах это заметно по меньшему числу плакатов, более тихим дебатам и ограниченному доступу к альтернативным мнениям.
</a:t>
            </a:r>
            <a:endParaRPr lang="en-US" sz="784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политический режим влияет на повседневную жизнь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и мировая иерархия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бюджет отражает не только размер армии, но и приоритеты государства: разведку, технологии, ядерное сдерживание, логистику и международные обязательства.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расходам располагают наибольшими возможностями для защиты интересов, однако политическое влияние зависит ещё и от союзов, экономики и технологического уровня.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SIPRI, Military Expenditure Database, данные за 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политика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65275" y="258497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кибербезопасность и контроль над платформами стали частью государственной безопасности. Влияние сегодня измеряется не только армией и экономикой, но и способностью управлять данными.
</a:t>
            </a:r>
            <a:endParaRPr lang="en-US" sz="864" dirty="0"/>
          </a:p>
        </p:txBody>
      </p:sp>
      <p:sp>
        <p:nvSpPr>
          <p:cNvPr id="10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давление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100" y="258497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ограничения превратились в важный инструмент международной политики. Они позволяют оказывать давление без прямого военного столкновения, но часто затрагивают и обычных граждан.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65275" y="4102274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изменение климата, нехватка воды и социальное неравенство усиливают нестабильность. Эти проблемы выходят за пределы одной страны и требуют согласованных решений.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25150" y="3740975"/>
            <a:ext cx="2514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система всё меньше зависит от одного центра силы. Решения теперь формируются через соперничество нескольких крупных игроков, региональных блоков и коалиций по отдельным вопросам.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технологии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243100" y="4102274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искусственному интеллекту, полупроводникам и современным коммуникациям становится фактором власти. Технологическое преимущество всё чаще определяет экономическую и военную устойчивость государства.
</a:t>
            </a:r>
            <a:endParaRPr lang="en-US" sz="824" dirty="0"/>
          </a:p>
        </p:txBody>
      </p:sp>
      <p:sp>
        <p:nvSpPr>
          <p:cNvPr id="18" name="Text 1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XXI века в политическом устройстве мира
</a:t>
            </a:r>
            <a:endParaRPr lang="en-US" sz="2700" dirty="0"/>
          </a:p>
        </p:txBody>
      </p:sp>
      <p:sp>
        <p:nvSpPr>
          <p:cNvPr id="19" name="Text 1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держится на балансе сил и правил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складывается из суверенных государств, международных организаций и региональных союзов. Но её устойчивость зависит не от силы одного актора, а от сотрудничества, баланса интересов и способности предотвращать конфликты.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2026-06-03T02:03:02Z</dcterms:created>
  <dcterms:modified xsi:type="dcterms:W3CDTF">2026-06-03T02:03:02Z</dcterms:modified>
</cp:coreProperties>
</file>