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11875" y="980"/>
            <a:ext cx="7532100" cy="51415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576175"/>
            <a:ext cx="4419300" cy="11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и развитие эволюционной биологии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276600"/>
            <a:ext cx="31320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888650"/>
            <a:ext cx="3632700" cy="7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живые формы менялись и почему они похожи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350" y="1452995"/>
            <a:ext cx="5079900" cy="2773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наблюдений к объяснению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787875"/>
            <a:ext cx="34548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наука выросла из простого, но трудного вопроса: почему организмы одновременно похожи и непохожи друг на друга? Ответ искали философы, натуралисты и генетики.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3800" y="276600"/>
            <a:ext cx="57408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Античные представления о живом мире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826834" y="1162916"/>
            <a:ext cx="3809400" cy="7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неизменности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Античные авторы внимательно описывали природу, но чаще исходили из мысли о неизменности видов. Живой мир воспринимался как упорядоченный, а не как исторически развивающийся.
</a:t>
            </a:r>
            <a:endParaRPr lang="en-US" sz="1009" dirty="0"/>
          </a:p>
        </p:txBody>
      </p:sp>
      <p:sp>
        <p:nvSpPr>
          <p:cNvPr id="10" name="Text 3"/>
          <p:cNvSpPr txBox="1"/>
          <p:nvPr/>
        </p:nvSpPr>
        <p:spPr>
          <a:xfrm>
            <a:off x="826825" y="2150854"/>
            <a:ext cx="3809400" cy="7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Иерархия форм
</a:t>
            </a:r>
            <a:pPr algn="l" indent="0" marL="0">
              <a:lnSpc>
                <a:spcPct val="115000"/>
              </a:lnSpc>
              <a:buNone/>
            </a:pPr>
            <a:r>
              <a:rPr lang="en-US" sz="5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Аристотель предложил «лестницу существ» — последовательность от простых организмов к более сложным. Эта схема закрепила представление о иерархии, но не объясняла происхождение новых форм.
</a:t>
            </a:r>
            <a:endParaRPr lang="en-US" sz="1008" dirty="0"/>
          </a:p>
        </p:txBody>
      </p:sp>
      <p:sp>
        <p:nvSpPr>
          <p:cNvPr id="11" name="Text 4"/>
          <p:cNvSpPr txBox="1"/>
          <p:nvPr/>
        </p:nvSpPr>
        <p:spPr>
          <a:xfrm>
            <a:off x="826825" y="3157391"/>
            <a:ext cx="3809400" cy="7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Предпосылка для науки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без эволюционной теории античная мысль создала важный язык сравнения. Позже именно сопоставление сходства и различий стало основой для исторического объяснения живого мира.
</a:t>
            </a:r>
            <a:endParaRPr lang="en-US" sz="104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5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Линней и язык биологической классификации
</a:t>
            </a:r>
            <a:endParaRPr lang="en-US" sz="2050" dirty="0"/>
          </a:p>
        </p:txBody>
      </p:sp>
      <p:sp>
        <p:nvSpPr>
          <p:cNvPr id="9" name="Text 2"/>
          <p:cNvSpPr txBox="1"/>
          <p:nvPr/>
        </p:nvSpPr>
        <p:spPr>
          <a:xfrm>
            <a:off x="273800" y="1322853"/>
            <a:ext cx="3546900" cy="9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названия вида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 Линней ввёл бинарную номенклатуру, где каждый вид получает два латинских названия. Это сделало описание организмов единым и удобным для научного общения.
</a:t>
            </a:r>
            <a:endParaRPr lang="en-US" sz="1222" dirty="0"/>
          </a:p>
        </p:txBody>
      </p:sp>
      <p:sp>
        <p:nvSpPr>
          <p:cNvPr id="10" name="Text 3"/>
          <p:cNvSpPr txBox="1"/>
          <p:nvPr/>
        </p:nvSpPr>
        <p:spPr>
          <a:xfrm>
            <a:off x="4087675" y="1322853"/>
            <a:ext cx="3546900" cy="9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соподчинения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выстроил иерархию таксонов: вид, род, семейство, отряд, класс и более крупные группы. Такая система помогла увидеть закономерности сходства между организмами.
</a:t>
            </a:r>
            <a:endParaRPr lang="en-US" sz="1222" dirty="0"/>
          </a:p>
        </p:txBody>
      </p:sp>
      <p:sp>
        <p:nvSpPr>
          <p:cNvPr id="11" name="Text 4"/>
          <p:cNvSpPr txBox="1"/>
          <p:nvPr/>
        </p:nvSpPr>
        <p:spPr>
          <a:xfrm>
            <a:off x="4087675" y="2494078"/>
            <a:ext cx="3546900" cy="9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 для эволюции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учёные начали искать родство организмов, линнеевская схема уже позволяла упорядочивать данные и проверять гипотезы о происхождении живых форм.
</a:t>
            </a:r>
            <a:endParaRPr lang="en-US" sz="1222" dirty="0"/>
          </a:p>
        </p:txBody>
      </p:sp>
      <p:sp>
        <p:nvSpPr>
          <p:cNvPr id="12" name="Text 5"/>
          <p:cNvSpPr txBox="1"/>
          <p:nvPr/>
        </p:nvSpPr>
        <p:spPr>
          <a:xfrm>
            <a:off x="273807" y="2494076"/>
            <a:ext cx="3546900" cy="9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для сравнения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Линней не объяснял, откуда берутся виды, однако его классификация задала точную основу для последующих эволюционных сопоставлений и сравнительного анализа.
</a:t>
            </a:r>
            <a:endParaRPr lang="en-US" sz="12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8225" y="3072988"/>
            <a:ext cx="8931000" cy="184027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5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Древность Земли и идея постепенных изменений
</a:t>
            </a:r>
            <a:endParaRPr lang="en-US" sz="2050" dirty="0"/>
          </a:p>
        </p:txBody>
      </p:sp>
      <p:sp>
        <p:nvSpPr>
          <p:cNvPr id="9" name="Text 2"/>
          <p:cNvSpPr txBox="1"/>
          <p:nvPr/>
        </p:nvSpPr>
        <p:spPr>
          <a:xfrm>
            <a:off x="273800" y="1934000"/>
            <a:ext cx="27720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Постепенность изменений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XVIII–XIX веках укрепилось представление о постепенных, а не скачкообразных изменениях природы. Идея «градаций» сделала возможным разговор о длительном усложнении живых форм.
</a:t>
            </a:r>
            <a:endParaRPr lang="en-US" sz="1130" dirty="0"/>
          </a:p>
        </p:txBody>
      </p:sp>
      <p:sp>
        <p:nvSpPr>
          <p:cNvPr id="10" name="Text 3"/>
          <p:cNvSpPr txBox="1"/>
          <p:nvPr/>
        </p:nvSpPr>
        <p:spPr>
          <a:xfrm>
            <a:off x="3186000" y="1934013"/>
            <a:ext cx="27720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Земля
</a:t>
            </a:r>
            <a:pPr algn="l" indent="0" marL="0">
              <a:lnSpc>
                <a:spcPct val="115000"/>
              </a:lnSpc>
              <a:buNone/>
            </a:pPr>
            <a:r>
              <a:rPr lang="en-US" sz="6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Чарльз Лайель показал, что геологические процессы действуют медленно, но постоянно. Его наблюдения помогли понять: для крупных биологических изменений требуется огромное время.
</a:t>
            </a:r>
            <a:endParaRPr lang="en-US" sz="1180" dirty="0"/>
          </a:p>
        </p:txBody>
      </p:sp>
      <p:sp>
        <p:nvSpPr>
          <p:cNvPr id="11" name="Text 4"/>
          <p:cNvSpPr txBox="1"/>
          <p:nvPr/>
        </p:nvSpPr>
        <p:spPr>
          <a:xfrm>
            <a:off x="6098200" y="1934013"/>
            <a:ext cx="27720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для эволюции
</a:t>
            </a:r>
            <a:pPr algn="l" indent="0" marL="0">
              <a:lnSpc>
                <a:spcPct val="115000"/>
              </a:lnSpc>
              <a:buNone/>
            </a:pPr>
            <a:r>
              <a:rPr lang="en-US" sz="6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Земля действительно очень стара, то небольшие различия могут накапливаться тысячелетиями. Именно это дало эволюции необходимый временной масштаб.
</a:t>
            </a:r>
            <a:endParaRPr lang="en-US" sz="118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эволюционные идеи до Дарвина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273800" y="1204124"/>
            <a:ext cx="4530000" cy="90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Изменяемость видов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Ж.-Б. Ламарк первым последовательно высказал мысль, что виды изменяются со временем. Он пытался объяснить, как среда влияет на строение и образ жизни организмов.
</a:t>
            </a:r>
            <a:endParaRPr lang="en-US" sz="1122" dirty="0"/>
          </a:p>
        </p:txBody>
      </p:sp>
      <p:sp>
        <p:nvSpPr>
          <p:cNvPr id="10" name="Text 3"/>
          <p:cNvSpPr txBox="1"/>
          <p:nvPr/>
        </p:nvSpPr>
        <p:spPr>
          <a:xfrm>
            <a:off x="273800" y="3305179"/>
            <a:ext cx="4530000" cy="90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почвы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Ламаркизм не дал верного механизма, однако подготовил научную среду, в которой идея развития живого мира уже не казалась невозможной.
</a:t>
            </a:r>
            <a:endParaRPr lang="en-US" sz="1122" dirty="0"/>
          </a:p>
        </p:txBody>
      </p:sp>
      <p:sp>
        <p:nvSpPr>
          <p:cNvPr id="11" name="Text 4"/>
          <p:cNvSpPr txBox="1"/>
          <p:nvPr/>
        </p:nvSpPr>
        <p:spPr>
          <a:xfrm>
            <a:off x="273800" y="2254654"/>
            <a:ext cx="4530000" cy="90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Ошибочное, но важное объяснение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представление о наследовании приобретённых признаков оказалось неверным, но сама попытка исторического объяснения природы стала важным шагом к эволюционному мышлению.
</a:t>
            </a:r>
            <a:endParaRPr lang="en-US" sz="11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3800" y="276600"/>
            <a:ext cx="57408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Наблюдения, приведшие к идее отбора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826834" y="1162916"/>
            <a:ext cx="3809400" cy="7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Избыток потомства
</a:t>
            </a:r>
            <a:pPr algn="l" indent="0" marL="0">
              <a:lnSpc>
                <a:spcPct val="115000"/>
              </a:lnSpc>
              <a:buNone/>
            </a:pPr>
            <a:r>
              <a:rPr lang="en-US" sz="5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Дарвин заметил, что организмы рождают гораздо больше потомства, чем может выжить. Избыточная плодовитость неизбежно создаёт конкуренцию за пищу, пространство и другие ресурсы.
</a:t>
            </a:r>
            <a:endParaRPr lang="en-US" sz="1035" dirty="0"/>
          </a:p>
        </p:txBody>
      </p:sp>
      <p:sp>
        <p:nvSpPr>
          <p:cNvPr id="10" name="Text 3"/>
          <p:cNvSpPr txBox="1"/>
          <p:nvPr/>
        </p:nvSpPr>
        <p:spPr>
          <a:xfrm>
            <a:off x="826825" y="2150854"/>
            <a:ext cx="3809400" cy="7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Наследственные различия
</a:t>
            </a:r>
            <a:pPr algn="l" indent="0" marL="0">
              <a:lnSpc>
                <a:spcPct val="115000"/>
              </a:lnSpc>
              <a:buNone/>
            </a:pPr>
            <a:r>
              <a:rPr lang="en-US" sz="5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также видел, что особи одного вида не одинаковы: различия наследуются и передаются потомкам. Без наследственной изменчивости отбор не мог бы действовать.
</a:t>
            </a:r>
            <a:endParaRPr lang="en-US" sz="1110" dirty="0"/>
          </a:p>
        </p:txBody>
      </p:sp>
      <p:sp>
        <p:nvSpPr>
          <p:cNvPr id="11" name="Text 4"/>
          <p:cNvSpPr txBox="1"/>
          <p:nvPr/>
        </p:nvSpPr>
        <p:spPr>
          <a:xfrm>
            <a:off x="826825" y="3157391"/>
            <a:ext cx="3809400" cy="7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за существование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5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ресурсов не хватает, выживают и размножаются не все одинаково успешно. Так складывается борьба за существование, из которой и вырастает идея естественного отбора.
</a:t>
            </a:r>
            <a:endParaRPr lang="en-US" sz="108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8725" y="3007376"/>
            <a:ext cx="8565300" cy="17230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5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как механизм изменения
</a:t>
            </a:r>
            <a:endParaRPr lang="en-US" sz="2050" dirty="0"/>
          </a:p>
        </p:txBody>
      </p:sp>
      <p:sp>
        <p:nvSpPr>
          <p:cNvPr id="10" name="Text 2"/>
          <p:cNvSpPr txBox="1"/>
          <p:nvPr/>
        </p:nvSpPr>
        <p:spPr>
          <a:xfrm>
            <a:off x="273800" y="1435350"/>
            <a:ext cx="2726100" cy="13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полезных признаков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сохраняет наследственные признаки, которые повышают шансы выжить и оставить потомство. Он не направляется целями организма и не зависит от «стремления» к совершенству.
</a:t>
            </a:r>
            <a:endParaRPr lang="en-US" sz="1222" dirty="0"/>
          </a:p>
        </p:txBody>
      </p:sp>
      <p:sp>
        <p:nvSpPr>
          <p:cNvPr id="11" name="Text 3"/>
          <p:cNvSpPr txBox="1"/>
          <p:nvPr/>
        </p:nvSpPr>
        <p:spPr>
          <a:xfrm>
            <a:off x="6144142" y="1435353"/>
            <a:ext cx="2726100" cy="13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Наглядные 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Хорошие примеры дают длинная шея жирафа и маскировочная окраска бабочек. В обоих случаях преимущество проявляется через лучшую выживаемость и успешное размножение.
</a:t>
            </a:r>
            <a:endParaRPr lang="en-US" sz="1222" dirty="0"/>
          </a:p>
        </p:txBody>
      </p:sp>
      <p:sp>
        <p:nvSpPr>
          <p:cNvPr id="12" name="Text 4"/>
          <p:cNvSpPr txBox="1"/>
          <p:nvPr/>
        </p:nvSpPr>
        <p:spPr>
          <a:xfrm>
            <a:off x="3208974" y="1435353"/>
            <a:ext cx="2726100" cy="13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среды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Решающую роль играет среда: признак может быть выгодным в одних условиях и бесполезным в других. Поэтому отбор всегда связан с конкретной жизненной обстановкой.
</a:t>
            </a:r>
            <a:endParaRPr lang="en-US" sz="12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1151550"/>
            <a:ext cx="3142200" cy="14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 этой книгой эволюционная идея стала целостной научной теорией и изменила биологию.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952850" y="1662738"/>
            <a:ext cx="3702000" cy="89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896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1859
</a:t>
            </a:r>
            <a:endParaRPr lang="en-US" sz="5896" dirty="0"/>
          </a:p>
        </p:txBody>
      </p:sp>
      <p:sp>
        <p:nvSpPr>
          <p:cNvPr id="6" name="Text 3"/>
          <p:cNvSpPr txBox="1"/>
          <p:nvPr/>
        </p:nvSpPr>
        <p:spPr>
          <a:xfrm>
            <a:off x="2838625" y="4672200"/>
            <a:ext cx="37368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Ч. Дарвин, «Происхождение видов»
</a:t>
            </a:r>
            <a:endParaRPr lang="en-US" sz="700" dirty="0"/>
          </a:p>
        </p:txBody>
      </p:sp>
      <p:sp>
        <p:nvSpPr>
          <p:cNvPr id="7" name="Text 4"/>
          <p:cNvSpPr txBox="1"/>
          <p:nvPr/>
        </p:nvSpPr>
        <p:spPr>
          <a:xfrm>
            <a:off x="4952850" y="2666275"/>
            <a:ext cx="37020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публикации «Происхождения видов» стал отправной точкой дарвинизма.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1151550"/>
            <a:ext cx="3142200" cy="14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XIX веке селекционеры наглядно показали, что отбор способен быстро менять наследственные признаки в пределах одного вида.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952850" y="1662738"/>
            <a:ext cx="3702000" cy="89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896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
</a:t>
            </a:r>
            <a:endParaRPr lang="en-US" sz="5896" dirty="0"/>
          </a:p>
        </p:txBody>
      </p:sp>
      <p:sp>
        <p:nvSpPr>
          <p:cNvPr id="6" name="Text 3"/>
          <p:cNvSpPr txBox="1"/>
          <p:nvPr/>
        </p:nvSpPr>
        <p:spPr>
          <a:xfrm>
            <a:off x="2838625" y="4672200"/>
            <a:ext cx="37368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селекции домашних животных и культурных растений
</a:t>
            </a:r>
            <a:endParaRPr lang="en-US" sz="700" dirty="0"/>
          </a:p>
        </p:txBody>
      </p:sp>
      <p:sp>
        <p:nvSpPr>
          <p:cNvPr id="7" name="Text 4"/>
          <p:cNvSpPr txBox="1"/>
          <p:nvPr/>
        </p:nvSpPr>
        <p:spPr>
          <a:xfrm>
            <a:off x="4952850" y="2666275"/>
            <a:ext cx="37020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95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стал эпохой, когда искусственный отбор убедительно подтвердил силу наследственной изменчивости.
</a:t>
            </a:r>
            <a:endParaRPr lang="en-US" sz="179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80650" y="1919039"/>
            <a:ext cx="4389600" cy="11232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109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научных доказательств эволюции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571450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что разные науки дают согласованную картину эволюции: во времени, в пространстве и в строении организмов.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605649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типы данных независимо подтверждают историческое развитие живого мира и общее происхождение многих признаков.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133275" y="3649575"/>
            <a:ext cx="3736800" cy="2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курсу биологии и эволюционной биологии
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1151550"/>
            <a:ext cx="3142200" cy="14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Множество независимых фактов — от ископаемых до селекции — подтверждают, что виды не статичны, а изменяются во времени.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952850" y="1662738"/>
            <a:ext cx="3702000" cy="89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896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5896" dirty="0"/>
          </a:p>
        </p:txBody>
      </p:sp>
      <p:sp>
        <p:nvSpPr>
          <p:cNvPr id="6" name="Text 3"/>
          <p:cNvSpPr txBox="1"/>
          <p:nvPr/>
        </p:nvSpPr>
        <p:spPr>
          <a:xfrm>
            <a:off x="2838625" y="4672200"/>
            <a:ext cx="37368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обобщение доказательств эволюции
</a:t>
            </a:r>
            <a:endParaRPr lang="en-US" sz="700" dirty="0"/>
          </a:p>
        </p:txBody>
      </p:sp>
      <p:sp>
        <p:nvSpPr>
          <p:cNvPr id="7" name="Text 4"/>
          <p:cNvSpPr txBox="1"/>
          <p:nvPr/>
        </p:nvSpPr>
        <p:spPr>
          <a:xfrm>
            <a:off x="4952850" y="2666275"/>
            <a:ext cx="37020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867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ключевых линий доказательств обычно достаточно, чтобы увидеть общую логику эволюции.
</a:t>
            </a:r>
            <a:endParaRPr lang="en-US" sz="186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1151550"/>
            <a:ext cx="3142200" cy="14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отсутствие ясного механизма наследования долго мешало принять дарвинизм как полноценную научную теорию.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952850" y="1662738"/>
            <a:ext cx="3702000" cy="89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896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1859
</a:t>
            </a:r>
            <a:endParaRPr lang="en-US" sz="5896" dirty="0"/>
          </a:p>
        </p:txBody>
      </p:sp>
      <p:sp>
        <p:nvSpPr>
          <p:cNvPr id="6" name="Text 3"/>
          <p:cNvSpPr txBox="1"/>
          <p:nvPr/>
        </p:nvSpPr>
        <p:spPr>
          <a:xfrm>
            <a:off x="2838625" y="4672200"/>
            <a:ext cx="37368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Чарльз Дарвин, «Происхождение видов»; история биологии
</a:t>
            </a:r>
            <a:endParaRPr lang="en-US" sz="700" dirty="0"/>
          </a:p>
        </p:txBody>
      </p:sp>
      <p:sp>
        <p:nvSpPr>
          <p:cNvPr id="7" name="Text 4"/>
          <p:cNvSpPr txBox="1"/>
          <p:nvPr/>
        </p:nvSpPr>
        <p:spPr>
          <a:xfrm>
            <a:off x="4952850" y="2666275"/>
            <a:ext cx="37020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824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публикации усилил споры, потому что объяснение наследственности тогда ещё не было известно.
</a:t>
            </a:r>
            <a:endParaRPr lang="en-US" sz="182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1151550"/>
            <a:ext cx="3142200" cy="14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Менделевские закономерности наследования стали тем недостающим звеном, которое позволило объединить отбор и генетику.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952850" y="1662738"/>
            <a:ext cx="3702000" cy="89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896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1900
</a:t>
            </a:r>
            <a:endParaRPr lang="en-US" sz="5896" dirty="0"/>
          </a:p>
        </p:txBody>
      </p:sp>
      <p:sp>
        <p:nvSpPr>
          <p:cNvPr id="6" name="Text 3"/>
          <p:cNvSpPr txBox="1"/>
          <p:nvPr/>
        </p:nvSpPr>
        <p:spPr>
          <a:xfrm>
            <a:off x="2838625" y="4672200"/>
            <a:ext cx="37368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генетики; переоткрытие законов Менделя в 1900 году
</a:t>
            </a:r>
            <a:endParaRPr lang="en-US" sz="700" dirty="0"/>
          </a:p>
        </p:txBody>
      </p:sp>
      <p:sp>
        <p:nvSpPr>
          <p:cNvPr id="7" name="Text 4"/>
          <p:cNvSpPr txBox="1"/>
          <p:nvPr/>
        </p:nvSpPr>
        <p:spPr>
          <a:xfrm>
            <a:off x="4952850" y="2666275"/>
            <a:ext cx="37020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переоткрытия законов Менделя открыл путь к синтезу эволюции и генетики.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81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наследственная структура популяции
</a:t>
            </a:r>
            <a:endParaRPr lang="en-US" sz="1781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основные факторы, описанные синтетической теорией эволюции и популяционной генетикой.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1151550"/>
            <a:ext cx="3142200" cy="14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условия равновесия соблюдены, частоты аллелей не меняются; любое отклонение указывает на действие эволюционных факторов.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952850" y="1662738"/>
            <a:ext cx="3702000" cy="89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896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5896" dirty="0"/>
          </a:p>
        </p:txBody>
      </p:sp>
      <p:sp>
        <p:nvSpPr>
          <p:cNvPr id="6" name="Text 3"/>
          <p:cNvSpPr txBox="1"/>
          <p:nvPr/>
        </p:nvSpPr>
        <p:spPr>
          <a:xfrm>
            <a:off x="2838625" y="4672200"/>
            <a:ext cx="37368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Равновесие Харди—Вайнберга; школьный курс популяционной генетики
</a:t>
            </a:r>
            <a:endParaRPr lang="en-US" sz="700" dirty="0"/>
          </a:p>
        </p:txBody>
      </p:sp>
      <p:sp>
        <p:nvSpPr>
          <p:cNvPr id="7" name="Text 4"/>
          <p:cNvSpPr txBox="1"/>
          <p:nvPr/>
        </p:nvSpPr>
        <p:spPr>
          <a:xfrm>
            <a:off x="4952850" y="2666275"/>
            <a:ext cx="37020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861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базовая модель помогает увидеть, когда популяция остаётся стабильной, а когда начинает изменяться.
</a:t>
            </a:r>
            <a:endParaRPr lang="en-US" sz="186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видообразованию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последовательность, описываемую в эволюционной биологии при формировании новых видов.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3501" y="1240569"/>
            <a:ext cx="2388478" cy="1910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7764" y="1240569"/>
            <a:ext cx="2388478" cy="191031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22039" y="1240569"/>
            <a:ext cx="2388478" cy="191031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5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современных направления, которые расширили эволюционную биологию
</a:t>
            </a:r>
            <a:endParaRPr lang="en-US" sz="2050" dirty="0"/>
          </a:p>
        </p:txBody>
      </p:sp>
      <p:sp>
        <p:nvSpPr>
          <p:cNvPr id="9" name="Text 2"/>
          <p:cNvSpPr txBox="1"/>
          <p:nvPr/>
        </p:nvSpPr>
        <p:spPr>
          <a:xfrm>
            <a:off x="1014877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как архив родства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сравнивают ДНК близких видов, видны общие участки и различия, появившиеся после расхождения линий. По этим следам можно восстанавливать родство и время разделения, даже если внешне организмы уже сильно отличаются.
</a:t>
            </a:r>
            <a:endParaRPr lang="en-US" sz="1072" dirty="0"/>
          </a:p>
        </p:txBody>
      </p:sp>
      <p:sp>
        <p:nvSpPr>
          <p:cNvPr id="10" name="Text 3"/>
          <p:cNvSpPr txBox="1"/>
          <p:nvPr/>
        </p:nvSpPr>
        <p:spPr>
          <a:xfrm>
            <a:off x="3459140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во взаимодействии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Коэволюция показывает, что виды меняются не в одиночку, а в ответ друг на друга: хищник и жертва, растение и опылитель, паразит и хозяин. Такие связи формируют сложные эволюционные «диалоги» между организмами.
</a:t>
            </a:r>
            <a:endParaRPr lang="en-US" sz="1072" dirty="0"/>
          </a:p>
        </p:txBody>
      </p:sp>
      <p:sp>
        <p:nvSpPr>
          <p:cNvPr id="11" name="Text 4"/>
          <p:cNvSpPr txBox="1"/>
          <p:nvPr/>
        </p:nvSpPr>
        <p:spPr>
          <a:xfrm>
            <a:off x="5903415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уровни наследования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Эпигенетика изучает, как активность генов может меняться без изменения самой последовательности ДНК. Для эволюционной биологии это важная, но осторожно интерпретируемая область, которая расширяет представление о наследовании и регуляции признаков.
</a:t>
            </a:r>
            <a:endParaRPr lang="en-US" sz="107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58150" y="1479479"/>
            <a:ext cx="5185800" cy="27853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5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эволюционная биология работает на практике
</a:t>
            </a:r>
            <a:endParaRPr lang="en-US" sz="2050" dirty="0"/>
          </a:p>
        </p:txBody>
      </p:sp>
      <p:sp>
        <p:nvSpPr>
          <p:cNvPr id="10" name="Text 2"/>
          <p:cNvSpPr txBox="1"/>
          <p:nvPr/>
        </p:nvSpPr>
        <p:spPr>
          <a:xfrm>
            <a:off x="273800" y="1204125"/>
            <a:ext cx="4246800" cy="90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 и резистентность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медицине эволюционный подход помогает отслеживать, как микроорганизмы приспосабливаются к антибиотикам. Это позволяет заранее корректировать лечение и снижать риск появления устойчивых штаммов.
</a:t>
            </a:r>
            <a:endParaRPr lang="en-US" sz="1122" dirty="0"/>
          </a:p>
        </p:txBody>
      </p:sp>
      <p:sp>
        <p:nvSpPr>
          <p:cNvPr id="11" name="Text 3"/>
          <p:cNvSpPr txBox="1"/>
          <p:nvPr/>
        </p:nvSpPr>
        <p:spPr>
          <a:xfrm>
            <a:off x="273800" y="2254650"/>
            <a:ext cx="4246800" cy="90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вирусов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 быстро меняются, поэтому их линии нужно постоянно наблюдать. Эволюционная биология помогает понимать, какие варианты распространяются быстрее и почему вакцины и меры профилактики требуют обновления.
</a:t>
            </a:r>
            <a:endParaRPr lang="en-US" sz="1122" dirty="0"/>
          </a:p>
        </p:txBody>
      </p:sp>
      <p:sp>
        <p:nvSpPr>
          <p:cNvPr id="12" name="Text 4"/>
          <p:cNvSpPr txBox="1"/>
          <p:nvPr/>
        </p:nvSpPr>
        <p:spPr>
          <a:xfrm>
            <a:off x="273800" y="3305175"/>
            <a:ext cx="3684300" cy="90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и урожай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сельском хозяйстве селекция опирается на наследственную изменчивость и отбор. Благодаря этому создают сорта и породы с нужными свойствами — урожайностью, устойчивостью к засухе или болезням.
</a:t>
            </a:r>
            <a:endParaRPr lang="en-US" sz="11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13259" y="0"/>
            <a:ext cx="512843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263800" cy="14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науки — эволюция объяснений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848675"/>
            <a:ext cx="36327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Эволюционная биология выросла из наблюдений, споров и новых открытий, а затем стала единой наукой о наследуемых изменениях живого мира и их значении для человека.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2026-07-26T04:33:21Z</dcterms:created>
  <dcterms:modified xsi:type="dcterms:W3CDTF">2026-07-26T04:33:21Z</dcterms:modified>
</cp:coreProperties>
</file>