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Речевой этикет: как говорить вежливо и точно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вежливой речи помогают общаться спокойно, ясно и уважительно.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в речи: зачем она нужна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Речевой этикет помогает начать разговор, поддержать его и закончить без конфликта. Он нужен дома, в школе, в переписке и в разговоре со взрослыми или незнакомыми людьми, где важны уважение и точность словаря.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речевого этикета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1" y="1037554"/>
            <a:ext cx="4076418" cy="6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
</a:t>
            </a:r>
            <a:pPr algn="l" indent="0" marL="0">
              <a:lnSpc>
                <a:spcPct val="115000"/>
              </a:lnSpc>
              <a:buNone/>
            </a:pPr>
            <a:r>
              <a:rPr lang="en-US" sz="52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показывает готовность к общению и задает тон разговору. От выбранных слов и интонации зависит, будет ли беседа восприниматься как дружелюбная, нейтральная или слишком формальная.
</a:t>
            </a:r>
            <a:endParaRPr lang="en-US" sz="970" dirty="0"/>
          </a:p>
        </p:txBody>
      </p:sp>
      <p:sp>
        <p:nvSpPr>
          <p:cNvPr id="13" name="Text 3"/>
          <p:cNvSpPr txBox="1"/>
          <p:nvPr/>
        </p:nvSpPr>
        <p:spPr>
          <a:xfrm>
            <a:off x="180001" y="1720409"/>
            <a:ext cx="4076418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помогает правильно назвать собеседника и показать уважение. Выбор формы зависит от возраста, степени знакомства, ситуации и того, идет ли речь о дружеском, школьном или официальном общении.
</a:t>
            </a:r>
            <a:endParaRPr lang="en-US" sz="943" dirty="0"/>
          </a:p>
        </p:txBody>
      </p:sp>
      <p:sp>
        <p:nvSpPr>
          <p:cNvPr id="14" name="Text 4"/>
          <p:cNvSpPr txBox="1"/>
          <p:nvPr/>
        </p:nvSpPr>
        <p:spPr>
          <a:xfrm>
            <a:off x="180001" y="2386434"/>
            <a:ext cx="4076418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и благодарность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звучит вежливо, когда в ней есть мягкая форма и слово «пожалуйста». Благодарность закрепляет доброжелательный тон и показывает, что помощь была замечена и оценена.
</a:t>
            </a:r>
            <a:endParaRPr lang="en-US" sz="943" dirty="0"/>
          </a:p>
        </p:txBody>
      </p:sp>
      <p:sp>
        <p:nvSpPr>
          <p:cNvPr id="15" name="Text 5"/>
          <p:cNvSpPr txBox="1"/>
          <p:nvPr/>
        </p:nvSpPr>
        <p:spPr>
          <a:xfrm>
            <a:off x="180001" y="3052468"/>
            <a:ext cx="4076418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Извинение и прощание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Извинение помогает исправить неловкость или ошибку, а прощание завершает разговор спокойно. Эти формулы особенно важны, если общение было коротким, напряженным или происходило в официальной ситуации.
</a:t>
            </a:r>
            <a:endParaRPr lang="en-US" sz="943" dirty="0"/>
          </a:p>
        </p:txBody>
      </p:sp>
      <p:sp>
        <p:nvSpPr>
          <p:cNvPr id="16" name="Text 6"/>
          <p:cNvSpPr txBox="1"/>
          <p:nvPr/>
        </p:nvSpPr>
        <p:spPr>
          <a:xfrm>
            <a:off x="180001" y="3718496"/>
            <a:ext cx="4076418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 уместность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правильные слова могут звучать грубо, если говорить слишком громко, резко или не к месту. Речевой этикет учитывает не только текст, но и тон, темп, громкость и ситуацию общения.
</a:t>
            </a:r>
            <a:endParaRPr lang="en-US" sz="94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как начало общения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744500" y="1338425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впечатление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сразу показывает, готов ли человек к разговору. Спокойное и уместное обращение помогает создать хорошее первое впечатление и делает общение более легким.
</a:t>
            </a:r>
            <a:endParaRPr lang="en-US" sz="1158" dirty="0"/>
          </a:p>
        </p:txBody>
      </p:sp>
      <p:sp>
        <p:nvSpPr>
          <p:cNvPr id="12" name="Text 3"/>
          <p:cNvSpPr txBox="1"/>
          <p:nvPr/>
        </p:nvSpPr>
        <p:spPr>
          <a:xfrm>
            <a:off x="3744513" y="2215126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русском языке часто говорят: «Здравствуйте», «Доброе утро», «Добрый день», «Привет». Выбор зависит от возраста собеседника, обстановки и степени близости между людьми.
</a:t>
            </a:r>
            <a:endParaRPr lang="en-US" sz="1158" dirty="0"/>
          </a:p>
        </p:txBody>
      </p:sp>
      <p:sp>
        <p:nvSpPr>
          <p:cNvPr id="13" name="Text 4"/>
          <p:cNvSpPr txBox="1"/>
          <p:nvPr/>
        </p:nvSpPr>
        <p:spPr>
          <a:xfrm>
            <a:off x="3744513" y="3091829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ситуация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особенно важно здороваться с учителем, библиотекарем, охранником, одноклассниками и другими взрослыми. Такое начало разговора показывает воспитанность и уважение к окружающим.
</a:t>
            </a:r>
            <a:endParaRPr lang="en-US" sz="1158" dirty="0"/>
          </a:p>
        </p:txBody>
      </p:sp>
      <p:sp>
        <p:nvSpPr>
          <p:cNvPr id="14" name="Text 5"/>
          <p:cNvSpPr txBox="1"/>
          <p:nvPr/>
        </p:nvSpPr>
        <p:spPr>
          <a:xfrm>
            <a:off x="3744513" y="3968543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приветствие обязательно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встреча в коридоре, у двери кабинета или на перемене становится вежливее, если начать ее с приветствия. Это простое правило помогает избежать неловкости.
</a:t>
            </a:r>
            <a:endParaRPr lang="en-US" sz="115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2077481"/>
            <a:ext cx="5037900" cy="12891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обращения в разных ситуациях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форма обращения зависит от отношений между собеседниками.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собеседники по возрасту, статусу или степени знакомства, тем более вежливой и формальной должна быть форма обращения.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русского речевого этикета и школьная речевая практика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типичным школьным и бытовым речевым ситуациям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вежливые слова встречаются чаще всего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переписке чаще появляются короткие формы: приветствие, благодарность и вежливая просьба в одном-двух сообщениях.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группы связаны с началом и поддержанием контакта: здороваться и благодарить приходится чаще всего.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и отказ без грубости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65600" y="112022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просьба обычно начинается со слов «пожалуйста», «будьте добры», «можно ли» или «не мог бы ты». Они сразу задают спокойный и уважительный тон.
</a:t>
            </a:r>
            <a:endParaRPr lang="en-US" sz="1182" dirty="0"/>
          </a:p>
        </p:txBody>
      </p:sp>
      <p:sp>
        <p:nvSpPr>
          <p:cNvPr id="10" name="Text 3"/>
          <p:cNvSpPr txBox="1"/>
          <p:nvPr/>
        </p:nvSpPr>
        <p:spPr>
          <a:xfrm>
            <a:off x="465600" y="2022052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формулировка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просьба должна быть понятной и короткой. Чем точнее сказано, что именно нужно, тем легче собеседнику ответить без раздражения и лишних уточнений.
</a:t>
            </a:r>
            <a:endParaRPr lang="en-US" sz="1182" dirty="0"/>
          </a:p>
        </p:txBody>
      </p:sp>
      <p:sp>
        <p:nvSpPr>
          <p:cNvPr id="11" name="Text 4"/>
          <p:cNvSpPr txBox="1"/>
          <p:nvPr/>
        </p:nvSpPr>
        <p:spPr>
          <a:xfrm>
            <a:off x="465600" y="2923878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Корректный отказ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звучит мягче, если к нему добавить объяснение или обещание помочь позже. Фразы «сейчас не могу» и «извини, у меня уже есть дело» сохраняют уважение.
</a:t>
            </a:r>
            <a:endParaRPr lang="en-US" sz="1182" dirty="0"/>
          </a:p>
        </p:txBody>
      </p:sp>
      <p:sp>
        <p:nvSpPr>
          <p:cNvPr id="12" name="Text 5"/>
          <p:cNvSpPr txBox="1"/>
          <p:nvPr/>
        </p:nvSpPr>
        <p:spPr>
          <a:xfrm>
            <a:off x="465600" y="382568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вызывает обиду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приказной тон, отсутствие объяснения и грубые слова часто ранят даже без плохого умысла. Вежливость помогает отказаться или попросить так, чтобы разговор не стал конфликтом.
</a:t>
            </a:r>
            <a:endParaRPr lang="en-US" sz="118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вежливый разговор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речевого этикета в обычном общении и школьных ситуациях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41715"/>
            <a:ext cx="257400" cy="2059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48850" y="1515975"/>
            <a:ext cx="257400" cy="257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27338" y="1515975"/>
            <a:ext cx="257400" cy="257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705813" y="1530275"/>
            <a:ext cx="257400" cy="228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484287" y="1515975"/>
            <a:ext cx="257400" cy="257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Интонация, паузы и невербальные сигналы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80000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голоса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и ровный тон помогает собеседнику лучше понять смысл слов. Слишком громкая или резкая речь может прозвучать как давление, даже если формулировка сама по себе правильная.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958494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дают время подумать и не перебивать другого человека. Они делают речь понятнее, особенно когда нужно объяснить сложную мысль или вежливо ответить на вопрос.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3736986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Дистанция
</a:t>
            </a:r>
            <a:pPr algn="l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Уместная дистанция в разговоре показывает уважение к личному пространству собеседника. Слишком близкое приближение или навязчивость могут вызвать неловкость и испортить впечатление от общения.
</a:t>
            </a:r>
            <a:endParaRPr lang="en-US" sz="972" dirty="0"/>
          </a:p>
        </p:txBody>
      </p:sp>
      <p:sp>
        <p:nvSpPr>
          <p:cNvPr id="17" name="Text 5"/>
          <p:cNvSpPr txBox="1"/>
          <p:nvPr/>
        </p:nvSpPr>
        <p:spPr>
          <a:xfrm>
            <a:off x="5515481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 и лицо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Сдержанный взгляд и доброжелательное выражение лица поддерживают слова и делают общение более открытым. Насмешка, недовольство или демонстративное молчание меняют смысл сказанного.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7293975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впечатление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Невербальные сигналы работают вместе с речью. Если слова вежливые, но мимика раздраженная или жесты резкие, собеседник часто воспринимает сообщение как грубое.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Речевой этикет в школе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411160"/>
            <a:ext cx="3950400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 взрослым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важно обращаться к учителю по имени и отчеству, а к другим взрослым — вежливо и спокойно. Такая форма общения помогает поддерживать уважительную атмосферу.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26000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уместным способом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задать вопрос, лучше поднять руку, дождаться паузы и говорить без перебивания. Это показывает, что ученик умеет слушать и уважает время других.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08792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на перемене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перемене, в библиотеке и в столовой правила общения остаются теми же: здороваться, благодарить, не разговаривать слишком громко и не мешать окружающим.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3915854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чат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переписке тоже важны приветствие, понятная просьба и спокойный тон. Короткое сообщение может быть вежливым, если оно написано ясно, без грубости и лишнего шума.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материалам темы; условная схема для сравнения типичных ситуаций.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нарушают правила общения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возникают там, где общение происходит быстро и без пауз: в чате и в шумном разговоре на перемене.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нарушений связано с небрежной формой общения, а не со сложностью темы разговора.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Речевой этикет в интернете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3744500" y="1263121"/>
            <a:ext cx="42165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разговора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сети вежливость начинается с простого приветствия и обращения по имени. Это помогает сразу задать спокойный тон и показать, что сообщение адресовано конкретному человеку, а не отправлено всем подряд.
</a:t>
            </a:r>
            <a:endParaRPr lang="en-US" sz="958" dirty="0"/>
          </a:p>
        </p:txBody>
      </p:sp>
      <p:sp>
        <p:nvSpPr>
          <p:cNvPr id="13" name="Text 3"/>
          <p:cNvSpPr txBox="1"/>
          <p:nvPr/>
        </p:nvSpPr>
        <p:spPr>
          <a:xfrm>
            <a:off x="3744513" y="1975278"/>
            <a:ext cx="42165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сообщения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письмо в чате должно быть понятным: без лишних символов, капса и расплывчатых формулировок. Если просьба или вопрос сформулированы ясно, собеседнику легче ответить без недоразумений.
</a:t>
            </a:r>
            <a:endParaRPr lang="en-US" sz="958" dirty="0"/>
          </a:p>
        </p:txBody>
      </p:sp>
      <p:sp>
        <p:nvSpPr>
          <p:cNvPr id="14" name="Text 4"/>
          <p:cNvSpPr txBox="1"/>
          <p:nvPr/>
        </p:nvSpPr>
        <p:spPr>
          <a:xfrm>
            <a:off x="3744513" y="2687437"/>
            <a:ext cx="42165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в ответе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несогласии лучше отвечать по теме и без резких слов. Спокойная формулировка сохраняет разговор и позволяет обсудить проблему, а не переходить к спору и обидам.
</a:t>
            </a:r>
            <a:endParaRPr lang="en-US" sz="958" dirty="0"/>
          </a:p>
        </p:txBody>
      </p:sp>
      <p:sp>
        <p:nvSpPr>
          <p:cNvPr id="15" name="Text 5"/>
          <p:cNvSpPr txBox="1"/>
          <p:nvPr/>
        </p:nvSpPr>
        <p:spPr>
          <a:xfrm>
            <a:off x="3744513" y="3399606"/>
            <a:ext cx="42165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Эмодзи и шутки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Смайлики могут сделать сообщение дружелюбнее, но они не заменяют смысл и не должны звучать насмешливо. Шутка уместна только тогда, когда она не задевает собеседника и не искажает тон общения.
</a:t>
            </a:r>
            <a:endParaRPr lang="en-US" sz="958" dirty="0"/>
          </a:p>
        </p:txBody>
      </p:sp>
      <p:sp>
        <p:nvSpPr>
          <p:cNvPr id="16" name="Text 6"/>
          <p:cNvSpPr txBox="1"/>
          <p:nvPr/>
        </p:nvSpPr>
        <p:spPr>
          <a:xfrm>
            <a:off x="3744513" y="4111787"/>
            <a:ext cx="42165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Закрытие диалога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переписки полезно поблагодарить, подтвердить договоренность или попрощаться. Такое завершение показывает, что разговор закончен корректно и собеседник услышан.
</a:t>
            </a:r>
            <a:endParaRPr lang="en-US" sz="95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905590"/>
            <a:ext cx="8784000" cy="22476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заменить резкие слова вежливыми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резкую реплику и более мягкий вариант: вежливая формулировка помогает сохранить контакт и не обострять разговор.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формулировка снижает напряжение и помогает собеседнику услышать смысл, а не обидный тон.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теме «Речевой этикет»; учебные примеры речевых замен.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Поздравления, пожелания и благодарность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12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называют событие: день рождения, победу в соревновании, успешную защиту проекта или школьный праздник. Без повода поздравление звучит неясно.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06095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выражают внимание и уважение: отмечают старание, успех или помощь человека. Это делает поздравление личным и искренним.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32177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Пожелание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добрых слов добавляют короткое пожелание: здоровья, удачи, хороших результатов или интересных открытий. Оно завершает поздравление и придает ему теплоту.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58263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человек помог, поддержал или подсказал, важно назвать причину благодарности. Так слова звучат точнее и убедительнее, чем короткое «спасибо» без пояснения.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«Речевой этикет»; условное ранжирование признаков для наглядности.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складывается речевая ситуация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разговором полезно понять, кто говорит и для чего это нужно: тогда легче выбрать уместные слова и тон.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важны участники и цель общения: именно они сильнее всего влияют на выбор формы речи.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40593"/>
            <a:ext cx="4316100" cy="22465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7850" y="2440593"/>
            <a:ext cx="4316100" cy="2246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ответ звучит спокойно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ученик поднимает руку, ждет своей очереди и говорит по делу. Учитель отвечает так же спокойно, и разговор помогает всем понять тему без лишнего шума и напряжения.
</a:t>
            </a:r>
            <a:endParaRPr lang="en-US" sz="1202" dirty="0"/>
          </a:p>
        </p:txBody>
      </p:sp>
      <p:sp>
        <p:nvSpPr>
          <p:cNvPr id="7" name="Text 1"/>
          <p:cNvSpPr txBox="1"/>
          <p:nvPr/>
        </p:nvSpPr>
        <p:spPr>
          <a:xfrm>
            <a:off x="46478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портят 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другой паре ребят один перебивает, говорит резко и не здоровается. Сразу возникает спор, хотя вопрос был обычным, а исправить ситуацию становится труднее из-за обидного тона и насмешки.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школьные ситуации: как звучит речь по-разному
</a:t>
            </a:r>
            <a:endParaRPr lang="en-US" sz="22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исправить неудачную реплику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типичном алгоритме: остановиться, оценить ситуацию и заменить резкие слова нейтральными.
</a:t>
            </a:r>
            <a:endParaRPr lang="en-US" sz="105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пословицы напоминают, что слово может и помочь, и обидеть.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устойчивых выражения из темы показывают силу доброго слова и необходимость думать перед ответом.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пословицы и устойчивые выражения, приведённые в теме урока.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2077481"/>
            <a:ext cx="5037900" cy="12891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Мини-памятка вежливого общения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короткие формулы помогают быстро выбрать правильный тон в обычных школьных и бытовых ситуациях.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простые слова делают общение ясным, спокойным и уважительным.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памятка по теме «Речевой этикет».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18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Речевой этикет помогает общаться культурно и уверенно
</a:t>
            </a:r>
            <a:endParaRPr lang="en-US" sz="3118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Речевой этикет помогает выбрать нужные слова, не задеть собеседника и поддержать доброжелательный разговор. Чем привычнее эти формулы, тем легче общаться в школе, дома и в сети.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2026-05-28T09:44:32Z</dcterms:created>
  <dcterms:modified xsi:type="dcterms:W3CDTF">2026-05-28T09:44:32Z</dcterms:modified>
</cp:coreProperties>
</file>