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6400" y="1428399"/>
            <a:ext cx="8059200" cy="784670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30375" y="2331350"/>
            <a:ext cx="7529100" cy="50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 ли политику быть добрым?
</a:t>
            </a:r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Обсуждаем, когда доброта усиливает лидера, а когда мешает.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530375" y="8050825"/>
            <a:ext cx="7529100" cy="12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8950" y="2235947"/>
            <a:ext cx="8053500" cy="8029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242500" y="9536150"/>
            <a:ext cx="92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9020150" y="3242100"/>
            <a:ext cx="7925400" cy="55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влияет на безопасность, образование и права людей, поэтому личные качества лидера становятся предметом оценки. Для старшеклассников это тренировка критического мышления, аргументации и сопоставления морали с реальностью.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519350" y="468400"/>
            <a:ext cx="14526600" cy="12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для школьной дискуссии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995" y="2985284"/>
            <a:ext cx="835200" cy="6681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0962" y="2985284"/>
            <a:ext cx="835200" cy="6681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7509" y="6638231"/>
            <a:ext cx="808200" cy="80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10979" y="6708251"/>
            <a:ext cx="835200" cy="66816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2650" y="-56980"/>
            <a:ext cx="166227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kindness в политике
</a:t>
            </a:r>
            <a:endParaRPr lang="en-US" sz="4500" dirty="0"/>
          </a:p>
        </p:txBody>
      </p:sp>
      <p:sp>
        <p:nvSpPr>
          <p:cNvPr id="8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57075" y="3993125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Kindness в политике начинается с уважительного отношения к гражданам, оппонентам и меньшинствам. Это означает отказ от унижения, грубости и языка, который обесценивает человеческое достоинство.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2186875" y="299612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 людям
</a:t>
            </a:r>
            <a:endParaRPr lang="en-US" sz="3200" dirty="0"/>
          </a:p>
        </p:txBody>
      </p:sp>
      <p:sp>
        <p:nvSpPr>
          <p:cNvPr id="11" name="Text 4"/>
          <p:cNvSpPr txBox="1"/>
          <p:nvPr/>
        </p:nvSpPr>
        <p:spPr>
          <a:xfrm>
            <a:off x="9794275" y="3993175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лидер не только говорит, но и слышит разные позиции. Готовность учитывать чужие аргументы помогает принимать более взвешенные решения и снижает риск конфликта между властью и обществом.
</a:t>
            </a:r>
            <a:endParaRPr lang="en-US" sz="2500" dirty="0"/>
          </a:p>
        </p:txBody>
      </p:sp>
      <p:sp>
        <p:nvSpPr>
          <p:cNvPr id="12" name="Text 5"/>
          <p:cNvSpPr txBox="1"/>
          <p:nvPr/>
        </p:nvSpPr>
        <p:spPr>
          <a:xfrm>
            <a:off x="11030275" y="2980825"/>
            <a:ext cx="66294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слушать
</a:t>
            </a:r>
            <a:endParaRPr lang="en-US" sz="3200" dirty="0"/>
          </a:p>
        </p:txBody>
      </p:sp>
      <p:sp>
        <p:nvSpPr>
          <p:cNvPr id="13" name="Text 6"/>
          <p:cNvSpPr txBox="1"/>
          <p:nvPr/>
        </p:nvSpPr>
        <p:spPr>
          <a:xfrm>
            <a:off x="1057075" y="7758600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Сочувствие к уязвимым группам делает решения более справедливыми и человечными. В политическом контексте kindness часто сочетается с empathy, respect и fairness, а не с мягкотелостью.
</a:t>
            </a:r>
            <a:endParaRPr lang="en-US" sz="2500" dirty="0"/>
          </a:p>
        </p:txBody>
      </p:sp>
      <p:sp>
        <p:nvSpPr>
          <p:cNvPr id="14" name="Text 7"/>
          <p:cNvSpPr txBox="1"/>
          <p:nvPr/>
        </p:nvSpPr>
        <p:spPr>
          <a:xfrm>
            <a:off x="2186875" y="670377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Сочувствие и fairness
</a:t>
            </a:r>
            <a:endParaRPr lang="en-US" sz="3200" dirty="0"/>
          </a:p>
        </p:txBody>
      </p:sp>
      <p:sp>
        <p:nvSpPr>
          <p:cNvPr id="15" name="Text 8"/>
          <p:cNvSpPr txBox="1"/>
          <p:nvPr/>
        </p:nvSpPr>
        <p:spPr>
          <a:xfrm>
            <a:off x="9794275" y="7758600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Kindness не означает отказ от принципов. Политик может быть доброжелательным, но при этом соблюдать правила, брать ответственность и принимать трудные решения без агрессии и жестокости.
</a:t>
            </a:r>
            <a:endParaRPr lang="en-US" sz="2500" dirty="0"/>
          </a:p>
        </p:txBody>
      </p:sp>
      <p:sp>
        <p:nvSpPr>
          <p:cNvPr id="16" name="Text 9"/>
          <p:cNvSpPr txBox="1"/>
          <p:nvPr/>
        </p:nvSpPr>
        <p:spPr>
          <a:xfrm>
            <a:off x="11030275" y="6703775"/>
            <a:ext cx="66294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слабости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58892" y="886492"/>
            <a:ext cx="150654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представления о хорошем лидере
</a:t>
            </a:r>
            <a:endParaRPr lang="en-US" sz="4600" dirty="0"/>
          </a:p>
        </p:txBody>
      </p:sp>
      <p:sp>
        <p:nvSpPr>
          <p:cNvPr id="8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3046900" y="3598000"/>
            <a:ext cx="61590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античной мысли хороший правитель должен был сочетать добродетель, справедливость и ответственность перед обществом. Лидер оценивался прежде всего через служение общему благу.
</a:t>
            </a:r>
            <a:endParaRPr lang="en-US" sz="2600" dirty="0"/>
          </a:p>
        </p:txBody>
      </p:sp>
      <p:sp>
        <p:nvSpPr>
          <p:cNvPr id="10" name="Text 3"/>
          <p:cNvSpPr txBox="1"/>
          <p:nvPr/>
        </p:nvSpPr>
        <p:spPr>
          <a:xfrm>
            <a:off x="11040950" y="3598000"/>
            <a:ext cx="62286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демократия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к результатам добавилась публичная подотчётность: важны тон общения, этика поведения и отношение к гражданам. Лидера оценивают и по словам, и по действиям.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7075750" y="7328250"/>
            <a:ext cx="62286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Макиавелли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Макиавелли показал, что сохранение государства иногда требует жёстких и непопулярных решений. Эффективность власти стала рассматриваться как самостоятельный критерий.
</a:t>
            </a:r>
            <a:endParaRPr lang="en-US" sz="2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95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модель для учебной дискуссии, без эмпирической выборки.
</a:t>
            </a:r>
            <a:endParaRPr lang="en-US" sz="1957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люди чаще всего ждут от политика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схематическое распределение показывает, что общество прежде всего ищет доверие и профессионализм, но не отказывается от человеческого отношения.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 и компетентность выглядят базой доверия, а сочувствие и решительность дополняют их, помогая лидеру быть и человечным, и эффективным.
</a:t>
            </a:r>
            <a:endParaRPr lang="en-US" sz="4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200" y="2336733"/>
            <a:ext cx="6835800" cy="66488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1359450" y="707575"/>
            <a:ext cx="16245600" cy="13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Эмпатия как политическая сила
</a:t>
            </a:r>
            <a:endParaRPr lang="en-US" sz="4500" dirty="0"/>
          </a:p>
        </p:txBody>
      </p:sp>
      <p:sp>
        <p:nvSpPr>
          <p:cNvPr id="9" name="Text 2"/>
          <p:cNvSpPr txBox="1"/>
          <p:nvPr/>
        </p:nvSpPr>
        <p:spPr>
          <a:xfrm>
            <a:off x="8410673" y="2336425"/>
            <a:ext cx="9194400" cy="22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разных групп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Эмпатия помогает лидеру видеть проблемы молодёжи, пожилых людей, мигрантов и семей с низким доходом. Благодаря этому политика становится ближе к реальной жизни общества.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8410673" y="4823450"/>
            <a:ext cx="9194400" cy="22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коммуникация в кризис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трудные периоды сочувствие снижает риск резкой риторики и облегчает переговоры. Люди охотнее доверяют тому, кто говорит с ними спокойно и признаёт их переживания.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8410673" y="7310475"/>
            <a:ext cx="9194400" cy="22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общественного доверия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политик проявляет участие, его слова воспринимаются серьёзнее. Сочувствие не отменяет твёрдости, но делает власть менее холодной и более понятной для граждан.
</a:t>
            </a:r>
            <a:endParaRPr lang="en-US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3325" y="4013600"/>
            <a:ext cx="9042900" cy="24602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3325" y="8881500"/>
            <a:ext cx="90429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29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тезисов презентации.
</a:t>
            </a:r>
            <a:endParaRPr lang="en-US" sz="1292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82425" y="1918950"/>
            <a:ext cx="80691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kindness помогает, а когда становится недостатком
</a:t>
            </a:r>
            <a:pPr algn="l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в каких ситуациях доброжелательность усиливает политику, а где без твёрдости она теряет силу.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Kindness особенно полезна там, где важны доверие и кооперация, но она должна сопровождаться ответственностью и способностью принимать решения.
</a:t>
            </a:r>
            <a:endParaRPr lang="en-US" sz="4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99075" y="3321938"/>
            <a:ext cx="8958300" cy="41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6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40014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мягкий лидер может потерять контроль над ситуацией и уступить давлению ради популярности.
</a:t>
            </a:r>
            <a:pPr algn="ctr" indent="0" marL="0">
              <a:lnSpc>
                <a:spcPct val="140014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аргументов презентации.
</a:t>
            </a:r>
            <a:endParaRPr lang="en-US" sz="6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0862450" y="2817850"/>
            <a:ext cx="6809400" cy="499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одно уклонение от трудного решения может ослабить дисциплину, стратегию и уважение общества, если мягкость не поддержана принципами и ответственностью.
</a:t>
            </a:r>
            <a:endParaRPr lang="en-US" sz="2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4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политик принимает морально ответственное решение
</a:t>
            </a:r>
            <a:endParaRPr lang="en-US" sz="4465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отражает, что kindness сопровождает анализ, а не заменяет его.
</a:t>
            </a:r>
            <a:endParaRPr lang="en-US" sz="2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62200" y="491775"/>
            <a:ext cx="156423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Kindness and strength are not opposites
</a:t>
            </a:r>
            <a:endParaRPr lang="en-US" sz="4500" dirty="0"/>
          </a:p>
        </p:txBody>
      </p:sp>
      <p:sp>
        <p:nvSpPr>
          <p:cNvPr id="7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574350" y="3881851"/>
            <a:ext cx="4579500" cy="5340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Сочувствие и твёрдость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политик может быть compassionate without being weak. Доброта делает власть человечнее, а твёрдость не позволяет ей превратиться в пустой жест без результата.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7092581" y="3881851"/>
            <a:ext cx="4579500" cy="5340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силы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политике сила проявляется через последовательность, ответственность, самоконтроль и готовность отвечать за последствия. Эти качества помогают лидеру сохранять доверие даже в кризисе.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12624928" y="3881851"/>
            <a:ext cx="4579500" cy="5340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работа качеств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Kindness и strength не противоречат друг другу, если лидер соединяет моральные принципы и способность действовать. Тогда решения остаются и справедливыми, и практичными.
</a:t>
            </a:r>
            <a:endParaRPr lang="en-US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данные для учебной презентации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общественный запрос к лидерам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потрясений люди чаще оценивают лидера не только по обещаниям, но и по тону речи, прозрачности и уважению к оппонентам.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неопределённость, тем важнее честность и эмпатия; агрессивная манера всё быстрее подрывает доверие.
</a:t>
            </a:r>
            <a:endParaRPr lang="en-US" sz="4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275" y="2025541"/>
            <a:ext cx="6981000" cy="39881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92500" y="2025541"/>
            <a:ext cx="6981000" cy="39881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1089275" y="7326432"/>
            <a:ext cx="69810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приходит на пресс-конференцию с таблицами, прогнозами и чётким планом действий. Его ценят за порядок и контроль, но людям иногда не хватает в его речи человеческого тепла и прямого контакта с повседневными переживаниями.
</a:t>
            </a:r>
            <a:endParaRPr lang="en-US" sz="2322" dirty="0"/>
          </a:p>
        </p:txBody>
      </p:sp>
      <p:sp>
        <p:nvSpPr>
          <p:cNvPr id="10" name="Text 2"/>
          <p:cNvSpPr txBox="1"/>
          <p:nvPr/>
        </p:nvSpPr>
        <p:spPr>
          <a:xfrm>
            <a:off x="1089278" y="6289736"/>
            <a:ext cx="69810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Лидер, который говорит языком системы
</a:t>
            </a:r>
            <a:endParaRPr lang="en-US" sz="2644" dirty="0"/>
          </a:p>
        </p:txBody>
      </p:sp>
      <p:sp>
        <p:nvSpPr>
          <p:cNvPr id="11" name="Text 3"/>
          <p:cNvSpPr txBox="1"/>
          <p:nvPr/>
        </p:nvSpPr>
        <p:spPr>
          <a:xfrm>
            <a:off x="9592500" y="7326432"/>
            <a:ext cx="69810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выходит к гражданам без дистанции, задаёт вопросы и внимательно слушает ответы. Такой стиль делает власть более открытой, хотя от него всё равно ждут не только сочувствия, но и способности принимать точные решения.
</a:t>
            </a:r>
            <a:endParaRPr lang="en-US" sz="2322" dirty="0"/>
          </a:p>
        </p:txBody>
      </p:sp>
      <p:sp>
        <p:nvSpPr>
          <p:cNvPr id="12" name="Text 4"/>
          <p:cNvSpPr txBox="1"/>
          <p:nvPr/>
        </p:nvSpPr>
        <p:spPr>
          <a:xfrm>
            <a:off x="9592503" y="6289736"/>
            <a:ext cx="69810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Лидер, который слышит людей
</a:t>
            </a:r>
            <a:endParaRPr lang="en-US" sz="2800" dirty="0"/>
          </a:p>
        </p:txBody>
      </p:sp>
      <p:sp>
        <p:nvSpPr>
          <p:cNvPr id="13" name="Text 5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политических образа: технократ и эмпатичный лидер
</a:t>
            </a:r>
            <a:endParaRPr lang="en-US" sz="4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475" y="4761865"/>
            <a:ext cx="8493000" cy="173606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4362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учитывать при оценке политика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0254875" y="2305150"/>
            <a:ext cx="7728300" cy="56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критериев помогают смотреть на лидера шире, чем на одну яркую черту характера.
</a:t>
            </a:r>
            <a:pPr algn="l" indent="0" marL="0">
              <a:lnSpc>
                <a:spcPct val="150041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Надёжная оценка строится на сочетании нравственных и профессиональных критериев, а не на одном впечатлении.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9645375" y="8170450"/>
            <a:ext cx="62919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лидерства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5730" y="2869267"/>
            <a:ext cx="664200" cy="5313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5730" y="5988667"/>
            <a:ext cx="664200" cy="5313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67080" y="2869267"/>
            <a:ext cx="664200" cy="53136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32650" y="376226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близка ученикам 11 класса
</a:t>
            </a:r>
            <a:endParaRPr lang="en-US" sz="4500" dirty="0"/>
          </a:p>
        </p:txBody>
      </p:sp>
      <p:sp>
        <p:nvSpPr>
          <p:cNvPr id="11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200" dirty="0"/>
          </a:p>
        </p:txBody>
      </p:sp>
      <p:sp>
        <p:nvSpPr>
          <p:cNvPr id="12" name="Text 2"/>
          <p:cNvSpPr txBox="1"/>
          <p:nvPr/>
        </p:nvSpPr>
        <p:spPr>
          <a:xfrm>
            <a:off x="832650" y="39931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Старшеклассники особенно остро замечают тон, интонацию и уважение в речи. Поэтому политический стиль лидера для них связан не только с решениями, но и с тем, как эти решения объясняются.
</a:t>
            </a:r>
            <a:endParaRPr lang="en-US" sz="1943" dirty="0"/>
          </a:p>
        </p:txBody>
      </p:sp>
      <p:sp>
        <p:nvSpPr>
          <p:cNvPr id="13" name="Text 3"/>
          <p:cNvSpPr txBox="1"/>
          <p:nvPr/>
        </p:nvSpPr>
        <p:spPr>
          <a:xfrm>
            <a:off x="1994525" y="27964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Важно, как говорят
</a:t>
            </a:r>
            <a:endParaRPr lang="en-US" sz="2800" dirty="0"/>
          </a:p>
        </p:txBody>
      </p:sp>
      <p:sp>
        <p:nvSpPr>
          <p:cNvPr id="14" name="Text 4"/>
          <p:cNvSpPr txBox="1"/>
          <p:nvPr/>
        </p:nvSpPr>
        <p:spPr>
          <a:xfrm>
            <a:off x="832650" y="71554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учатся сравнивать позиции, спорить и искать аргументы. Обсуждение доброты в политике тренирует критическое мышление и показывает, что власть оценивают одновременно по морали и эффективности.
</a:t>
            </a:r>
            <a:endParaRPr lang="en-US" sz="1943" dirty="0"/>
          </a:p>
        </p:txBody>
      </p:sp>
      <p:sp>
        <p:nvSpPr>
          <p:cNvPr id="15" name="Text 5"/>
          <p:cNvSpPr txBox="1"/>
          <p:nvPr/>
        </p:nvSpPr>
        <p:spPr>
          <a:xfrm>
            <a:off x="1994525" y="59158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общественного выбора
</a:t>
            </a:r>
            <a:endParaRPr lang="en-US" sz="2600" dirty="0"/>
          </a:p>
        </p:txBody>
      </p:sp>
      <p:sp>
        <p:nvSpPr>
          <p:cNvPr id="16" name="Text 6"/>
          <p:cNvSpPr txBox="1"/>
          <p:nvPr/>
        </p:nvSpPr>
        <p:spPr>
          <a:xfrm>
            <a:off x="9473975" y="39931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возрасте формируется личное понимание честности и равного отношения к людям. Тема kindness помогает обсуждать, почему справедливость оценивают не только по законам, но и по человеческому обращению.
</a:t>
            </a:r>
            <a:endParaRPr lang="en-US" sz="1943" dirty="0"/>
          </a:p>
        </p:txBody>
      </p:sp>
      <p:sp>
        <p:nvSpPr>
          <p:cNvPr id="17" name="Text 7"/>
          <p:cNvSpPr txBox="1"/>
          <p:nvPr/>
        </p:nvSpPr>
        <p:spPr>
          <a:xfrm>
            <a:off x="10635875" y="27964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справедливости
</a:t>
            </a:r>
            <a:endParaRPr lang="en-US"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информации к ответственному решению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kindness сопровождает анализ, выбор и проверку результата, не заменяя профессиональное суждение.
</a:t>
            </a:r>
            <a:endParaRPr lang="en-US" sz="2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529525" y="1994875"/>
            <a:ext cx="6835800" cy="30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показной доброты
</a:t>
            </a:r>
            <a:endParaRPr lang="en-US" sz="4500" dirty="0"/>
          </a:p>
        </p:txBody>
      </p:sp>
      <p:sp>
        <p:nvSpPr>
          <p:cNvPr id="10" name="Text 2"/>
          <p:cNvSpPr txBox="1"/>
          <p:nvPr/>
        </p:nvSpPr>
        <p:spPr>
          <a:xfrm>
            <a:off x="9404100" y="1797621"/>
            <a:ext cx="7503600" cy="24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Вежливость без содержания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 может говорить мягко и улыбаться, но не выполнять обещания. Тогда доброта становится декорацией, которая скрывает отсутствие ответственности и реальных шагов.
</a:t>
            </a:r>
            <a:endParaRPr lang="en-US" sz="3000" dirty="0"/>
          </a:p>
        </p:txBody>
      </p:sp>
      <p:sp>
        <p:nvSpPr>
          <p:cNvPr id="11" name="Text 3"/>
          <p:cNvSpPr txBox="1"/>
          <p:nvPr/>
        </p:nvSpPr>
        <p:spPr>
          <a:xfrm>
            <a:off x="9404100" y="4594321"/>
            <a:ext cx="7503600" cy="24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Сочувствие ради выгоды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Показная забота часто служит способом завоевать симпатию избирателей. Если за ней нет прозрачности и последовательности, доверие быстро исчезает после первых трудных решений.
</a:t>
            </a:r>
            <a:endParaRPr lang="en-US" sz="3000" dirty="0"/>
          </a:p>
        </p:txBody>
      </p:sp>
      <p:sp>
        <p:nvSpPr>
          <p:cNvPr id="12" name="Text 4"/>
          <p:cNvSpPr txBox="1"/>
          <p:nvPr/>
        </p:nvSpPr>
        <p:spPr>
          <a:xfrm>
            <a:off x="9404100" y="7391021"/>
            <a:ext cx="7503600" cy="24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Истинная доброта проверяется делом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Подлинная kindness проявляется в защите слабых, честном объяснении непопулярных мер и готовности отвечать за последствия даже тогда, когда это не приносит популярности.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95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оценочная шкала для учебной презентации
</a:t>
            </a:r>
            <a:endParaRPr lang="en-US" sz="1957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Компоненты доверия к политику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Доверие усиливается, когда моральная репутация подтверждается профессиональной устойчивостью и понятными действиями в кризисе.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Одного сочувствия недостаточно: доверие держится на балансе честности, компетентности и уважительного поведения.
</a:t>
            </a:r>
            <a:endParaRPr lang="en-US" sz="4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24725" y="1189600"/>
            <a:ext cx="172398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Kindness in democratic culture
</a:t>
            </a:r>
            <a:endParaRPr lang="en-US" sz="4500" dirty="0"/>
          </a:p>
        </p:txBody>
      </p:sp>
      <p:sp>
        <p:nvSpPr>
          <p:cNvPr id="9" name="Text 2"/>
          <p:cNvSpPr txBox="1"/>
          <p:nvPr/>
        </p:nvSpPr>
        <p:spPr>
          <a:xfrm>
            <a:off x="1495200" y="3881850"/>
            <a:ext cx="4571400" cy="44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достоинства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демократии политик обязан признавать равную ценность граждан, меньшинств и оппонентов. Это делает спор допустимым, но исключает унижение, насмешки и дегуманизацию.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7343825" y="3881850"/>
            <a:ext cx="4571400" cy="44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вместо давления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Kindness означает готовность слушать несогласных и искать общее решение без отказа от принципов. Такой подход укрепляет легитимность власти и снижает общественную напряжённость.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13192450" y="3881850"/>
            <a:ext cx="4571400" cy="44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Жёсткость без жестокости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 может спорить резко, но обязан сохранять границы уважения. Принципиальность в демократической культуре не противоречит доброте, если решения остаются справедливыми и открытыми.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3325" y="4013600"/>
            <a:ext cx="9042900" cy="24602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3325" y="8881500"/>
            <a:ext cx="90429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29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аргументов презентации
</a:t>
            </a:r>
            <a:endParaRPr lang="en-US" sz="1292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82425" y="1918950"/>
            <a:ext cx="80691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на главный вопрос
</a:t>
            </a:r>
            <a:pPr algn="l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позиции помогают увидеть проблему целостно: моральную, практическую и сбалансированную.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убедителен компромиссный взгляд: kindness нужна, но только вместе с компетентностью и ответственностью.
</a:t>
            </a:r>
            <a:endParaRPr lang="en-US" sz="4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675" y="2761375"/>
            <a:ext cx="12865200" cy="47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доброта важна, но её недостаточно
</a:t>
            </a:r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 должен быть человечным и уважительным, однако настоящую ценность лидерства определяют ещё компетентность, сила характера и ответственность за последствия. Именно этот баланс вызывает доверие общества.
</a:t>
            </a:r>
            <a:endParaRPr lang="en-US" sz="6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2026-05-31T18:10:03Z</dcterms:created>
  <dcterms:modified xsi:type="dcterms:W3CDTF">2026-05-31T18:10:03Z</dcterms:modified>
</cp:coreProperties>
</file>