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система, индивидуальное развитие человека и здоровье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жизнь: от клетки до взрослого организма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репродуктивную систему в 9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 организм меняется в подростковом возрасте, почему важны гормоны и гигиена, и как отличить нормальные возрастные изменения от признаков нарушений.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репродуктивной системы человека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система создаёт половые клетки: сперматозоиды у мужчин и яйцеклетки у женщин. Именно они несут наследственную информацию и делают возможным появление нового организма.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созревания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системы зависит от гормонов гипофиза. Они управляют созреванием половых клеток и согласуют изменения, происходящие в организме подростка и взрослого человека.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гормонов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 выделяют гормоны, которые запускают половое созревание, влияют на вторичные половые признаки и поддерживают нормальную работу органов размножения в разные возрастные периоды.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система создаёт условия для оплодотворения, развития зародыша и рождения ребёнка. Без согласованной работы её органов этот процесс невозможен.
</a:t>
            </a:r>
            <a:endParaRPr lang="en-US" sz="1122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развитием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системы тесно связаны с ростом, половым созреванием и общим состоянием здоровья. Поэтому её работа важна не только для продолжения рода, но и для взросления организма.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мужской репродуктивной системы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09717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образуют сперматозоиды и выделяют тестостерон. Для нормального созревания половых клеток нужна более низкая температура, поэтому яички находятся в мошонке вне брюшной полости.
</a:t>
            </a:r>
            <a:endParaRPr lang="en-US" sz="1026" dirty="0"/>
          </a:p>
        </p:txBody>
      </p:sp>
      <p:sp>
        <p:nvSpPr>
          <p:cNvPr id="13" name="Text 3"/>
          <p:cNvSpPr txBox="1"/>
          <p:nvPr/>
        </p:nvSpPr>
        <p:spPr>
          <a:xfrm>
            <a:off x="273800" y="1830092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Придатки яичек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придатках яичек сперматозоиды дозревают и временно накапливаются. Здесь они приобретают подвижность, необходимую для дальнейшего движения по половым путям.
</a:t>
            </a:r>
            <a:endParaRPr lang="en-US" sz="1026" dirty="0"/>
          </a:p>
        </p:txBody>
      </p:sp>
      <p:sp>
        <p:nvSpPr>
          <p:cNvPr id="14" name="Text 4"/>
          <p:cNvSpPr txBox="1"/>
          <p:nvPr/>
        </p:nvSpPr>
        <p:spPr>
          <a:xfrm>
            <a:off x="273800" y="256300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Семявыносящие протоки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семявыносящим протокам сперматозоиды перемещаются к месту смешивания с секретами других желез. Эти протоки обеспечивают их транспорт к наружным половым органам.
</a:t>
            </a:r>
            <a:endParaRPr lang="en-US" sz="1026" dirty="0"/>
          </a:p>
        </p:txBody>
      </p:sp>
      <p:sp>
        <p:nvSpPr>
          <p:cNvPr id="15" name="Text 5"/>
          <p:cNvSpPr txBox="1"/>
          <p:nvPr/>
        </p:nvSpPr>
        <p:spPr>
          <a:xfrm>
            <a:off x="273800" y="3295925"/>
            <a:ext cx="3884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пузырьки и предстательная железа образуют семенную жидкость. Она питает сперматозоиды, защищает их и помогает сохранять жизнеспособность при движении.
</a:t>
            </a:r>
            <a:endParaRPr lang="en-US" sz="1026" dirty="0"/>
          </a:p>
        </p:txBody>
      </p:sp>
      <p:sp>
        <p:nvSpPr>
          <p:cNvPr id="16" name="Text 6"/>
          <p:cNvSpPr txBox="1"/>
          <p:nvPr/>
        </p:nvSpPr>
        <p:spPr>
          <a:xfrm>
            <a:off x="273800" y="4028825"/>
            <a:ext cx="36843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член участвует в выведении семенной жидкости из организма. Его строение обеспечивает попадание сперматозоидов в женские половые пути во время полового акта.
</a:t>
            </a:r>
            <a:endParaRPr lang="en-US" sz="10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1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женской репродуктивной системы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образуют яйцеклетки и выделяют эстрогены и прогестерон. Эти гормоны регулируют половое созревание, менструальный цикл и подготовку организма к возможной беременности.
</a:t>
            </a:r>
            <a:endParaRPr lang="en-US" sz="843" dirty="0"/>
          </a:p>
        </p:txBody>
      </p:sp>
      <p:sp>
        <p:nvSpPr>
          <p:cNvPr id="13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соединяют яичники с маткой и помогают перемещению яйцеклетки. Именно здесь чаще всего происходит встреча яйцеклетки со сперматозоидом и оплодотворение.
</a:t>
            </a:r>
            <a:endParaRPr lang="en-US" sz="843" dirty="0"/>
          </a:p>
        </p:txBody>
      </p:sp>
      <p:sp>
        <p:nvSpPr>
          <p:cNvPr id="14" name="Text 4"/>
          <p:cNvSpPr txBox="1"/>
          <p:nvPr/>
        </p:nvSpPr>
        <p:spPr>
          <a:xfrm>
            <a:off x="826825" y="2419925"/>
            <a:ext cx="35361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имеет мощные мышечные стенки и слизистую оболочку, которая ежемесячно изменяется. Если беременность наступает, в ней развивается эмбрион, а затем плод.
</a:t>
            </a:r>
            <a:endParaRPr lang="en-US" sz="843" dirty="0"/>
          </a:p>
        </p:txBody>
      </p:sp>
      <p:sp>
        <p:nvSpPr>
          <p:cNvPr id="15" name="Text 5"/>
          <p:cNvSpPr txBox="1"/>
          <p:nvPr/>
        </p:nvSpPr>
        <p:spPr>
          <a:xfrm>
            <a:off x="826825" y="3071425"/>
            <a:ext cx="30213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Шейка матки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Шейка матки соединяет матку с влагалищем и служит важной частью родовых путей. Она помогает защищать внутренние отделы репродуктивной системы и участвует в процессе родов.
</a:t>
            </a:r>
            <a:endParaRPr lang="en-US" sz="843" dirty="0"/>
          </a:p>
        </p:txBody>
      </p:sp>
      <p:sp>
        <p:nvSpPr>
          <p:cNvPr id="16" name="Text 6"/>
          <p:cNvSpPr txBox="1"/>
          <p:nvPr/>
        </p:nvSpPr>
        <p:spPr>
          <a:xfrm>
            <a:off x="826825" y="3728475"/>
            <a:ext cx="30213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Влагалище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Влагалище является нижним отделом женской репродуктивной системы. Оно участвует в половой жизни, оттоке менструальной крови и прохождении ребёнка при рождении.
</a:t>
            </a:r>
            <a:endParaRPr lang="en-US" sz="8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мужской и женской репродуктивной системы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9 класс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имеют общую цель, но отличаются строением, ритмом работы и путём половых клеток. Эти различия особенно заметны в подростковом возрасте.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связано с общими функциями и гормональной регуляцией, а различия — с особенностями созревания клеток и строения органов.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половых клеток к зачатию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оплодотворения и начала беременности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08" y="1968014"/>
            <a:ext cx="181912" cy="20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270" y="1968014"/>
            <a:ext cx="129938" cy="20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70414"/>
            <a:ext cx="203100" cy="20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70414"/>
            <a:ext cx="203100" cy="203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созревание: основные изменения организма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 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девочек постепенно увеличиваются молочные железы, изменяется строение тела и начинается менструация. Эти процессы связаны с гормональной перестройкой и подготовкой организма к взрослой жизни.
</a:t>
            </a:r>
            <a:endParaRPr lang="en-US" sz="1089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 мальчиков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мальчиков увеличиваются яички и половой член, появляется оволосение на лице и теле, а голос становится ниже. Эти признаки отражают работу тестостерона.
</a:t>
            </a:r>
            <a:endParaRPr lang="en-US" sz="1067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пубертате у обоих полов заметно ускоряется рост. Организм быстро наращивает массу и длину тела, поэтому подростку особенно важны сон, питание и достаточное движение.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активнее работа потовых и сальных желёз, кожа может быть более жирной, а на ней нередко появляются высыпания. Это обычное явление, но требует аккуратного ухода.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созревания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пубертата зависит от наследственности, питания, здоровья и условий жизни. Небольшие различия между сверстниками нормальны и не всегда означают проблему.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индивидуального развития человека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развитие человека проходит через последовательные стадии, начиная с одной клетки и заканчивая взрослым состоянием.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ведущие процессы меняются: сначала формируются органы, затем идёт рост, а в подростковом возрасте завершается созревание репродуктивной 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9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Менструальный цикл и его значение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1–14-й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яичнике созревает яйцеклетка, а слизистая оболочка матки постепенно утолщается и становится готовой к возможной беременности.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выходит из яичника. Это наиболее благоприятное время для возможного оплодотворения, если в половых путях есть сперматозоиды.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оплодотворение не произошло, слизистая оболочка матки сохраняется недолго и постепенно готовится к обновлению.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менструации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слизистой отторгается, и начинается кровянистое выделение. После этого цикл начинается заново, отражая согласованную работу гормонов и органов.
</a:t>
            </a:r>
            <a:endParaRPr lang="en-US" sz="9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Беременность: развитие эмбриона и плода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738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беременности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начинается после имплантации зародыша в слизистую оболочку матки. С этого момента клетки быстро делятся, а эмбрион получает условия для дальнейшего развития и формирования основных органов.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2008343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недели у эмбриона формируются зачатки нервной системы, сердца, печени, почек и других органов. Этот этап особенно важен, потому что именно тогда определяются основы строения организма.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3742951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плоду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закладки органов эмбрион называют плодом. Далее на первый план выходят рост, усложнение строения тканей и созревание систем, необходимых для самостоятельной жизни после рождения.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477557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матерью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получает кислород и питательные вещества через плаценту и пуповину. Эти структуры обеспечивают питание и обмен веществ, но не защищают от всех вредных воздействий полностью.
</a:t>
            </a:r>
            <a:endParaRPr lang="en-US" sz="953" dirty="0"/>
          </a:p>
        </p:txBody>
      </p:sp>
      <p:sp>
        <p:nvSpPr>
          <p:cNvPr id="15" name="Text 6"/>
          <p:cNvSpPr txBox="1"/>
          <p:nvPr/>
        </p:nvSpPr>
        <p:spPr>
          <a:xfrm>
            <a:off x="7212164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здоровья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будущей матери напрямую влияет на развитие ребёнка. Поэтому питание, отдых, отсутствие вредных привычек и наблюдение у врача особенно важны на протяжении всей беременности.
</a:t>
            </a:r>
            <a:endParaRPr lang="en-US" sz="9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триместра беременности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данные о сроках беременности приняты по акушерскому календарю (40 недель от первого дня последней менструации).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триместр имеет свои задачи: от закладки органов до их созревания и подготовки к рождению. Время развития каждого ребёнка может немного отличаться.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триместров показывает, что развитие идёт неравномерно: сначала формируются системы органов, затем усиливается рост и завершается подготовка к родам.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1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и первые минуты жизни новорождённого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шейки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шейка матки постепенно раскрывается под действием регулярных сокращений. Этот период может быть самым длительным, потому что организм подготавливает родовые пути к прохождению ребёнка.
</a:t>
            </a:r>
            <a:endParaRPr lang="en-US" sz="843" dirty="0"/>
          </a:p>
        </p:txBody>
      </p:sp>
      <p:sp>
        <p:nvSpPr>
          <p:cNvPr id="13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периоде сокращения матки усиливаются, к ним подключаются мышцы брюшного пресса. Ребёнок продвигается через родовые пути, и именно в этот момент происходит его рождение.
</a:t>
            </a:r>
            <a:endParaRPr lang="en-US" sz="843" dirty="0"/>
          </a:p>
        </p:txBody>
      </p:sp>
      <p:sp>
        <p:nvSpPr>
          <p:cNvPr id="14" name="Text 4"/>
          <p:cNvSpPr txBox="1"/>
          <p:nvPr/>
        </p:nvSpPr>
        <p:spPr>
          <a:xfrm>
            <a:off x="826825" y="2419925"/>
            <a:ext cx="35361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плаценты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ребёнка матка продолжает сокращаться, и плацента отделяется от её стенки. Завершающий этап родов важен для полного завершения процесса и восстановления организма матери.
</a:t>
            </a:r>
            <a:endParaRPr lang="en-US" sz="843" dirty="0"/>
          </a:p>
        </p:txBody>
      </p:sp>
      <p:sp>
        <p:nvSpPr>
          <p:cNvPr id="15" name="Text 5"/>
          <p:cNvSpPr txBox="1"/>
          <p:nvPr/>
        </p:nvSpPr>
        <p:spPr>
          <a:xfrm>
            <a:off x="826825" y="3071425"/>
            <a:ext cx="30213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вдох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 новорождённый начинает дышать лёгкими, а пуповина пережимается и перерезается. Это означает переход к самостоятельному дыханию и отдельной жизни вне организма матери.
</a:t>
            </a:r>
            <a:endParaRPr lang="en-US" sz="825" dirty="0"/>
          </a:p>
        </p:txBody>
      </p:sp>
      <p:sp>
        <p:nvSpPr>
          <p:cNvPr id="16" name="Text 6"/>
          <p:cNvSpPr txBox="1"/>
          <p:nvPr/>
        </p:nvSpPr>
        <p:spPr>
          <a:xfrm>
            <a:off x="826825" y="3728475"/>
            <a:ext cx="30213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минуты врачи оценивают дыхание, сердцебиение, мышечный тонус, цвет кожи и реакцию на раздражители. Эти признаки помогают понять, насколько успешно ребёнок приспособился к жизни.
</a:t>
            </a:r>
            <a:endParaRPr lang="en-US" sz="8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профилактика заболеваний репродуктивной системы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личная гигиена помогает предотвратить воспаления и раздражения. Особенно важно ежедневно следить за чистотой кожи, интимных зон, а также своевременно менять бельё и одежду.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 перегрузок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полезна, если она регулярная и посильная. Чрезмерные нагрузки, особенно при недосыпании и плохом питании, могут ухудшать самочувствие и замедлять восстановление организма.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нужен полноценный сон, разнообразное питание и достаточное количество воды. В рационе должны быть белки, железо, кальций и витамины, потому что они поддерживают рост и развитие.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Переохлаждение, самолечение, курение, алкоголь и слишком ранняя половая жизнь повышают риск заболеваний. Такие факторы могут нарушать нормальную работу репродуктивной системы и гормональный баланс.
</a:t>
            </a:r>
            <a:endParaRPr lang="en-US" sz="1031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врач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врачу необходимо при болях, необычных выделениях, сбоях цикла, воспалении или стойком ухудшении самочувствия. Раннее обращение помогает быстрее найти причину и начать лечение.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388" y="1105350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5232" y="1868138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1631" y="2572012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641" y="3310512"/>
            <a:ext cx="277500" cy="27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510" y="4045563"/>
            <a:ext cx="277500" cy="27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полового созревания и цикла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3764627" y="10560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 гипофиз управляют работой половых желез. Они подают сигналы, которые запускают созревание половых клеток и выработку гормонов в организме подростка.
</a:t>
            </a:r>
            <a:endParaRPr lang="en-US" sz="967" dirty="0"/>
          </a:p>
        </p:txBody>
      </p:sp>
      <p:sp>
        <p:nvSpPr>
          <p:cNvPr id="16" name="Text 3"/>
          <p:cNvSpPr txBox="1"/>
          <p:nvPr/>
        </p:nvSpPr>
        <p:spPr>
          <a:xfrm>
            <a:off x="3131996" y="17911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и яички отвечают за образование яйцеклеток и сперматозоидов, а также за выработку половых гормонов. Без этого невозможны половое созревание и продолжение рода.
</a:t>
            </a:r>
            <a:endParaRPr lang="en-US" sz="967" dirty="0"/>
          </a:p>
        </p:txBody>
      </p:sp>
      <p:sp>
        <p:nvSpPr>
          <p:cNvPr id="17" name="Text 4"/>
          <p:cNvSpPr txBox="1"/>
          <p:nvPr/>
        </p:nvSpPr>
        <p:spPr>
          <a:xfrm>
            <a:off x="2502084" y="25261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 способствует развитию мужских вторичных половых признаков, включая изменение голоса, рост волос на лице и теле, а также увеличение мышечной массы.
</a:t>
            </a:r>
            <a:endParaRPr lang="en-US" sz="967" dirty="0"/>
          </a:p>
        </p:txBody>
      </p:sp>
      <p:sp>
        <p:nvSpPr>
          <p:cNvPr id="18" name="Text 5"/>
          <p:cNvSpPr txBox="1"/>
          <p:nvPr/>
        </p:nvSpPr>
        <p:spPr>
          <a:xfrm>
            <a:off x="1893108" y="32612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 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Эстрогены и прогестерон регулируют менструальный цикл и состояние слизистой оболочки матки. Эти гормоны готовят организм к возможной беременности и влияют на развитие женских признаков.
</a:t>
            </a:r>
            <a:endParaRPr lang="en-US" sz="931" dirty="0"/>
          </a:p>
        </p:txBody>
      </p:sp>
      <p:sp>
        <p:nvSpPr>
          <p:cNvPr id="19" name="Text 6"/>
          <p:cNvSpPr txBox="1"/>
          <p:nvPr/>
        </p:nvSpPr>
        <p:spPr>
          <a:xfrm>
            <a:off x="1234738" y="39962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гормональная регуляция нарушается, это может отражаться на темпах роста, настроении, сне, аппетите и общем самочувствии. Поэтому заметные изменения нельзя игнорировать.
</a:t>
            </a:r>
            <a:endParaRPr lang="en-US" sz="9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репродуктивное здоровье подростка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привычки и условия поддерживают здоровье, а какие повышают риск нарушений развития и заболеваний.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зависит не только от отсутствия болезней, но и от режима дня, питания, сна и окружения. Полезные привычки снижают риск нарушений развития.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рекомендации по здоровому образу жизни для подростков.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развития и заболеваний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последовательные шаги, которые помогают сохранить здоровье подростка и вовремя заметить отклонения.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рисков для здоровья в подростковом возрасте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качественная оценка основных факторов риска для подростков.
</a:t>
            </a:r>
            <a:endParaRPr lang="en-US" sz="69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подростковое здоровье сильнее всего влияют ежедневные привычки. Именно сон, питание и уровень стресса чаще всего отражаются на самочувствии, учёбе и темпах роста.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управляемые факторы риска особенно важны: режим сна, питание и активность можно улучшить, снижая вероятность нарушений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нормой, а что требует внимания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рост, появление вторичных половых признаков и изменение голоса у мальчиков или начало менструаций у девочек обычно являются нормальными признаками пубертата.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сроки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созревания у сверстников могут отличаться. На них влияют наследственность, питание, режим дня и общее состояние здоровья, поэтому не каждое различие означает нарушение.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боли, выраженная слабость, резкое похудение, частые воспаления или заметное ухудшение самочувствия требуют внимания взрослых и консультации врача.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половое созревание началось слишком рано или слишком поздно, а у девочек долго нет менструаций после его начала, важно обратиться к специалисту.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 начинается с одной клетки и продолжается всю жизнь
</a:t>
            </a:r>
            <a:endParaRPr lang="en-US" sz="3171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система, рост и здоровье подростка тесно связаны. Понимание нормального развития, бережное отношение к организму и своевременная профилактика помогают сохранить здоровье на долгие годы.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2026-06-01T12:59:00Z</dcterms:created>
  <dcterms:modified xsi:type="dcterms:W3CDTF">2026-06-01T12:59:00Z</dcterms:modified>
</cp:coreProperties>
</file>