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jpeg"/><Relationship Id="rId3" Type="http://schemas.openxmlformats.org/officeDocument/2006/relationships/image" Target="../media/image-10-3.jpeg"/><Relationship Id="rId4" Type="http://schemas.openxmlformats.org/officeDocument/2006/relationships/image" Target="../media/image-10-4.jpeg"/><Relationship Id="rId5" Type="http://schemas.openxmlformats.org/officeDocument/2006/relationships/slideLayout" Target="../slideLayouts/slideLayout1.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slideLayout" Target="../slideLayouts/slideLayout1.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jpeg"/><Relationship Id="rId3" Type="http://schemas.openxmlformats.org/officeDocument/2006/relationships/image" Target="../media/image-18-3.jpe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99100" y="2382108"/>
            <a:ext cx="3306000" cy="2556984"/>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005000" y="3284900"/>
            <a:ext cx="4415100" cy="13416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Зимнее слово, которое оживляет холодный мир
</a:t>
            </a:r>
            <a:endParaRPr lang="en-US" sz="1300" dirty="0"/>
          </a:p>
        </p:txBody>
      </p:sp>
      <p:sp>
        <p:nvSpPr>
          <p:cNvPr id="6" name="Text 1"/>
          <p:cNvSpPr txBox="1"/>
          <p:nvPr/>
        </p:nvSpPr>
        <p:spPr>
          <a:xfrm>
            <a:off x="4005000" y="702675"/>
            <a:ext cx="4415100" cy="2263500"/>
          </a:xfrm>
          <a:prstGeom prst="rect">
            <a:avLst/>
          </a:prstGeom>
          <a:noFill/>
          <a:ln/>
        </p:spPr>
        <p:txBody>
          <a:bodyPr wrap="square" lIns="0" tIns="0" rIns="0" bIns="0" rtlCol="0" anchor="b"/>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Мороз в литературном чтении: зимнее слово, образ и настроение
</a:t>
            </a:r>
            <a:endParaRPr lang="en-US" sz="2800" dirty="0"/>
          </a:p>
        </p:txBody>
      </p:sp>
      <p:sp>
        <p:nvSpPr>
          <p:cNvPr id="7" name="Text 2"/>
          <p:cNvSpPr txBox="1"/>
          <p:nvPr/>
        </p:nvSpPr>
        <p:spPr>
          <a:xfrm>
            <a:off x="527750" y="1573800"/>
            <a:ext cx="2648700" cy="615000"/>
          </a:xfrm>
          <a:prstGeom prst="rect">
            <a:avLst/>
          </a:prstGeom>
          <a:noFill/>
          <a:ln/>
        </p:spPr>
        <p:txBody>
          <a:bodyPr wrap="square" lIns="0" tIns="0" rIns="0" bIns="0" rtlCol="0" anchor="b"/>
          <a:lstStyle/>
          <a:p>
            <a:pPr algn="l" indent="0" marL="0">
              <a:lnSpc>
                <a:spcPct val="80000"/>
              </a:lnSpc>
              <a:buNone/>
            </a:pPr>
            <a:r>
              <a:rPr lang="en-US" sz="1200" dirty="0">
                <a:solidFill>
                  <a:srgbClr val="FFFFFF"/>
                </a:solidFill>
                <a:latin typeface="Arial" pitchFamily="34" charset="0"/>
                <a:ea typeface="Arial" pitchFamily="34" charset="-122"/>
                <a:cs typeface="Arial" pitchFamily="34" charset="-120"/>
              </a:rPr>
              <a:t>
</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28600" y="207230"/>
            <a:ext cx="3276600" cy="262384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40000" y="3405200"/>
            <a:ext cx="7986600" cy="1221300"/>
          </a:xfrm>
          <a:prstGeom prst="rect">
            <a:avLst/>
          </a:prstGeom>
          <a:noFill/>
          <a:ln/>
        </p:spPr>
        <p:txBody>
          <a:bodyPr wrap="square" lIns="0" tIns="0" rIns="0" bIns="0" rtlCol="0" anchor="b"/>
          <a:lstStyle/>
          <a:p>
            <a:pPr algn="l" indent="0" marL="0">
              <a:lnSpc>
                <a:spcPct val="100000"/>
              </a:lnSpc>
              <a:buNone/>
            </a:pPr>
            <a:r>
              <a:rPr lang="en-US" sz="3200" dirty="0">
                <a:solidFill>
                  <a:srgbClr val="FFFFFF"/>
                </a:solidFill>
                <a:latin typeface="Arial" pitchFamily="34" charset="0"/>
                <a:ea typeface="Arial" pitchFamily="34" charset="-122"/>
                <a:cs typeface="Arial" pitchFamily="34" charset="-120"/>
              </a:rPr>
              <a:t>Зимние наблюдения: что мы уже замечаем
</a:t>
            </a:r>
            <a:endParaRPr lang="en-US" sz="3200" dirty="0"/>
          </a:p>
        </p:txBody>
      </p:sp>
      <p:sp>
        <p:nvSpPr>
          <p:cNvPr id="6" name="Text 1"/>
          <p:cNvSpPr txBox="1"/>
          <p:nvPr/>
        </p:nvSpPr>
        <p:spPr>
          <a:xfrm>
            <a:off x="4206800" y="676700"/>
            <a:ext cx="4415100" cy="15399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Зимой воздух становится колючим, на улице появляются снег и лёд, а дыхание превращается в белое облачко. Мороз бывает разным, но всегда умеет менять и природу, и настроение.
</a:t>
            </a:r>
            <a:endParaRPr lang="en-US" sz="1400" dirty="0"/>
          </a:p>
        </p:txBody>
      </p:sp>
      <p:sp>
        <p:nvSpPr>
          <p:cNvPr id="7" name="Text 2"/>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2</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69731" y="1205475"/>
            <a:ext cx="367763" cy="420300"/>
          </a:xfrm>
          <a:prstGeom prst="rect">
            <a:avLst/>
          </a:prstGeom>
        </p:spPr>
      </p:pic>
      <p:pic>
        <p:nvPicPr>
          <p:cNvPr id="4" name="Image 2" descr="preencoded.png">    </p:cNvPr>
          <p:cNvPicPr>
            <a:picLocks noChangeAspect="1"/>
          </p:cNvPicPr>
          <p:nvPr/>
        </p:nvPicPr>
        <p:blipFill>
          <a:blip r:embed="rId3"/>
          <a:stretch>
            <a:fillRect/>
          </a:stretch>
        </p:blipFill>
        <p:spPr>
          <a:xfrm>
            <a:off x="4804131" y="1205475"/>
            <a:ext cx="367763" cy="420300"/>
          </a:xfrm>
          <a:prstGeom prst="rect">
            <a:avLst/>
          </a:prstGeom>
        </p:spPr>
      </p:pic>
      <p:pic>
        <p:nvPicPr>
          <p:cNvPr id="5" name="Image 3" descr="preencoded.png">    </p:cNvPr>
          <p:cNvPicPr>
            <a:picLocks noChangeAspect="1"/>
          </p:cNvPicPr>
          <p:nvPr/>
        </p:nvPicPr>
        <p:blipFill>
          <a:blip r:embed="rId4"/>
          <a:stretch>
            <a:fillRect/>
          </a:stretch>
        </p:blipFill>
        <p:spPr>
          <a:xfrm>
            <a:off x="543462" y="3040650"/>
            <a:ext cx="420300" cy="420300"/>
          </a:xfrm>
          <a:prstGeom prst="rect">
            <a:avLst/>
          </a:prstGeom>
        </p:spPr>
      </p:pic>
      <p:pic>
        <p:nvPicPr>
          <p:cNvPr id="6" name="Image 4" descr="preencoded.png">    </p:cNvPr>
          <p:cNvPicPr>
            <a:picLocks noChangeAspect="1"/>
          </p:cNvPicPr>
          <p:nvPr/>
        </p:nvPicPr>
        <p:blipFill>
          <a:blip r:embed="rId5"/>
          <a:stretch>
            <a:fillRect/>
          </a:stretch>
        </p:blipFill>
        <p:spPr>
          <a:xfrm>
            <a:off x="4775162" y="3080520"/>
            <a:ext cx="425700" cy="340560"/>
          </a:xfrm>
          <a:prstGeom prst="rect">
            <a:avLst/>
          </a:prstGeom>
        </p:spPr>
      </p:pic>
      <p:sp>
        <p:nvSpPr>
          <p:cNvPr id="7" name="Text 0"/>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3</a:t>
            </a:r>
            <a:endParaRPr lang="en-US" sz="1100" dirty="0"/>
          </a:p>
        </p:txBody>
      </p:sp>
      <p:sp>
        <p:nvSpPr>
          <p:cNvPr id="8" name="Text 1"/>
          <p:cNvSpPr txBox="1"/>
          <p:nvPr/>
        </p:nvSpPr>
        <p:spPr>
          <a:xfrm>
            <a:off x="540000" y="517075"/>
            <a:ext cx="8079900" cy="5022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Что означает слово «мороз»
</a:t>
            </a:r>
            <a:endParaRPr lang="en-US" sz="2800" dirty="0"/>
          </a:p>
        </p:txBody>
      </p:sp>
      <p:sp>
        <p:nvSpPr>
          <p:cNvPr id="9" name="Text 2"/>
          <p:cNvSpPr txBox="1"/>
          <p:nvPr/>
        </p:nvSpPr>
        <p:spPr>
          <a:xfrm>
            <a:off x="540762" y="1808225"/>
            <a:ext cx="3457800" cy="8880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Сильный холод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Слово «мороз» называют сильный холод, когда воздух становится особенно зимним. Оно сразу вызывает в памяти снег, лёд и ясный день, в котором всё кажется немного тише.
</a:t>
            </a:r>
            <a:endParaRPr lang="en-US" sz="1300" dirty="0"/>
          </a:p>
        </p:txBody>
      </p:sp>
      <p:sp>
        <p:nvSpPr>
          <p:cNvPr id="10" name="Text 3"/>
          <p:cNvSpPr txBox="1"/>
          <p:nvPr/>
        </p:nvSpPr>
        <p:spPr>
          <a:xfrm>
            <a:off x="4775162" y="1808225"/>
            <a:ext cx="3457800" cy="8880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Родственные слова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От этого слова образуются близкие по смыслу и звучанию слова: морозный, морозец, заморозки, морозить. Они помогают точнее описывать зимнюю погоду и её разные оттенки.
</a:t>
            </a:r>
            <a:endParaRPr lang="en-US" sz="1300" dirty="0"/>
          </a:p>
        </p:txBody>
      </p:sp>
      <p:sp>
        <p:nvSpPr>
          <p:cNvPr id="11" name="Text 4"/>
          <p:cNvSpPr txBox="1"/>
          <p:nvPr/>
        </p:nvSpPr>
        <p:spPr>
          <a:xfrm>
            <a:off x="540762" y="3643400"/>
            <a:ext cx="3457800" cy="8880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В детских текстах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В стихах и рассказах мороз часто соседствует с зимой, ветром, инеем и тишиной. Писатели используют его, чтобы создать яркую картину холодного, но красивого времени года.
</a:t>
            </a:r>
            <a:endParaRPr lang="en-US" sz="1300" dirty="0"/>
          </a:p>
        </p:txBody>
      </p:sp>
      <p:sp>
        <p:nvSpPr>
          <p:cNvPr id="12" name="Text 5"/>
          <p:cNvSpPr txBox="1"/>
          <p:nvPr/>
        </p:nvSpPr>
        <p:spPr>
          <a:xfrm>
            <a:off x="4775162" y="3643400"/>
            <a:ext cx="3457800" cy="8880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Звучание слова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Слово «мороз» короткое и звонкое. Оно будто само передаёт ощущение свежего холодного воздуха, который щёки щиплет, а на улице делает каждый шаг заметнее.
</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93800" y="2858807"/>
            <a:ext cx="8756400" cy="2086486"/>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40000" y="1278175"/>
            <a:ext cx="3735600" cy="12957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Иней и хрустящий снег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При морозе на ветках деревьев и на окнах появляется иней. Снег под ногами становится хрустящим, и каждый шаг слышится особенно ясно. Это сразу напоминает настоящую зиму.
</a:t>
            </a:r>
            <a:endParaRPr lang="en-US" sz="1300" dirty="0"/>
          </a:p>
        </p:txBody>
      </p:sp>
      <p:sp>
        <p:nvSpPr>
          <p:cNvPr id="6" name="Text 1"/>
          <p:cNvSpPr txBox="1"/>
          <p:nvPr/>
        </p:nvSpPr>
        <p:spPr>
          <a:xfrm>
            <a:off x="540000" y="517075"/>
            <a:ext cx="8079900" cy="4773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Два взгляда на морозную картину
</a:t>
            </a:r>
            <a:endParaRPr lang="en-US" sz="2800" dirty="0"/>
          </a:p>
        </p:txBody>
      </p:sp>
      <p:sp>
        <p:nvSpPr>
          <p:cNvPr id="7" name="Text 2"/>
          <p:cNvSpPr txBox="1"/>
          <p:nvPr/>
        </p:nvSpPr>
        <p:spPr>
          <a:xfrm>
            <a:off x="4860000" y="1278175"/>
            <a:ext cx="3735600" cy="12957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Светлый день и сказочный пейзаж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В ясный морозный день небо кажется светлым, а воздух — прозрачным. Белые ветки, блестящий снег и следы на сугробе делают пейзаж похожим на сказочную картинку.
</a:t>
            </a:r>
            <a:endParaRPr lang="en-US" sz="1300" dirty="0"/>
          </a:p>
        </p:txBody>
      </p:sp>
      <p:sp>
        <p:nvSpPr>
          <p:cNvPr id="8" name="Text 3"/>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4</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44142" y="1563550"/>
            <a:ext cx="8071866" cy="2950800"/>
          </a:xfrm>
          <a:prstGeom prst="rect">
            <a:avLst/>
          </a:prstGeom>
        </p:spPr>
      </p:pic>
      <p:sp>
        <p:nvSpPr>
          <p:cNvPr id="4" name="Text 0"/>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5</a:t>
            </a:r>
            <a:endParaRPr lang="en-US" sz="1100" dirty="0"/>
          </a:p>
        </p:txBody>
      </p:sp>
      <p:sp>
        <p:nvSpPr>
          <p:cNvPr id="5" name="Text 1"/>
          <p:cNvSpPr txBox="1"/>
          <p:nvPr/>
        </p:nvSpPr>
        <p:spPr>
          <a:xfrm>
            <a:off x="540000" y="517075"/>
            <a:ext cx="8079900" cy="5022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Как появляется мороз
</a:t>
            </a:r>
            <a:endParaRPr lang="en-US" sz="2800" dirty="0"/>
          </a:p>
        </p:txBody>
      </p:sp>
      <p:sp>
        <p:nvSpPr>
          <p:cNvPr id="6" name="Text 2"/>
          <p:cNvSpPr txBox="1"/>
          <p:nvPr/>
        </p:nvSpPr>
        <p:spPr>
          <a:xfrm>
            <a:off x="540000" y="1116441"/>
            <a:ext cx="8079900" cy="3591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Цепочка зимних изменений в природе
</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6</a:t>
            </a:r>
            <a:endParaRPr lang="en-US" sz="1100" dirty="0"/>
          </a:p>
        </p:txBody>
      </p:sp>
      <p:sp>
        <p:nvSpPr>
          <p:cNvPr id="8" name="Text 1"/>
          <p:cNvSpPr txBox="1"/>
          <p:nvPr/>
        </p:nvSpPr>
        <p:spPr>
          <a:xfrm>
            <a:off x="540000" y="517075"/>
            <a:ext cx="8079900" cy="5022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Когда мороз бывает самым сильным
</a:t>
            </a:r>
            <a:endParaRPr lang="en-US" sz="2800" dirty="0"/>
          </a:p>
        </p:txBody>
      </p:sp>
      <p:sp>
        <p:nvSpPr>
          <p:cNvPr id="9" name="Text 2"/>
          <p:cNvSpPr txBox="1"/>
          <p:nvPr/>
        </p:nvSpPr>
        <p:spPr>
          <a:xfrm>
            <a:off x="540000" y="1235100"/>
            <a:ext cx="1969500" cy="1400700"/>
          </a:xfrm>
          <a:prstGeom prst="rect">
            <a:avLst/>
          </a:prstGeom>
          <a:noFill/>
          <a:ln/>
        </p:spPr>
        <p:txBody>
          <a:bodyPr wrap="square" lIns="0" tIns="0" rIns="0" bIns="0" rtlCol="0" anchor="b"/>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Вечер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После заката солнце перестаёт греть, и земля начинает быстро терять тепло. Воздух постепенно становится холоднее, хотя днём это ещё не так заметно.
</a:t>
            </a:r>
            <a:endParaRPr lang="en-US" sz="1300" dirty="0"/>
          </a:p>
        </p:txBody>
      </p:sp>
      <p:sp>
        <p:nvSpPr>
          <p:cNvPr id="10" name="Text 3"/>
          <p:cNvSpPr txBox="1"/>
          <p:nvPr/>
        </p:nvSpPr>
        <p:spPr>
          <a:xfrm>
            <a:off x="2849200" y="2983100"/>
            <a:ext cx="1867500" cy="15075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Ночь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Ночью поверхность земли остывает сильнее всего. Если небо ясное и ветра почти нет, холод усиливается особенно заметно.
</a:t>
            </a:r>
            <a:endParaRPr lang="en-US" sz="1300" dirty="0"/>
          </a:p>
        </p:txBody>
      </p:sp>
      <p:sp>
        <p:nvSpPr>
          <p:cNvPr id="11" name="Text 4"/>
          <p:cNvSpPr txBox="1"/>
          <p:nvPr/>
        </p:nvSpPr>
        <p:spPr>
          <a:xfrm>
            <a:off x="4871750" y="2329925"/>
            <a:ext cx="1704300" cy="15075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Перед рассветом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Это время часто бывает самым морозным. За ночь земля успевает остыть так сильно, что холод чувствуется даже через тёплую одежду.
</a:t>
            </a:r>
            <a:endParaRPr lang="en-US" sz="1300" dirty="0"/>
          </a:p>
        </p:txBody>
      </p:sp>
      <p:sp>
        <p:nvSpPr>
          <p:cNvPr id="12" name="Text 5"/>
          <p:cNvSpPr txBox="1"/>
          <p:nvPr/>
        </p:nvSpPr>
        <p:spPr>
          <a:xfrm>
            <a:off x="6892675" y="1582300"/>
            <a:ext cx="1704300" cy="15501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Утро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Утром мороз виден на стекле, траве и крышах домов. Всё вокруг кажется серебристым, будто зима оставила свой тихий след.
</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00" y="-290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785825" y="1456525"/>
            <a:ext cx="7342800" cy="573600"/>
          </a:xfrm>
          <a:prstGeom prst="rect">
            <a:avLst/>
          </a:prstGeom>
          <a:noFill/>
          <a:ln/>
        </p:spPr>
        <p:txBody>
          <a:bodyPr wrap="square" lIns="0" tIns="0" rIns="0" bIns="0" rtlCol="0" anchor="ctr"/>
          <a:lstStyle/>
          <a:p>
            <a:pPr algn="l" indent="0" marL="0">
              <a:lnSpc>
                <a:spcPct val="100000"/>
              </a:lnSpc>
              <a:buNone/>
            </a:pPr>
            <a:r>
              <a:rPr lang="en-US" sz="2600" dirty="0">
                <a:solidFill>
                  <a:srgbClr val="1500E2"/>
                </a:solidFill>
                <a:latin typeface="Arial" pitchFamily="34" charset="0"/>
                <a:ea typeface="Arial" pitchFamily="34" charset="-122"/>
                <a:cs typeface="Arial" pitchFamily="34" charset="-120"/>
              </a:rPr>
              <a:t>Почему дыхание становится белым
</a:t>
            </a:r>
            <a:endParaRPr lang="en-US" sz="2600" dirty="0"/>
          </a:p>
        </p:txBody>
      </p:sp>
      <p:sp>
        <p:nvSpPr>
          <p:cNvPr id="5" name="Text 1"/>
          <p:cNvSpPr txBox="1"/>
          <p:nvPr/>
        </p:nvSpPr>
        <p:spPr>
          <a:xfrm>
            <a:off x="785825" y="2180525"/>
            <a:ext cx="3480900" cy="1296000"/>
          </a:xfrm>
          <a:prstGeom prst="rect">
            <a:avLst/>
          </a:prstGeom>
          <a:noFill/>
          <a:ln/>
        </p:spPr>
        <p:txBody>
          <a:bodyPr wrap="square" lIns="0" tIns="0" rIns="0" bIns="0" rtlCol="0" anchor="t"/>
          <a:lstStyle/>
          <a:p>
            <a:pPr algn="l" indent="0" marL="0">
              <a:lnSpc>
                <a:spcPct val="100000"/>
              </a:lnSpc>
              <a:buNone/>
            </a:pPr>
            <a:r>
              <a:rPr lang="en-US" sz="1300" dirty="0">
                <a:solidFill>
                  <a:srgbClr val="1500E2"/>
                </a:solidFill>
                <a:latin typeface="Arial" pitchFamily="34" charset="0"/>
                <a:ea typeface="Arial" pitchFamily="34" charset="-122"/>
                <a:cs typeface="Arial" pitchFamily="34" charset="-120"/>
              </a:rPr>
              <a:t>Тёплый воздух встречает холод
</a:t>
            </a:r>
            <a:pPr algn="l" indent="0" marL="0">
              <a:lnSpc>
                <a:spcPct val="100000"/>
              </a:lnSpc>
              <a:buNone/>
            </a:pPr>
            <a:r>
              <a:rPr lang="en-US" sz="1100" dirty="0">
                <a:solidFill>
                  <a:srgbClr val="1500E2"/>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1500E2"/>
                </a:solidFill>
                <a:latin typeface="Arial" pitchFamily="34" charset="0"/>
                <a:ea typeface="Arial" pitchFamily="34" charset="-122"/>
                <a:cs typeface="Arial" pitchFamily="34" charset="-120"/>
              </a:rPr>
              <a:t>Когда человек выдыхает, изо рта выходит тёплый и влажный воздух. На морозе он быстро охлаждается, и в нём появляются маленькие капельки. Так дыхание становится белым облачком.
</a:t>
            </a:r>
            <a:endParaRPr lang="en-US" sz="1300" dirty="0"/>
          </a:p>
        </p:txBody>
      </p:sp>
      <p:sp>
        <p:nvSpPr>
          <p:cNvPr id="6" name="Text 2"/>
          <p:cNvSpPr txBox="1"/>
          <p:nvPr/>
        </p:nvSpPr>
        <p:spPr>
          <a:xfrm>
            <a:off x="4810150" y="2180525"/>
            <a:ext cx="3480900" cy="1296000"/>
          </a:xfrm>
          <a:prstGeom prst="rect">
            <a:avLst/>
          </a:prstGeom>
          <a:noFill/>
          <a:ln/>
        </p:spPr>
        <p:txBody>
          <a:bodyPr wrap="square" lIns="0" tIns="0" rIns="0" bIns="0" rtlCol="0" anchor="t"/>
          <a:lstStyle/>
          <a:p>
            <a:pPr algn="l" indent="0" marL="0">
              <a:lnSpc>
                <a:spcPct val="100000"/>
              </a:lnSpc>
              <a:buNone/>
            </a:pPr>
            <a:r>
              <a:rPr lang="en-US" sz="1300" dirty="0">
                <a:solidFill>
                  <a:srgbClr val="1500E2"/>
                </a:solidFill>
                <a:latin typeface="Arial" pitchFamily="34" charset="0"/>
                <a:ea typeface="Arial" pitchFamily="34" charset="-122"/>
                <a:cs typeface="Arial" pitchFamily="34" charset="-120"/>
              </a:rPr>
              <a:t>Почему облачко заметно не всегда
</a:t>
            </a:r>
            <a:pPr algn="l" indent="0" marL="0">
              <a:lnSpc>
                <a:spcPct val="100000"/>
              </a:lnSpc>
              <a:buNone/>
            </a:pPr>
            <a:r>
              <a:rPr lang="en-US" sz="1100" dirty="0">
                <a:solidFill>
                  <a:srgbClr val="1500E2"/>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1500E2"/>
                </a:solidFill>
                <a:latin typeface="Arial" pitchFamily="34" charset="0"/>
                <a:ea typeface="Arial" pitchFamily="34" charset="-122"/>
                <a:cs typeface="Arial" pitchFamily="34" charset="-120"/>
              </a:rPr>
              <a:t>Это не дым и не пар из чайника. Чем холоднее воздух на улице, тем заметнее такое облачко при выдохе. Иногда оно быстро исчезает, а иногда держится чуть дольше.
</a:t>
            </a:r>
            <a:endParaRPr lang="en-US" sz="1300" dirty="0"/>
          </a:p>
        </p:txBody>
      </p:sp>
      <p:sp>
        <p:nvSpPr>
          <p:cNvPr id="7" name="Text 3"/>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7</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734350" y="2100675"/>
            <a:ext cx="2225400" cy="17664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Мороз делает улицу тише: деревья и кусты будто замирают до весны. Зимой даже звуки становятся спокойнее, а природа кажется очень сосредоточенной и серьёзной.
</a:t>
            </a:r>
            <a:endParaRPr lang="en-US" sz="1200" dirty="0"/>
          </a:p>
        </p:txBody>
      </p:sp>
      <p:sp>
        <p:nvSpPr>
          <p:cNvPr id="6" name="Text 1"/>
          <p:cNvSpPr txBox="1"/>
          <p:nvPr/>
        </p:nvSpPr>
        <p:spPr>
          <a:xfrm>
            <a:off x="540000" y="517075"/>
            <a:ext cx="8079900" cy="6546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Как мороз меняет зимнюю природу
</a:t>
            </a:r>
            <a:endParaRPr lang="en-US" sz="2800" dirty="0"/>
          </a:p>
        </p:txBody>
      </p:sp>
      <p:sp>
        <p:nvSpPr>
          <p:cNvPr id="7" name="Text 2"/>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8</a:t>
            </a:r>
            <a:endParaRPr lang="en-US" sz="1100" dirty="0"/>
          </a:p>
        </p:txBody>
      </p:sp>
      <p:sp>
        <p:nvSpPr>
          <p:cNvPr id="8" name="Text 3"/>
          <p:cNvSpPr txBox="1"/>
          <p:nvPr/>
        </p:nvSpPr>
        <p:spPr>
          <a:xfrm>
            <a:off x="3467925" y="2100675"/>
            <a:ext cx="2225400" cy="1766400"/>
          </a:xfrm>
          <a:prstGeom prst="rect">
            <a:avLst/>
          </a:prstGeom>
          <a:noFill/>
          <a:ln/>
        </p:spPr>
        <p:txBody>
          <a:bodyPr wrap="square" lIns="0" tIns="0" rIns="0" bIns="0" rtlCol="0" anchor="t"/>
          <a:lstStyle/>
          <a:p>
            <a:pPr algn="l" indent="0" marL="0">
              <a:lnSpc>
                <a:spcPct val="100000"/>
              </a:lnSpc>
              <a:buNone/>
            </a:pPr>
            <a:r>
              <a:rPr lang="en-US" sz="1200" dirty="0">
                <a:solidFill>
                  <a:srgbClr val="1500E2"/>
                </a:solidFill>
                <a:latin typeface="Arial" pitchFamily="34" charset="0"/>
                <a:ea typeface="Arial" pitchFamily="34" charset="-122"/>
                <a:cs typeface="Arial" pitchFamily="34" charset="-120"/>
              </a:rPr>
              <a:t>Некоторые птицы и звери ищут корм и более тёплые места рядом с жильём людей. Им важно пережить холод, поэтому они стараются не тратить силы зря.
</a:t>
            </a:r>
            <a:endParaRPr lang="en-US" sz="1200" dirty="0"/>
          </a:p>
        </p:txBody>
      </p:sp>
      <p:sp>
        <p:nvSpPr>
          <p:cNvPr id="9" name="Text 4"/>
          <p:cNvSpPr txBox="1"/>
          <p:nvPr/>
        </p:nvSpPr>
        <p:spPr>
          <a:xfrm>
            <a:off x="6201500" y="2100675"/>
            <a:ext cx="2225400" cy="17664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Снег помогает земле сохранять тепло, словно мягкое зимнее одеяло. Под ним растения чувствуют себя немного защищённее, даже когда на улице стоит сильный мороз.
</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729400" y="1431950"/>
            <a:ext cx="7819200" cy="6612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Лёд на дорожках и ступеньках кажется гладким, потому что на его поверхности может быть тонкая вода. Из-за неё обувь легко скользит, особенно если идти быстро.
</a:t>
            </a:r>
            <a:endParaRPr lang="en-US" sz="1100" dirty="0"/>
          </a:p>
        </p:txBody>
      </p:sp>
      <p:sp>
        <p:nvSpPr>
          <p:cNvPr id="5" name="Text 1"/>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9</a:t>
            </a:r>
            <a:endParaRPr lang="en-US" sz="1100" dirty="0"/>
          </a:p>
        </p:txBody>
      </p:sp>
      <p:sp>
        <p:nvSpPr>
          <p:cNvPr id="6" name="Text 2"/>
          <p:cNvSpPr txBox="1"/>
          <p:nvPr/>
        </p:nvSpPr>
        <p:spPr>
          <a:xfrm>
            <a:off x="540000" y="517075"/>
            <a:ext cx="8079900" cy="7791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Почему лёд и снег бывают скользкими
</a:t>
            </a:r>
            <a:endParaRPr lang="en-US" sz="2800" dirty="0"/>
          </a:p>
        </p:txBody>
      </p:sp>
      <p:sp>
        <p:nvSpPr>
          <p:cNvPr id="7" name="Text 3"/>
          <p:cNvSpPr txBox="1"/>
          <p:nvPr/>
        </p:nvSpPr>
        <p:spPr>
          <a:xfrm>
            <a:off x="729400" y="2596100"/>
            <a:ext cx="7819200" cy="6612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Снег после оттепели тоже может стать плотным и твёрдым. Такой снег уже не пушистый, а потому ступать по нему нужно осторожно, как по маленькому зимнему мосту.
</a:t>
            </a:r>
            <a:endParaRPr lang="en-US" sz="1100" dirty="0"/>
          </a:p>
        </p:txBody>
      </p:sp>
      <p:sp>
        <p:nvSpPr>
          <p:cNvPr id="8" name="Text 4"/>
          <p:cNvSpPr txBox="1"/>
          <p:nvPr/>
        </p:nvSpPr>
        <p:spPr>
          <a:xfrm>
            <a:off x="729400" y="3685527"/>
            <a:ext cx="7819200" cy="6612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Зимой особенно важны внимание и аккуратные шаги. Лучше идти не торопясь, смотреть под ноги и не забывать о безопасности на улице.
</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39980" y="2607868"/>
            <a:ext cx="2523882" cy="1922488"/>
          </a:xfrm>
          <a:prstGeom prst="rect">
            <a:avLst/>
          </a:prstGeom>
        </p:spPr>
      </p:pic>
      <p:pic>
        <p:nvPicPr>
          <p:cNvPr id="4" name="Image 2" descr="preencoded.png">    </p:cNvPr>
          <p:cNvPicPr>
            <a:picLocks noChangeAspect="1"/>
          </p:cNvPicPr>
          <p:nvPr/>
        </p:nvPicPr>
        <p:blipFill>
          <a:blip r:embed="rId3"/>
          <a:stretch>
            <a:fillRect/>
          </a:stretch>
        </p:blipFill>
        <p:spPr>
          <a:xfrm>
            <a:off x="6096005" y="2607868"/>
            <a:ext cx="2523882" cy="1922488"/>
          </a:xfrm>
          <a:prstGeom prst="rect">
            <a:avLst/>
          </a:prstGeom>
        </p:spPr>
      </p:pic>
      <p:pic>
        <p:nvPicPr>
          <p:cNvPr id="5" name="Image 3" descr="preencoded.png">    </p:cNvPr>
          <p:cNvPicPr>
            <a:picLocks noChangeAspect="1"/>
          </p:cNvPicPr>
          <p:nvPr/>
        </p:nvPicPr>
        <p:blipFill>
          <a:blip r:embed="rId4"/>
          <a:stretch>
            <a:fillRect/>
          </a:stretch>
        </p:blipFill>
        <p:spPr>
          <a:xfrm>
            <a:off x="3317993" y="2607868"/>
            <a:ext cx="2523882" cy="1922488"/>
          </a:xfrm>
          <a:prstGeom prst="rect">
            <a:avLst/>
          </a:prstGeom>
        </p:spPr>
      </p:pic>
      <p:sp>
        <p:nvSpPr>
          <p:cNvPr id="6" name="Text 0"/>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10</a:t>
            </a:r>
            <a:endParaRPr lang="en-US" sz="1100" dirty="0"/>
          </a:p>
        </p:txBody>
      </p:sp>
      <p:sp>
        <p:nvSpPr>
          <p:cNvPr id="7" name="Text 1"/>
          <p:cNvSpPr txBox="1"/>
          <p:nvPr/>
        </p:nvSpPr>
        <p:spPr>
          <a:xfrm>
            <a:off x="554250" y="517075"/>
            <a:ext cx="8035500" cy="5022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Зимняя одежда для мороза
</a:t>
            </a:r>
            <a:endParaRPr lang="en-US" sz="2800" dirty="0"/>
          </a:p>
        </p:txBody>
      </p:sp>
      <p:sp>
        <p:nvSpPr>
          <p:cNvPr id="8" name="Text 2"/>
          <p:cNvSpPr txBox="1"/>
          <p:nvPr/>
        </p:nvSpPr>
        <p:spPr>
          <a:xfrm>
            <a:off x="539980" y="1352225"/>
            <a:ext cx="2523882" cy="1159500"/>
          </a:xfrm>
          <a:prstGeom prst="rect">
            <a:avLst/>
          </a:prstGeom>
          <a:noFill/>
          <a:ln/>
        </p:spPr>
        <p:txBody>
          <a:bodyPr wrap="square" lIns="0" tIns="0" rIns="0" bIns="0" rtlCol="0" anchor="t"/>
          <a:lstStyle/>
          <a:p>
            <a:pPr algn="ctr" indent="0" marL="0">
              <a:lnSpc>
                <a:spcPct val="100000"/>
              </a:lnSpc>
              <a:buNone/>
            </a:pPr>
            <a:r>
              <a:rPr lang="en-US" sz="1078" b="1" dirty="0">
                <a:solidFill>
                  <a:srgbClr val="FFFFFF"/>
                </a:solidFill>
                <a:latin typeface="Arial" pitchFamily="34" charset="0"/>
                <a:ea typeface="Arial" pitchFamily="34" charset="-122"/>
                <a:cs typeface="Arial" pitchFamily="34" charset="-120"/>
              </a:rPr>
              <a:t>Шапка, которая спасает уши
</a:t>
            </a:r>
            <a:pPr algn="ctr" indent="0" marL="0">
              <a:lnSpc>
                <a:spcPct val="100000"/>
              </a:lnSpc>
              <a:buNone/>
            </a:pPr>
            <a:r>
              <a:rPr lang="en-US" sz="1006"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006" dirty="0">
                <a:solidFill>
                  <a:srgbClr val="FFFFFF"/>
                </a:solidFill>
                <a:latin typeface="Arial" pitchFamily="34" charset="0"/>
                <a:ea typeface="Arial" pitchFamily="34" charset="-122"/>
                <a:cs typeface="Arial" pitchFamily="34" charset="-120"/>
              </a:rPr>
              <a:t>Тёплая шапка нужна не только для красоты, хотя зимой она тоже выглядит очень уютно. Она помогает сохранить тепло, потому что через голову холод уходит быстрее всего. Когда уши прикрыты, гулять становится намного приятнее.
</a:t>
            </a:r>
            <a:endParaRPr lang="en-US" sz="1078" dirty="0"/>
          </a:p>
        </p:txBody>
      </p:sp>
      <p:sp>
        <p:nvSpPr>
          <p:cNvPr id="9" name="Text 3"/>
          <p:cNvSpPr txBox="1"/>
          <p:nvPr/>
        </p:nvSpPr>
        <p:spPr>
          <a:xfrm>
            <a:off x="6096005" y="1352225"/>
            <a:ext cx="2523882" cy="1159500"/>
          </a:xfrm>
          <a:prstGeom prst="rect">
            <a:avLst/>
          </a:prstGeom>
          <a:noFill/>
          <a:ln/>
        </p:spPr>
        <p:txBody>
          <a:bodyPr wrap="square" lIns="0" tIns="0" rIns="0" bIns="0" rtlCol="0" anchor="t"/>
          <a:lstStyle/>
          <a:p>
            <a:pPr algn="ctr" indent="0" marL="0">
              <a:lnSpc>
                <a:spcPct val="100000"/>
              </a:lnSpc>
              <a:buNone/>
            </a:pPr>
            <a:r>
              <a:rPr lang="en-US" sz="1273" b="1" dirty="0">
                <a:solidFill>
                  <a:srgbClr val="FFFFFF"/>
                </a:solidFill>
                <a:latin typeface="Arial" pitchFamily="34" charset="0"/>
                <a:ea typeface="Arial" pitchFamily="34" charset="-122"/>
                <a:cs typeface="Arial" pitchFamily="34" charset="-120"/>
              </a:rPr>
              <a:t>Ботинки для зимней прогулки
</a:t>
            </a:r>
            <a:pPr algn="ctr" indent="0" marL="0">
              <a:lnSpc>
                <a:spcPct val="100000"/>
              </a:lnSpc>
              <a:buNone/>
            </a:pPr>
            <a:r>
              <a:rPr lang="en-US" sz="1188"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188" dirty="0">
                <a:solidFill>
                  <a:srgbClr val="FFFFFF"/>
                </a:solidFill>
                <a:latin typeface="Arial" pitchFamily="34" charset="0"/>
                <a:ea typeface="Arial" pitchFamily="34" charset="-122"/>
                <a:cs typeface="Arial" pitchFamily="34" charset="-120"/>
              </a:rPr>
              <a:t>Тёплые ботинки нужны, чтобы ноги не мёрзли и не уставали на холоде. Если обувь удобная и сухая, можно смело идти по снежной дорожке, не боясь зимних приключений.
</a:t>
            </a:r>
            <a:endParaRPr lang="en-US" sz="1273" dirty="0"/>
          </a:p>
        </p:txBody>
      </p:sp>
      <p:sp>
        <p:nvSpPr>
          <p:cNvPr id="10" name="Text 4"/>
          <p:cNvSpPr txBox="1"/>
          <p:nvPr/>
        </p:nvSpPr>
        <p:spPr>
          <a:xfrm>
            <a:off x="3317993" y="1352225"/>
            <a:ext cx="2523882" cy="1159500"/>
          </a:xfrm>
          <a:prstGeom prst="rect">
            <a:avLst/>
          </a:prstGeom>
          <a:noFill/>
          <a:ln/>
        </p:spPr>
        <p:txBody>
          <a:bodyPr wrap="square" lIns="0" tIns="0" rIns="0" bIns="0" rtlCol="0" anchor="t"/>
          <a:lstStyle/>
          <a:p>
            <a:pPr algn="ctr" indent="0" marL="0">
              <a:lnSpc>
                <a:spcPct val="100000"/>
              </a:lnSpc>
              <a:buNone/>
            </a:pPr>
            <a:r>
              <a:rPr lang="en-US" sz="1211" b="1" dirty="0">
                <a:solidFill>
                  <a:srgbClr val="FFFFFF"/>
                </a:solidFill>
                <a:latin typeface="Arial" pitchFamily="34" charset="0"/>
                <a:ea typeface="Arial" pitchFamily="34" charset="-122"/>
                <a:cs typeface="Arial" pitchFamily="34" charset="-120"/>
              </a:rPr>
              <a:t>Варежки, шарф и тёплая куртка
</a:t>
            </a:r>
            <a:pPr algn="ctr" indent="0" marL="0">
              <a:lnSpc>
                <a:spcPct val="100000"/>
              </a:lnSpc>
              <a:buNone/>
            </a:pPr>
            <a:r>
              <a:rPr lang="en-US" sz="1131"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131" dirty="0">
                <a:solidFill>
                  <a:srgbClr val="FFFFFF"/>
                </a:solidFill>
                <a:latin typeface="Arial" pitchFamily="34" charset="0"/>
                <a:ea typeface="Arial" pitchFamily="34" charset="-122"/>
                <a:cs typeface="Arial" pitchFamily="34" charset="-120"/>
              </a:rPr>
              <a:t>Варежки защищают пальцы, шарф бережёт шею, а зимняя куртка удерживает тепло тела и не пускает ветер внутрь. В такой одежде даже мороз кажется не таким сердитым, словно его немного приручили.
</a:t>
            </a:r>
            <a:endParaRPr lang="en-US" sz="121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44142" y="1563550"/>
            <a:ext cx="8071866" cy="2950800"/>
          </a:xfrm>
          <a:prstGeom prst="rect">
            <a:avLst/>
          </a:prstGeom>
        </p:spPr>
      </p:pic>
      <p:sp>
        <p:nvSpPr>
          <p:cNvPr id="4" name="Text 0"/>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11</a:t>
            </a:r>
            <a:endParaRPr lang="en-US" sz="1100" dirty="0"/>
          </a:p>
        </p:txBody>
      </p:sp>
      <p:sp>
        <p:nvSpPr>
          <p:cNvPr id="5" name="Text 1"/>
          <p:cNvSpPr txBox="1"/>
          <p:nvPr/>
        </p:nvSpPr>
        <p:spPr>
          <a:xfrm>
            <a:off x="540000" y="517075"/>
            <a:ext cx="8079900" cy="5022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Тёплая защита от мороза
</a:t>
            </a:r>
            <a:endParaRPr lang="en-US" sz="2800" dirty="0"/>
          </a:p>
        </p:txBody>
      </p:sp>
      <p:sp>
        <p:nvSpPr>
          <p:cNvPr id="6" name="Text 2"/>
          <p:cNvSpPr txBox="1"/>
          <p:nvPr/>
        </p:nvSpPr>
        <p:spPr>
          <a:xfrm>
            <a:off x="540000" y="1116441"/>
            <a:ext cx="8079900" cy="3591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Поэтапная схема зимней одежды: от нижнего слоя к обуви и аксессуарам
</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1010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42706" y="3000196"/>
            <a:ext cx="420300" cy="420300"/>
          </a:xfrm>
          <a:prstGeom prst="rect">
            <a:avLst/>
          </a:prstGeom>
        </p:spPr>
      </p:pic>
      <p:pic>
        <p:nvPicPr>
          <p:cNvPr id="5" name="Image 3" descr="preencoded.png">    </p:cNvPr>
          <p:cNvPicPr>
            <a:picLocks noChangeAspect="1"/>
          </p:cNvPicPr>
          <p:nvPr/>
        </p:nvPicPr>
        <p:blipFill>
          <a:blip r:embed="rId4"/>
          <a:stretch>
            <a:fillRect/>
          </a:stretch>
        </p:blipFill>
        <p:spPr>
          <a:xfrm>
            <a:off x="3500931" y="3000196"/>
            <a:ext cx="420300" cy="420300"/>
          </a:xfrm>
          <a:prstGeom prst="rect">
            <a:avLst/>
          </a:prstGeom>
        </p:spPr>
      </p:pic>
      <p:pic>
        <p:nvPicPr>
          <p:cNvPr id="6" name="Image 4" descr="preencoded.png">    </p:cNvPr>
          <p:cNvPicPr>
            <a:picLocks noChangeAspect="1"/>
          </p:cNvPicPr>
          <p:nvPr/>
        </p:nvPicPr>
        <p:blipFill>
          <a:blip r:embed="rId5"/>
          <a:stretch>
            <a:fillRect/>
          </a:stretch>
        </p:blipFill>
        <p:spPr>
          <a:xfrm>
            <a:off x="3500931" y="509171"/>
            <a:ext cx="420300" cy="420300"/>
          </a:xfrm>
          <a:prstGeom prst="rect">
            <a:avLst/>
          </a:prstGeom>
        </p:spPr>
      </p:pic>
      <p:pic>
        <p:nvPicPr>
          <p:cNvPr id="7" name="Image 5" descr="preencoded.png">    </p:cNvPr>
          <p:cNvPicPr>
            <a:picLocks noChangeAspect="1"/>
          </p:cNvPicPr>
          <p:nvPr/>
        </p:nvPicPr>
        <p:blipFill>
          <a:blip r:embed="rId6"/>
          <a:stretch>
            <a:fillRect/>
          </a:stretch>
        </p:blipFill>
        <p:spPr>
          <a:xfrm>
            <a:off x="6324534" y="509171"/>
            <a:ext cx="262687" cy="420300"/>
          </a:xfrm>
          <a:prstGeom prst="rect">
            <a:avLst/>
          </a:prstGeom>
        </p:spPr>
      </p:pic>
      <p:sp>
        <p:nvSpPr>
          <p:cNvPr id="8" name="Text 0"/>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12</a:t>
            </a:r>
            <a:endParaRPr lang="en-US" sz="1100" dirty="0"/>
          </a:p>
        </p:txBody>
      </p:sp>
      <p:sp>
        <p:nvSpPr>
          <p:cNvPr id="9" name="Text 1"/>
          <p:cNvSpPr txBox="1"/>
          <p:nvPr/>
        </p:nvSpPr>
        <p:spPr>
          <a:xfrm>
            <a:off x="540000" y="517075"/>
            <a:ext cx="2517600" cy="16071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Что чувствует человек в сильный мороз
</a:t>
            </a:r>
            <a:endParaRPr lang="en-US" sz="2800" dirty="0"/>
          </a:p>
        </p:txBody>
      </p:sp>
      <p:sp>
        <p:nvSpPr>
          <p:cNvPr id="10" name="Text 2"/>
          <p:cNvSpPr txBox="1"/>
          <p:nvPr/>
        </p:nvSpPr>
        <p:spPr>
          <a:xfrm>
            <a:off x="540000" y="3535393"/>
            <a:ext cx="2387400" cy="869400"/>
          </a:xfrm>
          <a:prstGeom prst="rect">
            <a:avLst/>
          </a:prstGeom>
          <a:noFill/>
          <a:ln/>
        </p:spPr>
        <p:txBody>
          <a:bodyPr wrap="square" lIns="0" tIns="0" rIns="0" bIns="0" rtlCol="0" anchor="t"/>
          <a:lstStyle/>
          <a:p>
            <a:pPr algn="l" indent="0" marL="0">
              <a:lnSpc>
                <a:spcPct val="100000"/>
              </a:lnSpc>
              <a:buNone/>
            </a:pPr>
            <a:r>
              <a:rPr lang="en-US" sz="1125" dirty="0">
                <a:solidFill>
                  <a:srgbClr val="FFFFFF"/>
                </a:solidFill>
                <a:latin typeface="Arial" pitchFamily="34" charset="0"/>
                <a:ea typeface="Arial" pitchFamily="34" charset="-122"/>
                <a:cs typeface="Arial" pitchFamily="34" charset="-120"/>
              </a:rPr>
              <a:t>Щёки щиплет
</a:t>
            </a:r>
            <a:pPr algn="l" indent="0" marL="0">
              <a:lnSpc>
                <a:spcPct val="100000"/>
              </a:lnSpc>
              <a:buNone/>
            </a:pPr>
            <a:r>
              <a:rPr lang="en-US" sz="103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38" dirty="0">
                <a:solidFill>
                  <a:srgbClr val="FFFFFF"/>
                </a:solidFill>
                <a:latin typeface="Arial" pitchFamily="34" charset="0"/>
                <a:ea typeface="Arial" pitchFamily="34" charset="-122"/>
                <a:cs typeface="Arial" pitchFamily="34" charset="-120"/>
              </a:rPr>
              <a:t>На сильном морозе открытая кожа быстро остывает, поэтому щёки и нос начинают щипать. Это неприятный сигнал: лицу нужно тепло, а прогулку лучше не затягивать.
</a:t>
            </a:r>
            <a:endParaRPr lang="en-US" sz="1125" dirty="0"/>
          </a:p>
        </p:txBody>
      </p:sp>
      <p:sp>
        <p:nvSpPr>
          <p:cNvPr id="11" name="Text 3"/>
          <p:cNvSpPr txBox="1"/>
          <p:nvPr/>
        </p:nvSpPr>
        <p:spPr>
          <a:xfrm>
            <a:off x="3498225" y="3535393"/>
            <a:ext cx="2387400" cy="869400"/>
          </a:xfrm>
          <a:prstGeom prst="rect">
            <a:avLst/>
          </a:prstGeom>
          <a:noFill/>
          <a:ln/>
        </p:spPr>
        <p:txBody>
          <a:bodyPr wrap="square" lIns="0" tIns="0" rIns="0" bIns="0" rtlCol="0" anchor="t"/>
          <a:lstStyle/>
          <a:p>
            <a:pPr algn="l" indent="0" marL="0">
              <a:lnSpc>
                <a:spcPct val="100000"/>
              </a:lnSpc>
              <a:buNone/>
            </a:pPr>
            <a:r>
              <a:rPr lang="en-US" sz="1125" dirty="0">
                <a:solidFill>
                  <a:srgbClr val="FFFFFF"/>
                </a:solidFill>
                <a:latin typeface="Arial" pitchFamily="34" charset="0"/>
                <a:ea typeface="Arial" pitchFamily="34" charset="-122"/>
                <a:cs typeface="Arial" pitchFamily="34" charset="-120"/>
              </a:rPr>
              <a:t>Пальцы немеют
</a:t>
            </a:r>
            <a:pPr algn="l" indent="0" marL="0">
              <a:lnSpc>
                <a:spcPct val="100000"/>
              </a:lnSpc>
              <a:buNone/>
            </a:pPr>
            <a:r>
              <a:rPr lang="en-US" sz="103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38" dirty="0">
                <a:solidFill>
                  <a:srgbClr val="FFFFFF"/>
                </a:solidFill>
                <a:latin typeface="Arial" pitchFamily="34" charset="0"/>
                <a:ea typeface="Arial" pitchFamily="34" charset="-122"/>
                <a:cs typeface="Arial" pitchFamily="34" charset="-120"/>
              </a:rPr>
              <a:t>Пальцы рук и ног охлаждаются быстрее других частей тела. Сначала они становятся менее чувствительными, а потом могут совсем «потеряться» для холода и начать неметь.
</a:t>
            </a:r>
            <a:endParaRPr lang="en-US" sz="1125" dirty="0"/>
          </a:p>
        </p:txBody>
      </p:sp>
      <p:sp>
        <p:nvSpPr>
          <p:cNvPr id="12" name="Text 4"/>
          <p:cNvSpPr txBox="1"/>
          <p:nvPr/>
        </p:nvSpPr>
        <p:spPr>
          <a:xfrm>
            <a:off x="3498225" y="1044368"/>
            <a:ext cx="2387400" cy="8694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Воздух кажется колючим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Когда морозный воздух попадает в нос и рот, он ощущается сухим и острым. Из-за этого кажется, будто холод умеет слегка колоть, как невидимая иголочка.
</a:t>
            </a:r>
            <a:endParaRPr lang="en-US" sz="1200" dirty="0"/>
          </a:p>
        </p:txBody>
      </p:sp>
      <p:sp>
        <p:nvSpPr>
          <p:cNvPr id="13" name="Text 5"/>
          <p:cNvSpPr txBox="1"/>
          <p:nvPr/>
        </p:nvSpPr>
        <p:spPr>
          <a:xfrm>
            <a:off x="6243022" y="1044368"/>
            <a:ext cx="2387400" cy="869400"/>
          </a:xfrm>
          <a:prstGeom prst="rect">
            <a:avLst/>
          </a:prstGeom>
          <a:noFill/>
          <a:ln/>
        </p:spPr>
        <p:txBody>
          <a:bodyPr wrap="square" lIns="0" tIns="0" rIns="0" bIns="0" rtlCol="0" anchor="t"/>
          <a:lstStyle/>
          <a:p>
            <a:pPr algn="l" indent="0" marL="0">
              <a:lnSpc>
                <a:spcPct val="100000"/>
              </a:lnSpc>
              <a:buNone/>
            </a:pPr>
            <a:r>
              <a:rPr lang="en-US" sz="1125" dirty="0">
                <a:solidFill>
                  <a:srgbClr val="FFFFFF"/>
                </a:solidFill>
                <a:latin typeface="Arial" pitchFamily="34" charset="0"/>
                <a:ea typeface="Arial" pitchFamily="34" charset="-122"/>
                <a:cs typeface="Arial" pitchFamily="34" charset="-120"/>
              </a:rPr>
              <a:t>Кожа бледнеет
</a:t>
            </a:r>
            <a:pPr algn="l" indent="0" marL="0">
              <a:lnSpc>
                <a:spcPct val="100000"/>
              </a:lnSpc>
              <a:buNone/>
            </a:pPr>
            <a:r>
              <a:rPr lang="en-US" sz="103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38" dirty="0">
                <a:solidFill>
                  <a:srgbClr val="FFFFFF"/>
                </a:solidFill>
                <a:latin typeface="Arial" pitchFamily="34" charset="0"/>
                <a:ea typeface="Arial" pitchFamily="34" charset="-122"/>
                <a:cs typeface="Arial" pitchFamily="34" charset="-120"/>
              </a:rPr>
              <a:t>Если долго стоять на холоде, кожа может стать светлее и потерять чувствительность. В таком случае важно сразу уйти в тепло и сообщить взрослым о неприятных ощущениях.
</a:t>
            </a:r>
            <a:endParaRPr lang="en-US" sz="1125"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743325" y="1043525"/>
            <a:ext cx="4765500" cy="7125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В мороз нельзя трогать голыми руками холодный металл, потому что кожа может прилипнуть к нему и быстро повредиться. Лучше пользоваться варежками и держаться подальше от опасных поверхностей.
</a:t>
            </a:r>
            <a:endParaRPr lang="en-US" sz="1100" dirty="0"/>
          </a:p>
        </p:txBody>
      </p:sp>
      <p:sp>
        <p:nvSpPr>
          <p:cNvPr id="6" name="Text 1"/>
          <p:cNvSpPr txBox="1"/>
          <p:nvPr/>
        </p:nvSpPr>
        <p:spPr>
          <a:xfrm>
            <a:off x="540000" y="517075"/>
            <a:ext cx="2329500" cy="32316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Правила безопасного поведения на улице
</a:t>
            </a:r>
            <a:endParaRPr lang="en-US" sz="2800" dirty="0"/>
          </a:p>
        </p:txBody>
      </p:sp>
      <p:sp>
        <p:nvSpPr>
          <p:cNvPr id="7" name="Text 2"/>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13</a:t>
            </a:r>
            <a:endParaRPr lang="en-US" sz="1100" dirty="0"/>
          </a:p>
        </p:txBody>
      </p:sp>
      <p:sp>
        <p:nvSpPr>
          <p:cNvPr id="8" name="Text 3"/>
          <p:cNvSpPr txBox="1"/>
          <p:nvPr/>
        </p:nvSpPr>
        <p:spPr>
          <a:xfrm>
            <a:off x="3743325" y="2343749"/>
            <a:ext cx="4765500" cy="7125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Нельзя лизать сосульки и есть снег на улице. Снег и лёд могут быть грязными, а сосульки легко травмируют язык. Зимой безопаснее любоваться ими, а не пробовать на вкус.
</a:t>
            </a:r>
            <a:endParaRPr lang="en-US" sz="1100" dirty="0"/>
          </a:p>
        </p:txBody>
      </p:sp>
      <p:sp>
        <p:nvSpPr>
          <p:cNvPr id="9" name="Text 4"/>
          <p:cNvSpPr txBox="1"/>
          <p:nvPr/>
        </p:nvSpPr>
        <p:spPr>
          <a:xfrm>
            <a:off x="3743325" y="3577624"/>
            <a:ext cx="4765500" cy="7125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Во время прогулки нужно двигаться, а не стоять на месте. Если щёки, пальцы или нос сильно замёрзли, следует сразу идти в помещение и согреваться вместе со взрослыми.
</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1010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40000" y="2999526"/>
            <a:ext cx="8079900" cy="1625449"/>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61750" y="1598300"/>
            <a:ext cx="3414900" cy="1068000"/>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В городе холод особенно заметен там, где гуляет ветер: на остановках, перекрёстках, открытых площадках и между домами. Камни, асфальт и высокие стены быстро отдают тепло, поэтому мороз будто «цепляется» сильнее.
</a:t>
            </a:r>
            <a:endParaRPr lang="en-US" sz="1200" dirty="0"/>
          </a:p>
        </p:txBody>
      </p:sp>
      <p:sp>
        <p:nvSpPr>
          <p:cNvPr id="6" name="Text 1"/>
          <p:cNvSpPr txBox="1"/>
          <p:nvPr/>
        </p:nvSpPr>
        <p:spPr>
          <a:xfrm>
            <a:off x="540000" y="517075"/>
            <a:ext cx="8079900" cy="4800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Мороз в городе и за городом
</a:t>
            </a:r>
            <a:endParaRPr lang="en-US" sz="2800" dirty="0"/>
          </a:p>
        </p:txBody>
      </p:sp>
      <p:sp>
        <p:nvSpPr>
          <p:cNvPr id="7" name="Text 2"/>
          <p:cNvSpPr txBox="1"/>
          <p:nvPr/>
        </p:nvSpPr>
        <p:spPr>
          <a:xfrm>
            <a:off x="4894375" y="1598300"/>
            <a:ext cx="3414900" cy="1068000"/>
          </a:xfrm>
          <a:prstGeom prst="rect">
            <a:avLst/>
          </a:prstGeom>
          <a:noFill/>
          <a:ln/>
        </p:spPr>
        <p:txBody>
          <a:bodyPr wrap="square" lIns="0" tIns="0" rIns="0" bIns="0" rtlCol="0" anchor="ctr"/>
          <a:lstStyle/>
          <a:p>
            <a:pPr algn="l" indent="0" marL="0">
              <a:lnSpc>
                <a:spcPct val="100000"/>
              </a:lnSpc>
              <a:buNone/>
            </a:pPr>
            <a:r>
              <a:rPr lang="en-US" sz="1200" dirty="0">
                <a:solidFill>
                  <a:srgbClr val="1500E2"/>
                </a:solidFill>
                <a:latin typeface="Arial" pitchFamily="34" charset="0"/>
                <a:ea typeface="Arial" pitchFamily="34" charset="-122"/>
                <a:cs typeface="Arial" pitchFamily="34" charset="-120"/>
              </a:rPr>
              <a:t>За городом ощущения другие. В поле, у реки и на пустой дороге нет укрытий от ветра, зато воздух кажется просторным и очень холодным. Каждый участок земли остывает по-своему, поэтому мороз чувствуется не одинаково.
</a:t>
            </a:r>
            <a:endParaRPr lang="en-US" sz="1200" dirty="0"/>
          </a:p>
        </p:txBody>
      </p:sp>
      <p:sp>
        <p:nvSpPr>
          <p:cNvPr id="8" name="Text 3"/>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14</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1010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15</a:t>
            </a:r>
            <a:endParaRPr lang="en-US" sz="1100" dirty="0"/>
          </a:p>
        </p:txBody>
      </p:sp>
      <p:sp>
        <p:nvSpPr>
          <p:cNvPr id="7" name="Text 1"/>
          <p:cNvSpPr txBox="1"/>
          <p:nvPr/>
        </p:nvSpPr>
        <p:spPr>
          <a:xfrm>
            <a:off x="540000" y="517075"/>
            <a:ext cx="8079900" cy="5022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Как люди замечали морозную погоду
</a:t>
            </a:r>
            <a:endParaRPr lang="en-US" sz="2800" dirty="0"/>
          </a:p>
        </p:txBody>
      </p:sp>
      <p:sp>
        <p:nvSpPr>
          <p:cNvPr id="8" name="Text 2"/>
          <p:cNvSpPr txBox="1"/>
          <p:nvPr/>
        </p:nvSpPr>
        <p:spPr>
          <a:xfrm>
            <a:off x="540000" y="1573153"/>
            <a:ext cx="8079900" cy="6243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Ясная ночь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Люди замечали: если небо чистое и звёздное, ночь часто становится холоднее. Без облаков земля быстрее остывает, и утром мороз ощущается особенно сильно.
</a:t>
            </a:r>
            <a:endParaRPr lang="en-US" sz="1300" dirty="0"/>
          </a:p>
        </p:txBody>
      </p:sp>
      <p:sp>
        <p:nvSpPr>
          <p:cNvPr id="9" name="Text 3"/>
          <p:cNvSpPr txBox="1"/>
          <p:nvPr/>
        </p:nvSpPr>
        <p:spPr>
          <a:xfrm>
            <a:off x="770900" y="2623475"/>
            <a:ext cx="7848900" cy="6243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Дым из трубы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Когда дым поднимается прямо вверх, воздух обычно спокойный. Такое наблюдение помогало понять, что ветра мало, а холод может удержаться до самого утра.
</a:t>
            </a:r>
            <a:endParaRPr lang="en-US" sz="1300" dirty="0"/>
          </a:p>
        </p:txBody>
      </p:sp>
      <p:sp>
        <p:nvSpPr>
          <p:cNvPr id="10" name="Text 4"/>
          <p:cNvSpPr txBox="1"/>
          <p:nvPr/>
        </p:nvSpPr>
        <p:spPr>
          <a:xfrm>
            <a:off x="1039300" y="3658950"/>
            <a:ext cx="7580700" cy="6243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Подготовка к дню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Собрав такие приметы вместе, люди заранее решали, как одеться и что взять с собой. Зимний день встречали уже готовыми к морозу, а не с удивлённым лицом.
</a:t>
            </a:r>
            <a:endParaRPr lang="en-US" sz="13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44142" y="1563550"/>
            <a:ext cx="8071866" cy="2950800"/>
          </a:xfrm>
          <a:prstGeom prst="rect">
            <a:avLst/>
          </a:prstGeom>
        </p:spPr>
      </p:pic>
      <p:sp>
        <p:nvSpPr>
          <p:cNvPr id="4" name="Text 0"/>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16</a:t>
            </a:r>
            <a:endParaRPr lang="en-US" sz="1100" dirty="0"/>
          </a:p>
        </p:txBody>
      </p:sp>
      <p:sp>
        <p:nvSpPr>
          <p:cNvPr id="5" name="Text 1"/>
          <p:cNvSpPr txBox="1"/>
          <p:nvPr/>
        </p:nvSpPr>
        <p:spPr>
          <a:xfrm>
            <a:off x="540000" y="517075"/>
            <a:ext cx="8079900" cy="5022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После прогулки в мороз
</a:t>
            </a:r>
            <a:endParaRPr lang="en-US" sz="2800" dirty="0"/>
          </a:p>
        </p:txBody>
      </p:sp>
      <p:sp>
        <p:nvSpPr>
          <p:cNvPr id="6" name="Text 2"/>
          <p:cNvSpPr txBox="1"/>
          <p:nvPr/>
        </p:nvSpPr>
        <p:spPr>
          <a:xfrm>
            <a:off x="540000" y="1116441"/>
            <a:ext cx="8079900" cy="3591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Памятка по возвращению домой после холодной прогулки
</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40000" y="517075"/>
            <a:ext cx="8079900" cy="6927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Мороз в сказках, стихах и картинках
</a:t>
            </a:r>
            <a:endParaRPr lang="en-US" sz="2800" dirty="0"/>
          </a:p>
        </p:txBody>
      </p:sp>
      <p:sp>
        <p:nvSpPr>
          <p:cNvPr id="5" name="Text 1"/>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17</a:t>
            </a:r>
            <a:endParaRPr lang="en-US" sz="1100" dirty="0"/>
          </a:p>
        </p:txBody>
      </p:sp>
      <p:sp>
        <p:nvSpPr>
          <p:cNvPr id="6" name="Text 2"/>
          <p:cNvSpPr txBox="1"/>
          <p:nvPr/>
        </p:nvSpPr>
        <p:spPr>
          <a:xfrm>
            <a:off x="734350" y="2100675"/>
            <a:ext cx="1561200" cy="19380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В сказках мороз часто ведёт себя как настоящий герой: он приходит в гости, проверяет смелых и заставляет зиму звучать особенно торжественно и немного загадочно.
</a:t>
            </a:r>
            <a:endParaRPr lang="en-US" sz="1200" dirty="0"/>
          </a:p>
        </p:txBody>
      </p:sp>
      <p:sp>
        <p:nvSpPr>
          <p:cNvPr id="7" name="Text 3"/>
          <p:cNvSpPr txBox="1"/>
          <p:nvPr/>
        </p:nvSpPr>
        <p:spPr>
          <a:xfrm>
            <a:off x="2779913" y="2100675"/>
            <a:ext cx="1561200" cy="1938000"/>
          </a:xfrm>
          <a:prstGeom prst="rect">
            <a:avLst/>
          </a:prstGeom>
          <a:noFill/>
          <a:ln/>
        </p:spPr>
        <p:txBody>
          <a:bodyPr wrap="square" lIns="0" tIns="0" rIns="0" bIns="0" rtlCol="0" anchor="t"/>
          <a:lstStyle/>
          <a:p>
            <a:pPr algn="l" indent="0" marL="0">
              <a:lnSpc>
                <a:spcPct val="100000"/>
              </a:lnSpc>
              <a:buNone/>
            </a:pPr>
            <a:r>
              <a:rPr lang="en-US" sz="1200" dirty="0">
                <a:solidFill>
                  <a:srgbClr val="1500E2"/>
                </a:solidFill>
                <a:latin typeface="Arial" pitchFamily="34" charset="0"/>
                <a:ea typeface="Arial" pitchFamily="34" charset="-122"/>
                <a:cs typeface="Arial" pitchFamily="34" charset="-120"/>
              </a:rPr>
              <a:t>В стихах мороз умеет рисовать на окнах узоры, сверкать на снегу и делать воздух звонким. От этого зимняя картина кажется не просто холодной, а волшебной.
</a:t>
            </a:r>
            <a:endParaRPr lang="en-US" sz="1200" dirty="0"/>
          </a:p>
        </p:txBody>
      </p:sp>
      <p:sp>
        <p:nvSpPr>
          <p:cNvPr id="8" name="Text 4"/>
          <p:cNvSpPr txBox="1"/>
          <p:nvPr/>
        </p:nvSpPr>
        <p:spPr>
          <a:xfrm>
            <a:off x="4820088" y="2100675"/>
            <a:ext cx="1561200" cy="19380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Писатели нередко показывают мороз строгим, но справедливым. Он может щипать щёки, зато помогает увидеть, как тихо и красиво спит зимняя природа.
</a:t>
            </a:r>
            <a:endParaRPr lang="en-US" sz="1200" dirty="0"/>
          </a:p>
        </p:txBody>
      </p:sp>
      <p:sp>
        <p:nvSpPr>
          <p:cNvPr id="9" name="Text 5"/>
          <p:cNvSpPr txBox="1"/>
          <p:nvPr/>
        </p:nvSpPr>
        <p:spPr>
          <a:xfrm>
            <a:off x="6860213" y="2100675"/>
            <a:ext cx="1561200" cy="1938000"/>
          </a:xfrm>
          <a:prstGeom prst="rect">
            <a:avLst/>
          </a:prstGeom>
          <a:noFill/>
          <a:ln/>
        </p:spPr>
        <p:txBody>
          <a:bodyPr wrap="square" lIns="0" tIns="0" rIns="0" bIns="0" rtlCol="0" anchor="t"/>
          <a:lstStyle/>
          <a:p>
            <a:pPr algn="l" indent="0" marL="0">
              <a:lnSpc>
                <a:spcPct val="100000"/>
              </a:lnSpc>
              <a:buNone/>
            </a:pPr>
            <a:r>
              <a:rPr lang="en-US" sz="1200" dirty="0">
                <a:solidFill>
                  <a:srgbClr val="1500E2"/>
                </a:solidFill>
                <a:latin typeface="Arial" pitchFamily="34" charset="0"/>
                <a:ea typeface="Arial" pitchFamily="34" charset="-122"/>
                <a:cs typeface="Arial" pitchFamily="34" charset="-120"/>
              </a:rPr>
              <a:t>Художники передают мороз с помощью белых, синих и серебристых оттенков. Такие краски напоминают о свете снега, льда и прозрачного зимнего воздуха.
</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40000" y="1353335"/>
            <a:ext cx="3983400" cy="1921679"/>
          </a:xfrm>
          <a:prstGeom prst="rect">
            <a:avLst/>
          </a:prstGeom>
        </p:spPr>
      </p:pic>
      <p:pic>
        <p:nvPicPr>
          <p:cNvPr id="4" name="Image 2" descr="preencoded.png">    </p:cNvPr>
          <p:cNvPicPr>
            <a:picLocks noChangeAspect="1"/>
          </p:cNvPicPr>
          <p:nvPr/>
        </p:nvPicPr>
        <p:blipFill>
          <a:blip r:embed="rId3"/>
          <a:stretch>
            <a:fillRect/>
          </a:stretch>
        </p:blipFill>
        <p:spPr>
          <a:xfrm>
            <a:off x="4636450" y="1353335"/>
            <a:ext cx="3983400" cy="1921679"/>
          </a:xfrm>
          <a:prstGeom prst="rect">
            <a:avLst/>
          </a:prstGeom>
        </p:spPr>
      </p:pic>
      <p:sp>
        <p:nvSpPr>
          <p:cNvPr id="5" name="Text 0"/>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18</a:t>
            </a:r>
            <a:endParaRPr lang="en-US" sz="1100" dirty="0"/>
          </a:p>
        </p:txBody>
      </p:sp>
      <p:sp>
        <p:nvSpPr>
          <p:cNvPr id="6" name="Text 1"/>
          <p:cNvSpPr txBox="1"/>
          <p:nvPr/>
        </p:nvSpPr>
        <p:spPr>
          <a:xfrm>
            <a:off x="540000" y="517075"/>
            <a:ext cx="8079900" cy="5022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Почему мороз важен для зимы
</a:t>
            </a:r>
            <a:endParaRPr lang="en-US" sz="2800" dirty="0"/>
          </a:p>
        </p:txBody>
      </p:sp>
      <p:sp>
        <p:nvSpPr>
          <p:cNvPr id="7" name="Text 2"/>
          <p:cNvSpPr txBox="1"/>
          <p:nvPr/>
        </p:nvSpPr>
        <p:spPr>
          <a:xfrm>
            <a:off x="540000" y="3376850"/>
            <a:ext cx="3983400" cy="1159500"/>
          </a:xfrm>
          <a:prstGeom prst="rect">
            <a:avLst/>
          </a:prstGeom>
          <a:noFill/>
          <a:ln/>
        </p:spPr>
        <p:txBody>
          <a:bodyPr wrap="square" lIns="0" tIns="0" rIns="0" bIns="0" rtlCol="0" anchor="t"/>
          <a:lstStyle/>
          <a:p>
            <a:pPr algn="ctr" indent="0" marL="0">
              <a:lnSpc>
                <a:spcPct val="100000"/>
              </a:lnSpc>
              <a:buNone/>
            </a:pPr>
            <a:r>
              <a:rPr lang="en-US" sz="1383" b="1" dirty="0">
                <a:solidFill>
                  <a:srgbClr val="FFFFFF"/>
                </a:solidFill>
                <a:latin typeface="Arial" pitchFamily="34" charset="0"/>
                <a:ea typeface="Arial" pitchFamily="34" charset="-122"/>
                <a:cs typeface="Arial" pitchFamily="34" charset="-120"/>
              </a:rPr>
              <a:t>Лёд, который приходит вовремя
</a:t>
            </a:r>
            <a:pPr algn="ctr" indent="0" marL="0">
              <a:lnSpc>
                <a:spcPct val="100000"/>
              </a:lnSpc>
              <a:buNone/>
            </a:pPr>
            <a:r>
              <a:rPr lang="en-US" sz="1291"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291" dirty="0">
                <a:solidFill>
                  <a:srgbClr val="FFFFFF"/>
                </a:solidFill>
                <a:latin typeface="Arial" pitchFamily="34" charset="0"/>
                <a:ea typeface="Arial" pitchFamily="34" charset="-122"/>
                <a:cs typeface="Arial" pitchFamily="34" charset="-120"/>
              </a:rPr>
              <a:t>Когда температура падает, вода застывает и превращается в лёд. Благодаря этому реки и лужи меняются, а зимний пейзаж становится узнаваемым. Мороз как будто помогает зиме надеть свою блестящую корону.
</a:t>
            </a:r>
            <a:endParaRPr lang="en-US" sz="1383" dirty="0"/>
          </a:p>
        </p:txBody>
      </p:sp>
      <p:sp>
        <p:nvSpPr>
          <p:cNvPr id="8" name="Text 3"/>
          <p:cNvSpPr txBox="1"/>
          <p:nvPr/>
        </p:nvSpPr>
        <p:spPr>
          <a:xfrm>
            <a:off x="4636450" y="3376850"/>
            <a:ext cx="3983400" cy="1159500"/>
          </a:xfrm>
          <a:prstGeom prst="rect">
            <a:avLst/>
          </a:prstGeom>
          <a:noFill/>
          <a:ln/>
        </p:spPr>
        <p:txBody>
          <a:bodyPr wrap="square" lIns="0" tIns="0" rIns="0" bIns="0" rtlCol="0" anchor="t"/>
          <a:lstStyle/>
          <a:p>
            <a:pPr algn="ctr" indent="0" marL="0">
              <a:lnSpc>
                <a:spcPct val="100000"/>
              </a:lnSpc>
              <a:buNone/>
            </a:pPr>
            <a:r>
              <a:rPr lang="en-US" sz="1383" b="1" dirty="0">
                <a:solidFill>
                  <a:srgbClr val="FFFFFF"/>
                </a:solidFill>
                <a:latin typeface="Arial" pitchFamily="34" charset="0"/>
                <a:ea typeface="Arial" pitchFamily="34" charset="-122"/>
                <a:cs typeface="Arial" pitchFamily="34" charset="-120"/>
              </a:rPr>
              <a:t>Зимний помощник природы
</a:t>
            </a:r>
            <a:pPr algn="ctr" indent="0" marL="0">
              <a:lnSpc>
                <a:spcPct val="100000"/>
              </a:lnSpc>
              <a:buNone/>
            </a:pPr>
            <a:r>
              <a:rPr lang="en-US" sz="1291"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291" dirty="0">
                <a:solidFill>
                  <a:srgbClr val="FFFFFF"/>
                </a:solidFill>
                <a:latin typeface="Arial" pitchFamily="34" charset="0"/>
                <a:ea typeface="Arial" pitchFamily="34" charset="-122"/>
                <a:cs typeface="Arial" pitchFamily="34" charset="-120"/>
              </a:rPr>
              <a:t>Под снежным покрывалом земля меньше теряет тепло, а мороз сохраняет снег и ледяные узоры. Это влияет на растения, животных и людей: одни прячутся, другие приспосабливаются, а все вместе ждут весны.
</a:t>
            </a:r>
            <a:endParaRPr lang="en-US" sz="1383"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43462" y="1205475"/>
            <a:ext cx="420300" cy="420300"/>
          </a:xfrm>
          <a:prstGeom prst="rect">
            <a:avLst/>
          </a:prstGeom>
        </p:spPr>
      </p:pic>
      <p:pic>
        <p:nvPicPr>
          <p:cNvPr id="4" name="Image 2" descr="preencoded.png">    </p:cNvPr>
          <p:cNvPicPr>
            <a:picLocks noChangeAspect="1"/>
          </p:cNvPicPr>
          <p:nvPr/>
        </p:nvPicPr>
        <p:blipFill>
          <a:blip r:embed="rId3"/>
          <a:stretch>
            <a:fillRect/>
          </a:stretch>
        </p:blipFill>
        <p:spPr>
          <a:xfrm>
            <a:off x="4775162" y="1245345"/>
            <a:ext cx="425700" cy="340560"/>
          </a:xfrm>
          <a:prstGeom prst="rect">
            <a:avLst/>
          </a:prstGeom>
        </p:spPr>
      </p:pic>
      <p:pic>
        <p:nvPicPr>
          <p:cNvPr id="5" name="Image 3" descr="preencoded.png">    </p:cNvPr>
          <p:cNvPicPr>
            <a:picLocks noChangeAspect="1"/>
          </p:cNvPicPr>
          <p:nvPr/>
        </p:nvPicPr>
        <p:blipFill>
          <a:blip r:embed="rId4"/>
          <a:stretch>
            <a:fillRect/>
          </a:stretch>
        </p:blipFill>
        <p:spPr>
          <a:xfrm>
            <a:off x="540762" y="3061600"/>
            <a:ext cx="425700" cy="378400"/>
          </a:xfrm>
          <a:prstGeom prst="rect">
            <a:avLst/>
          </a:prstGeom>
        </p:spPr>
      </p:pic>
      <p:pic>
        <p:nvPicPr>
          <p:cNvPr id="6" name="Image 4" descr="preencoded.png">    </p:cNvPr>
          <p:cNvPicPr>
            <a:picLocks noChangeAspect="1"/>
          </p:cNvPicPr>
          <p:nvPr/>
        </p:nvPicPr>
        <p:blipFill>
          <a:blip r:embed="rId5"/>
          <a:stretch>
            <a:fillRect/>
          </a:stretch>
        </p:blipFill>
        <p:spPr>
          <a:xfrm>
            <a:off x="4775162" y="3080520"/>
            <a:ext cx="425700" cy="340560"/>
          </a:xfrm>
          <a:prstGeom prst="rect">
            <a:avLst/>
          </a:prstGeom>
        </p:spPr>
      </p:pic>
      <p:sp>
        <p:nvSpPr>
          <p:cNvPr id="7" name="Text 0"/>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19</a:t>
            </a:r>
            <a:endParaRPr lang="en-US" sz="1100" dirty="0"/>
          </a:p>
        </p:txBody>
      </p:sp>
      <p:sp>
        <p:nvSpPr>
          <p:cNvPr id="8" name="Text 1"/>
          <p:cNvSpPr txBox="1"/>
          <p:nvPr/>
        </p:nvSpPr>
        <p:spPr>
          <a:xfrm>
            <a:off x="540000" y="517075"/>
            <a:ext cx="8079900" cy="5022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Интересные зимние наблюдения о морозе
</a:t>
            </a:r>
            <a:endParaRPr lang="en-US" sz="2800" dirty="0"/>
          </a:p>
        </p:txBody>
      </p:sp>
      <p:sp>
        <p:nvSpPr>
          <p:cNvPr id="9" name="Text 2"/>
          <p:cNvSpPr txBox="1"/>
          <p:nvPr/>
        </p:nvSpPr>
        <p:spPr>
          <a:xfrm>
            <a:off x="540762" y="1808225"/>
            <a:ext cx="3457800" cy="8880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Узоры на окне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Иней на стекле иногда похож на перья, веточки или сказочные цветы. Кажется, будто мороз сам взял кисточку и аккуратно нарисовал зимний узор.
</a:t>
            </a:r>
            <a:endParaRPr lang="en-US" sz="1300" dirty="0"/>
          </a:p>
        </p:txBody>
      </p:sp>
      <p:sp>
        <p:nvSpPr>
          <p:cNvPr id="10" name="Text 3"/>
          <p:cNvSpPr txBox="1"/>
          <p:nvPr/>
        </p:nvSpPr>
        <p:spPr>
          <a:xfrm>
            <a:off x="4775162" y="1808225"/>
            <a:ext cx="3457800" cy="8880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Скрипящий снег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В очень холодный день снег под ногами громко скрипит. Это происходит потому, что снежинки ломаются и трутся друг о друга, словно маленькие хрупкие льдинки.
</a:t>
            </a:r>
            <a:endParaRPr lang="en-US" sz="1300" dirty="0"/>
          </a:p>
        </p:txBody>
      </p:sp>
      <p:sp>
        <p:nvSpPr>
          <p:cNvPr id="11" name="Text 4"/>
          <p:cNvSpPr txBox="1"/>
          <p:nvPr/>
        </p:nvSpPr>
        <p:spPr>
          <a:xfrm>
            <a:off x="540762" y="3643400"/>
            <a:ext cx="3457800" cy="8880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Прозрачный воздух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На морозе воздух кажется особенно чистым и светлым. Далёкие дома, деревья и облака видны чётче, будто зима решила навести порядок в своей комнате.
</a:t>
            </a:r>
            <a:endParaRPr lang="en-US" sz="1300" dirty="0"/>
          </a:p>
        </p:txBody>
      </p:sp>
      <p:sp>
        <p:nvSpPr>
          <p:cNvPr id="12" name="Text 5"/>
          <p:cNvSpPr txBox="1"/>
          <p:nvPr/>
        </p:nvSpPr>
        <p:spPr>
          <a:xfrm>
            <a:off x="4775162" y="3643400"/>
            <a:ext cx="3457800" cy="8880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Звонкие звуки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Холодный воздух делает звуки более отчётливыми: шаги, голоса и скрип снега слышатся яснее. Мороз умеет не только щипать, но и добавлять миру звучности.
</a:t>
            </a:r>
            <a:endParaRPr lang="en-US" sz="13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1010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003875" y="1329375"/>
            <a:ext cx="7522800" cy="8439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Мороз делает зиму яркой, помогает понимать зимние тексты и учит осторожности. Он может щипать, но зато приносит красоту, тишину и сказочное настроение.
</a:t>
            </a:r>
            <a:endParaRPr lang="en-US" sz="1400" dirty="0"/>
          </a:p>
        </p:txBody>
      </p:sp>
      <p:sp>
        <p:nvSpPr>
          <p:cNvPr id="5" name="Text 1"/>
          <p:cNvSpPr txBox="1"/>
          <p:nvPr/>
        </p:nvSpPr>
        <p:spPr>
          <a:xfrm>
            <a:off x="540000" y="3405200"/>
            <a:ext cx="7986600" cy="1221300"/>
          </a:xfrm>
          <a:prstGeom prst="rect">
            <a:avLst/>
          </a:prstGeom>
          <a:noFill/>
          <a:ln/>
        </p:spPr>
        <p:txBody>
          <a:bodyPr wrap="square" lIns="0" tIns="0" rIns="0" bIns="0" rtlCol="0" anchor="b"/>
          <a:lstStyle/>
          <a:p>
            <a:pPr algn="l" indent="0" marL="0">
              <a:lnSpc>
                <a:spcPct val="100000"/>
              </a:lnSpc>
              <a:buNone/>
            </a:pPr>
            <a:r>
              <a:rPr lang="en-US" sz="3200" dirty="0">
                <a:solidFill>
                  <a:srgbClr val="FFFFFF"/>
                </a:solidFill>
                <a:latin typeface="Arial" pitchFamily="34" charset="0"/>
                <a:ea typeface="Arial" pitchFamily="34" charset="-122"/>
                <a:cs typeface="Arial" pitchFamily="34" charset="-120"/>
              </a:rPr>
              <a:t>Мороз — зимний волшебник
</a:t>
            </a:r>
            <a:endParaRPr lang="en-US" sz="3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2026-05-24T01:51:43Z</dcterms:created>
  <dcterms:modified xsi:type="dcterms:W3CDTF">2026-05-24T01:51:43Z</dcterms:modified>
</cp:coreProperties>
</file>