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4250" y="245775"/>
            <a:ext cx="52002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284250" y="875675"/>
            <a:ext cx="4287600" cy="3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вовлечения в террористическую деятельность и их профилактика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риски вовлечения и вовремя защитить подростка?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" y="0"/>
            <a:ext cx="430466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для старшеклассников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15–16 лет особенно остро ощущаются поиск себя, потребность в признании и влияние группы. Именно поэтому важно понимать, как работают манипуляции, где скрываются риски и как вовремя сохранить личную безопасность.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83000" y="389600"/>
            <a:ext cx="81780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Психологические причины повышенной уязвимости подростков
</a:t>
            </a:r>
            <a:endParaRPr lang="en-US" sz="2054" dirty="0"/>
          </a:p>
        </p:txBody>
      </p:sp>
      <p:sp>
        <p:nvSpPr>
          <p:cNvPr id="10" name="Text 2"/>
          <p:cNvSpPr txBox="1"/>
          <p:nvPr/>
        </p:nvSpPr>
        <p:spPr>
          <a:xfrm>
            <a:off x="721060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обиды, несправедливости и внутренней тревоги делает подростка особенно восприимчивым к обещаниям простых решений и «ясных ответов» на сложные жизненные вопросы.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900132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Низкая самооценка и потребность в значимости усиливают интерес к идеям, где человеку предлагают почувствовать себя сильным, избранным и нужным группе.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21060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Радикальные взгляды нередко подаются как героизм, особая миссия или путь к уважению. Такой образ легко подменяет критическую оценку происходящего эмоциональным откликом.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00132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период возрастных кризисов опаснее всего работает давление на чувства, когда сомнение вытесняется страхом, лояльностью и обещанием принадлежности к «своим».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83779" y="860300"/>
            <a:ext cx="3138842" cy="344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Буллинг и отвержение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Травля, отсутствие друзей и напряжённые отношения со взрослыми ослабляют чувство защищённости. Подросток начинает искать внимание там, где его дают быстрее и без условий.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340175" y="138398"/>
            <a:ext cx="85491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изоляция как фактор риска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6509902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и поиск группы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реальное общение не даёт поддержки, возрастает зависимость от контактов в сети. Это делает подростка уязвимым к незнакомым людям, которые предлагают принятие и «понимание».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как фактор защиты и фактор риска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3401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Хронические конфликты, эмоциональная холодность, насилие и непоследовательные правила повышают напряжение в семье и подталкивают подростка к поиску опоры вне дома.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17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Жёсткий контроль без доверия часто даёт обратный эффект: скрытность растёт, а взрослые теряют возможность заметить тревожные изменения вовремя.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5633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Защитой становятся стабильные отношения, интерес к жизни ребёнка, понятные границы и готовность спокойно обсуждать трудные темы без унижения и давления.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влияния на подростка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возрастает, когда несколько источников давления действуют одновременно и взаимно усиливают друг друга.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Главную опасность создаёт не один фактор, а их сочетание: кризис, слабая поддержка и постоянный контакт с опасным контентом.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Содержательная схема по материалам профилактики и ОБЗР; не является статистическим исследованием.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555" y="1090878"/>
            <a:ext cx="150043" cy="1714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24894" y="3111774"/>
            <a:ext cx="176250" cy="141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47851" y="1106117"/>
            <a:ext cx="176250" cy="141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01780" y="3096535"/>
            <a:ext cx="171478" cy="171478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 учебная среда как зона раннего обнаружения риска
</a:t>
            </a:r>
            <a:endParaRPr lang="en-US" sz="2204" dirty="0"/>
          </a:p>
        </p:txBody>
      </p:sp>
      <p:sp>
        <p:nvSpPr>
          <p:cNvPr id="13" name="Text 2"/>
          <p:cNvSpPr txBox="1"/>
          <p:nvPr/>
        </p:nvSpPr>
        <p:spPr>
          <a:xfrm>
            <a:off x="506950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успеваемости
</a:t>
            </a:r>
            <a:pPr algn="l" indent="0" marL="0">
              <a:lnSpc>
                <a:spcPct val="100000"/>
              </a:lnSpc>
              <a:buNone/>
            </a:pPr>
            <a:r>
              <a:rPr lang="en-US" sz="7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Резкое падение результатов, пропуски и потеря интереса к учёбе могут быть ранним сигналом внутреннего неблагополучия и нарастающей изоляции.
</a:t>
            </a:r>
            <a:endParaRPr lang="en-US" sz="1275" dirty="0"/>
          </a:p>
        </p:txBody>
      </p:sp>
      <p:sp>
        <p:nvSpPr>
          <p:cNvPr id="14" name="Text 3"/>
          <p:cNvSpPr txBox="1"/>
          <p:nvPr/>
        </p:nvSpPr>
        <p:spPr>
          <a:xfrm>
            <a:off x="2648642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Конфликты и отчуждение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7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с учителями, напряжённость в классе и отказ от общения нередко отражают не просто характер, а кризис доверия и накопленное напряжение.
</a:t>
            </a:r>
            <a:endParaRPr lang="en-US" sz="1275" dirty="0"/>
          </a:p>
        </p:txBody>
      </p:sp>
      <p:sp>
        <p:nvSpPr>
          <p:cNvPr id="15" name="Text 4"/>
          <p:cNvSpPr txBox="1"/>
          <p:nvPr/>
        </p:nvSpPr>
        <p:spPr>
          <a:xfrm>
            <a:off x="4790347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Травля и выпадение из коллектива
</a:t>
            </a:r>
            <a:pPr algn="l" indent="0" marL="0">
              <a:lnSpc>
                <a:spcPct val="100000"/>
              </a:lnSpc>
              <a:buNone/>
            </a:pPr>
            <a:r>
              <a:rPr lang="en-US" sz="72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Буллинг и исключённость ослабляют чувство принадлежности. Подросток становится особенно восприимчивым к любому внешнему вниманию и обещанию принятия.
</a:t>
            </a:r>
            <a:endParaRPr lang="en-US" sz="1238" dirty="0"/>
          </a:p>
        </p:txBody>
      </p:sp>
      <p:sp>
        <p:nvSpPr>
          <p:cNvPr id="16" name="Text 5"/>
          <p:cNvSpPr txBox="1"/>
          <p:nvPr/>
        </p:nvSpPr>
        <p:spPr>
          <a:xfrm>
            <a:off x="6923139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Безопасная школьная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7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Уважительное общение, понятные правила и возможность обратиться за помощью без страха насмешек позволяют заметить риск раньше и снизить его последствия.
</a:t>
            </a:r>
            <a:endParaRPr lang="en-US" sz="127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25" y="1986882"/>
            <a:ext cx="4022400" cy="22182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75" y="1592475"/>
            <a:ext cx="3701700" cy="300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профилактика должна учитывать не только проблему, но и её проявления.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Эффективная профилактика возможна только при одновременной работе семьи, школы и цифровой среды.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Содержательная схема по материалам профилактики и ОБЗР; не является статистикой.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90775" y="543900"/>
            <a:ext cx="37017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риска и меры профилактики
</a:t>
            </a:r>
            <a:endParaRPr lang="en-US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происходит вовлечение: от интереса к опасному поведению
</a:t>
            </a:r>
            <a:pPr algn="l" indent="0" marL="0">
              <a:lnSpc>
                <a:spcPct val="100000"/>
              </a:lnSpc>
              <a:buNone/>
            </a:pPr>
            <a:r>
              <a:rPr lang="en-US" sz="63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постепенное нарастание риска и точки возможного вмешательства взрослых.
</a:t>
            </a:r>
            <a:endParaRPr lang="en-US" sz="221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5400" y="4206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и социальные сети как среда вербовки
</a:t>
            </a:r>
            <a:endParaRPr lang="en-US" sz="2718" dirty="0"/>
          </a:p>
        </p:txBody>
      </p:sp>
      <p:sp>
        <p:nvSpPr>
          <p:cNvPr id="7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40325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Первичный контакт
</a:t>
            </a:r>
            <a:pPr algn="ctr" indent="0" marL="0">
              <a:lnSpc>
                <a:spcPct val="100000"/>
              </a:lnSpc>
              <a:buNone/>
            </a:pPr>
            <a:r>
              <a:rPr lang="en-US" sz="57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часто начинается в мессенджерах, анонимных чатах, игровых сообществах и закрытых группах, где внимание подростка привлекают мягко и незаметно.
</a:t>
            </a:r>
            <a:endParaRPr lang="en-US" sz="1348" dirty="0"/>
          </a:p>
        </p:txBody>
      </p:sp>
      <p:sp>
        <p:nvSpPr>
          <p:cNvPr id="9" name="Text 3"/>
          <p:cNvSpPr txBox="1"/>
          <p:nvPr/>
        </p:nvSpPr>
        <p:spPr>
          <a:xfrm>
            <a:off x="3698437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Закрепление интереса
</a:t>
            </a:r>
            <a:pPr algn="ctr" indent="0" marL="0">
              <a:lnSpc>
                <a:spcPct val="100000"/>
              </a:lnSpc>
              <a:buNone/>
            </a:pPr>
            <a:r>
              <a:rPr lang="en-US" sz="54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Алгоритмы рекомендаций могут подсовывать похожий контент и усиливать вовлечение. Поэтому важно замечать ранние изменения цифрового поведения и вовремя прерывать опасные контакты.
</a:t>
            </a:r>
            <a:endParaRPr lang="en-US" sz="1263" dirty="0"/>
          </a:p>
        </p:txBody>
      </p:sp>
      <p:sp>
        <p:nvSpPr>
          <p:cNvPr id="10" name="Text 4"/>
          <p:cNvSpPr txBox="1"/>
          <p:nvPr/>
        </p:nvSpPr>
        <p:spPr>
          <a:xfrm>
            <a:off x="2018700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Постепенное вовлечение
</a:t>
            </a:r>
            <a:pPr algn="ctr" indent="0" marL="0">
              <a:lnSpc>
                <a:spcPct val="100000"/>
              </a:lnSpc>
              <a:buNone/>
            </a:pPr>
            <a:r>
              <a:rPr lang="en-US" sz="56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используются личные сообщения, мемы, короткие видео и псевдодружеский тон. Подростку внушают значимость, избранность и принадлежность к «своим».
</a:t>
            </a:r>
            <a:endParaRPr lang="en-US" sz="131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приемы манипуляции и вербовки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354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Вербовщик обычно начинает с лести, внимания и обещания «особого» статуса, чтобы вызвать доверие и снизить критичность. Затем он подменяет реальную поддержку эмоциональным нажимом и удобными для себя объяснениями.
</a:t>
            </a:r>
            <a:endParaRPr lang="en-US" sz="1375" dirty="0"/>
          </a:p>
        </p:txBody>
      </p:sp>
      <p:sp>
        <p:nvSpPr>
          <p:cNvPr id="7" name="Text 3"/>
          <p:cNvSpPr txBox="1"/>
          <p:nvPr/>
        </p:nvSpPr>
        <p:spPr>
          <a:xfrm>
            <a:off x="3447000" y="30614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Следующий шаг — деление людей на «своих» и «чужих»: мир упрощается, а насилие представляется допустимым ответом. Подростку навязывают мысль, что только группа «понимает» его и знает, как действовать.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5586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усиливают личная переписка, постепенное вовлечение и искажение фактов. Чем дольше сохраняется контакт, тем легче заменить сомнения ощущением принадлежности, избранности и ложной уверенности в правильности действий.
</a:t>
            </a:r>
            <a:endParaRPr lang="en-US" sz="133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006775" y="1352750"/>
            <a:ext cx="3316200" cy="29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изолирующее ощущение исключенности может стать удобной точкой входа для манипуляции.
</a:t>
            </a:r>
            <a:endParaRPr lang="en-US" sz="5000" dirty="0"/>
          </a:p>
        </p:txBody>
      </p:sp>
      <p:sp>
        <p:nvSpPr>
          <p:cNvPr id="6" name="Text 2"/>
          <p:cNvSpPr txBox="1"/>
          <p:nvPr/>
        </p:nvSpPr>
        <p:spPr>
          <a:xfrm>
            <a:off x="513235" y="1130978"/>
            <a:ext cx="3532800" cy="24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трудности сами по себе не ведут к насилию, но при низкой поддержке повышают доверчивость к простым объяснениям и радикальным обещаниям.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3225" y="4048127"/>
            <a:ext cx="35328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школьного курса ОБЗР и профилактических рекомендаций по предупреждению радикализации молодежи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риска вовлечения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не статистику, а учебную модель: риск возрастает, когда несколько факторов действуют одновременно и взаимно усиливают друг друга.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опасно сочетание цифрового давления, семейной нестабильности и школьных конфликтов; одиночный фактор обычно не объясняет вовлечение.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модель для урока ОБЗР, составленная по материалам темы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850" y="144321"/>
            <a:ext cx="8561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возможной радикализации подростка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553075" y="99860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Настораживают резкая замкнутость, отказ от прежних интересов и заметное сужение круга общения. Эти изменения особенно значимы, если они держатся длительно и сопровождаются ростом скрытности.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992675" y="99860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Тревожным сигналом становятся агрессивные высказывания, оправдание насилия и демонстративное противопоставление себя окружающим. Важно обращать внимание не на один эпизод, а на устойчивую тенденцию.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992675" y="317805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Дополнительным признаком бывает отказ от диалога и неприятие любых аргументов взрослых. Когда подросток перестает обсуждать проблемы и уходит в жесткие установки, возрастает риск внешнего влияния.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53075" y="317805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усиливают скрытое поведение в сети, новые закрытые контакты и интерес к запрещенному или экстремистскому контенту. Подросток может резко менять привычки и времяпрепровождение без понятных причин.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в семье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015875" y="1361350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Эффективная защита начинается с доверия: подросток должен понимать, что дома его выслушают без унижения и чрезмерного давления. Это снижает потребность искать признание у случайных онлайн-собеседников.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1015875" y="2651846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 совместные разговоры о новостях, контенте в сети и проверке информации. Уважительный контроль включает интерес к кругу общения, приватности аккаунтов и эмоциональному состоянию ребенка.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1015875" y="3951526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Теплые отношения, понятные правила и устойчивый семейный ритм помогают переживать кризисы без изоляции. При серьезных трудностях важно вовремя обращаться к психологу или другим специалистам.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школа действует при первых тревожных сигналах
</a:t>
            </a:r>
            <a:pPr algn="l" indent="0" marL="0">
              <a:lnSpc>
                <a:spcPct val="100000"/>
              </a:lnSpc>
              <a:buNone/>
            </a:pPr>
            <a:r>
              <a:rPr lang="en-US" sz="69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раннего выявления риска и поддерживающей помощи в школьной среде
</a:t>
            </a:r>
            <a:endParaRPr lang="en-US" sz="244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738" y="1925990"/>
            <a:ext cx="334200" cy="334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1713" y="1925990"/>
            <a:ext cx="334200" cy="334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01038" y="1955690"/>
            <a:ext cx="343500" cy="274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29663" y="1925990"/>
            <a:ext cx="334200" cy="334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грамотность и критическое мышление
</a:t>
            </a:r>
            <a:endParaRPr lang="en-US" sz="2699" dirty="0"/>
          </a:p>
        </p:txBody>
      </p:sp>
      <p:sp>
        <p:nvSpPr>
          <p:cNvPr id="13" name="Text 2"/>
          <p:cNvSpPr txBox="1"/>
          <p:nvPr/>
        </p:nvSpPr>
        <p:spPr>
          <a:xfrm>
            <a:off x="509600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источника
</a:t>
            </a:r>
            <a:pPr algn="l" indent="0" marL="0">
              <a:lnSpc>
                <a:spcPct val="100000"/>
              </a:lnSpc>
              <a:buNone/>
            </a:pPr>
            <a:r>
              <a:rPr lang="en-US" sz="67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должен уметь выяснять, кто автор сообщения, есть ли у текста надежная опора и совпадает ли информация с несколькими независимыми источниками.
</a:t>
            </a:r>
            <a:endParaRPr lang="en-US" sz="1443" dirty="0"/>
          </a:p>
        </p:txBody>
      </p:sp>
      <p:sp>
        <p:nvSpPr>
          <p:cNvPr id="14" name="Text 3"/>
          <p:cNvSpPr txBox="1"/>
          <p:nvPr/>
        </p:nvSpPr>
        <p:spPr>
          <a:xfrm>
            <a:off x="2633575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гигиена
</a:t>
            </a:r>
            <a:pPr algn="l" indent="0" marL="0">
              <a:lnSpc>
                <a:spcPct val="100000"/>
              </a:lnSpc>
              <a:buNone/>
            </a:pPr>
            <a:r>
              <a:rPr lang="en-US" sz="69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Настройки приватности, ограничение личных данных и осторожность с незнакомыми собеседниками уменьшают риск давления, шантажа и нежелательного сбора информации.
</a:t>
            </a:r>
            <a:endParaRPr lang="en-US" sz="1496" dirty="0"/>
          </a:p>
        </p:txBody>
      </p:sp>
      <p:sp>
        <p:nvSpPr>
          <p:cNvPr id="15" name="Text 4"/>
          <p:cNvSpPr txBox="1"/>
          <p:nvPr/>
        </p:nvSpPr>
        <p:spPr>
          <a:xfrm>
            <a:off x="4757550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Осторожность с ссылками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Подозрительные переходы, вложения и просьбы установить файлы могут быть способом втянуть пользователя в опасный контент или скрытую переписку.
</a:t>
            </a:r>
            <a:endParaRPr lang="en-US" sz="1500" dirty="0"/>
          </a:p>
        </p:txBody>
      </p:sp>
      <p:sp>
        <p:nvSpPr>
          <p:cNvPr id="16" name="Text 5"/>
          <p:cNvSpPr txBox="1"/>
          <p:nvPr/>
        </p:nvSpPr>
        <p:spPr>
          <a:xfrm>
            <a:off x="6881525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Критическое мышление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сопоставлять факты и замечать эмоциональные манипуляции помогает отличать доказательную информацию от скрытой пропаганды и ложных обещаний.
</a:t>
            </a:r>
            <a:endParaRPr lang="en-US" sz="147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83000" y="389600"/>
            <a:ext cx="81780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9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государства, школы, семьи и общества в профилактике
</a:t>
            </a:r>
            <a:endParaRPr lang="en-US" sz="2092" dirty="0"/>
          </a:p>
        </p:txBody>
      </p:sp>
      <p:sp>
        <p:nvSpPr>
          <p:cNvPr id="10" name="Text 2"/>
          <p:cNvSpPr txBox="1"/>
          <p:nvPr/>
        </p:nvSpPr>
        <p:spPr>
          <a:xfrm>
            <a:off x="721060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обеспечивает правовое просвещение, защиту в сети и доступ к службам помощи, чтобы подросток и его семья знали, куда обращаться при тревожных сигналах.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900132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создает безопасную среду, где работают психолог, социальный педагог, антибуллинговые меры и понятные правила общения, а риск замечается на раннем этапе.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21060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укрепляет профилактику через доверие, внимание к эмоциональному состоянию ребенка и участие в его повседневной жизни без тотального контроля и давления.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00132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расширяет безопасные альтернативы: кружки, спорт, волонтерство, наставничество и молодежные программы дают признание, занятость и чувство принадлежности без деструктивного влияния.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0175" y="1431956"/>
            <a:ext cx="4336500" cy="20598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82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отвечает за профилактику и что именно делает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5257813" y="1217938"/>
            <a:ext cx="3322200" cy="3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показывает распределение ролей в общей системе профилактики.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работает только как совместная система: каждый участник снижает риск на своем уровне, а вместе они перекрывают основные каналы вовлечения.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340175" y="4109300"/>
            <a:ext cx="4336500" cy="46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 материалам темы и школьного курса ОБЗР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500" y="1333500"/>
            <a:ext cx="6857100" cy="3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начинается с внимания и доверия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Вовлечение в террористическую деятельность почти всегда складывается из нескольких рисков сразу. Чем раньше замечены изменения, тем эффективнее доверие, поддержка, критическое мышление и совместная профилактика.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2026-05-21T04:34:32Z</dcterms:created>
  <dcterms:modified xsi:type="dcterms:W3CDTF">2026-05-21T04:34:32Z</dcterms:modified>
</cp:coreProperties>
</file>