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 рубеже веков: путь от кризиса к стабилизации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выход из кризиса 1990-х в 1998–2004 годах дал рост, порядок и новую роль государства.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1990-е годы: кризисная предпосылка стабилизации
</a:t>
            </a:r>
            <a:endParaRPr lang="en-US" sz="2074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десятилетия страна сталкивалась со спадом производства, высокой инфляцией, задержками зарплат и пенсий, бедностью и падением доверия к институтам. Сильные потрясения — финансовый кризис 1998 года, война в Чечне и разногласия центра и регионов — усилили запрос общества на порядок и предсказуемость.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Дефолт 1998 года как поворотный момент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8287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августа 1998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Объявление дефолта по части внутренних обязательств запустило резкую турбулентность на финансовом рынке.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406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рубля и банковский кризис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Девальвация сделала импорт заметно дороже, а банковская система пережила острую стресс-проверку доверием.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984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Болезненное 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шока начались восстановление промышленного выпуска и рост бюджетных доходов, что постепенно возвращало устойчивость.
</a:t>
            </a:r>
            <a:endParaRPr lang="en-US" sz="83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динамика начала 2000-х годов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1999 года на фоне снижения инфляции росли резервы и укреплялся рубль; темп во многом отражал внешние цены на нефть.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траектория показывает восстановление, но зависимость от сырьевой выручки делала рост чувствительным к мировой конъюнктуре.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Ориентиры: данные Росстата и Банка России (динамика 1999–2004 годов); значения на графике — индексы для визуализации тренда.
</a:t>
            </a:r>
            <a:endParaRPr lang="en-US" sz="52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939" y="1346859"/>
            <a:ext cx="511500" cy="40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739" y="2179071"/>
            <a:ext cx="495900" cy="49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939" y="3075250"/>
            <a:ext cx="511500" cy="4546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2939" y="3975434"/>
            <a:ext cx="511500" cy="409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 и внешний фактор экономического подъёма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Валютная подпитка экспорта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от экспорта углеводородов обеспечивали поступление валюты в страну, поддерживали бюджет и помогали накапливать резервы, сглаживая шоки финансового рынка.
</a:t>
            </a:r>
            <a:endParaRPr lang="en-US" sz="798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Бюджетная стабильность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нефтегазовые поступления росли, государство получало более предсказуемый ресурс для расходов, что снижало остроту долговых и платежных проблем.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промышленности спросом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макроэкономической ситуации усиливало внутренний спрос, что отражалось на загрузке предприятий и цепочках поставок внутри страны.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Сырьевой характер восстановления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рост преимущественно опирался на внешнюю конъюнктуру; это не означало автоматического ускорения модернизации технологий и структуры экономики.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076185"/>
            <a:ext cx="3239400" cy="14148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Социально-экономические показатели стабилизации
</a:t>
            </a:r>
            <a:endParaRPr lang="en-US" sz="2365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ориентиры по отдельным годам 1999–2004: снижение инфляции и рост реальных возможностей семьи шли быстрее, чем решались структурные проблемы.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Макроэкономическая устойчивость действительно нарастала, но структурные вызовы (технологическое отставание, зависимость от внешних цен) сохранялись.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 России и Росстат; в таблице — укрупнённые ориентиры без указания точных чисел.
</a:t>
            </a:r>
            <a:endParaRPr lang="en-US" sz="79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Налогово-бюджетная политика и укрепление государства
</a:t>
            </a:r>
            <a:endParaRPr lang="en-US" sz="2182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Усилился сбор налогов и сократились масштабы неплатежей; бюджетные потоки стали более централизованными, а управление государственными финансами — более дисциплинированным и предсказуемым для экономики.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активнее выполняло социальные обязательства: приоритетом стали более регулярные выплаты заработной платы, пенсий и пособий. Это напрямую уменьшало ежедневную нагрузку на семьи и бизнес.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2004 году был создан Стабилизационный фонд для накопления части нефтегазовых доходов. Его логика — снижать бюджетные риски, когда цены на сырьё меняются.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политической стабилизации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Последовательность: кризис 1990-х → общественный запрос на порядок → централизация институтов → управляемость и снижение фрагментации.
</a:t>
            </a:r>
            <a:endParaRPr lang="en-US" sz="90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округа и вертикаль власти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2000 году появились федеральные округа и институт полномочных представителей президента. Это усилило влияние центра на регионы и сделало исполнение федеральных решений более единообразным.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элиты получили меньше пространства для самостоятельной политики, поскольку дополнительные управленческие уровни уменьшали разрыв между требованиями центра и реальной практикой на местах.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федеративное устройство сохранилось формально, но на практике роль центра заметно возросла: координация и контроль стали системными, а не эпизодическими.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партийной системе и составе парламента
</a:t>
            </a:r>
            <a:endParaRPr lang="en-US" sz="2288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Визуальная схема показывает смещение от многопартийности 1990-х к более предсказуемой конфигурации в Думе: уменьшается число влияющих игроков.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Перераспределение партийного веса снижало остроту парламентских конфликтов и облегчало формирование устойчивого большинства, связанного с доминирующей политической силой.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 1999 и 2003 годов; значения на графике — индексы для иллюстрации направления изменений, без претензии на точные проценты.
</a:t>
            </a:r>
            <a:endParaRPr lang="en-US" sz="50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400" y="1150787"/>
            <a:ext cx="3246000" cy="13884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9600" y="1150810"/>
            <a:ext cx="3238500" cy="1388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чеченская война и вопрос территориальной целостности
</a:t>
            </a:r>
            <a:endParaRPr lang="en-US" sz="2048" dirty="0"/>
          </a:p>
        </p:txBody>
      </p:sp>
      <p:sp>
        <p:nvSpPr>
          <p:cNvPr id="11" name="Text 2"/>
          <p:cNvSpPr txBox="1"/>
          <p:nvPr/>
        </p:nvSpPr>
        <p:spPr>
          <a:xfrm>
            <a:off x="1438800" y="2812946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возвращается в центр внимания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осени 1999 года военные действия усилились, и тема безопасности снова стала определяющей для общественных ожиданий. Война воспринималась как ответ на угрозы терроризма и попытки сепаратизма. На иллюстрациях хорошо работает контраст: напряжённые кадры силовиков и ощущение «точки невозврата» для страны.
</a:t>
            </a:r>
            <a:endParaRPr lang="en-US" sz="1072" dirty="0"/>
          </a:p>
        </p:txBody>
      </p:sp>
      <p:sp>
        <p:nvSpPr>
          <p:cNvPr id="12" name="Text 3"/>
          <p:cNvSpPr txBox="1"/>
          <p:nvPr/>
        </p:nvSpPr>
        <p:spPr>
          <a:xfrm>
            <a:off x="4829300" y="2812934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Кавказ и логика восстановления контроля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Операции в Чечне стали частью более широкой политики восстановления контроля на Северном Кавказе. Для визуального ряда подходят карта региона и символика федеральных сил, показывающая масштаб задач. В этот период государственная повестка всё чаще связывала территориальную целостность с борьбой за устойчивость и управляемость.
</a:t>
            </a:r>
            <a:endParaRPr lang="en-US" sz="107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и крупный бизнес: новые правила взаимодействия
</a:t>
            </a:r>
            <a:endParaRPr lang="en-US" sz="1945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 ЮКОСа стало символом смены модели отношений власти и крупного капитала в начале 2000-х. Бизнес сохранял влияние, но его политическая автономия заметно снижалась, а «правила игры» задавало государство.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Акцент смещался на лояльность и предсказуемость: крупные игроки вынужденно ориентировались на государственные приоритеты. Это ограничивало прямое воздействие бизнеса на политические решения.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1990-х к более централизованной системе сопровождался перераспределением рычагов влияния. Общество воспринимало это как восстановление порядка, хотя последствия для свободы конкуренции оставались предметом дискуссий.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Неформальные договорённости становились важнее прежних схем публичного торга. В результате крупный капитал чаще выступал как партнёр, а не как соавтор политики, что меняло баланс сил в стране.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настроения и доверие к власти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Опросы фиксировали рост ориентации на «порядок любой ценой», а ожидания стабильности опирались не только на экономику, но и на ощущение управляемости.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показывает: усталость от хаоса 1990-х усиливала готовность поддерживать более жёсткую вертикаль. При этом доверие накапливалось быстрее, чем исчезали структурные проблемы.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тенденции по данным Левада-центра и ВЦИОМ (конкретные проценты зависят от года и методики опроса).
</a:t>
            </a:r>
            <a:endParaRPr lang="en-US" sz="60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876" y="1266498"/>
            <a:ext cx="1124100" cy="112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1387" y="1266498"/>
            <a:ext cx="1264613" cy="112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28410" y="1266498"/>
            <a:ext cx="1124100" cy="112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65177" y="1266498"/>
            <a:ext cx="1124100" cy="1124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в условиях стабилизации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337626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Регулярнее зарплаты и выплаты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семей стабилизация ощущалась прежде всего как более регулярные денежные поступления. Снижение задержек по зарплате и пенсиям повышало бытовую предсказуемость и уверенность в завтрашнем дне.
</a:t>
            </a:r>
            <a:endParaRPr lang="en-US" sz="1001" dirty="0"/>
          </a:p>
        </p:txBody>
      </p:sp>
      <p:sp>
        <p:nvSpPr>
          <p:cNvPr id="15" name="Text 3"/>
          <p:cNvSpPr txBox="1"/>
          <p:nvPr/>
        </p:nvSpPr>
        <p:spPr>
          <a:xfrm>
            <a:off x="2574393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Оживление торговли и спроса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заметнее становились новые точки продаж, расширялся ассортимент, росла конкуренция между магазинами. Покупки чаще воспринимались как обычная часть жизни, а не как вынужденный «выжидательный режим».
</a:t>
            </a:r>
            <a:endParaRPr lang="en-US" sz="990" dirty="0"/>
          </a:p>
        </p:txBody>
      </p:sp>
      <p:sp>
        <p:nvSpPr>
          <p:cNvPr id="16" name="Text 4"/>
          <p:cNvSpPr txBox="1"/>
          <p:nvPr/>
        </p:nvSpPr>
        <p:spPr>
          <a:xfrm>
            <a:off x="4811160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автомобильного и сервисного рынка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потребительской уверенности поддерживало спрос на автомобили и сопутствующие услуги: ремонт, обслуживание, страхование. В быту это выражалось в более активном городском движении и развитии инфраструктуры.
</a:t>
            </a:r>
            <a:endParaRPr lang="en-US" sz="1043" dirty="0"/>
          </a:p>
        </p:txBody>
      </p:sp>
      <p:sp>
        <p:nvSpPr>
          <p:cNvPr id="17" name="Text 5"/>
          <p:cNvSpPr txBox="1"/>
          <p:nvPr/>
        </p:nvSpPr>
        <p:spPr>
          <a:xfrm>
            <a:off x="7047927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Банковские услуги и новая реклама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Становились доступнее банковские продукты, а услуги финсектора чаще появлялись в повседневных сценариях людей. Параллельно усиливалась рекламная среда, создавая ощущение «нормального рынка».
</a:t>
            </a:r>
            <a:endParaRPr lang="en-US" sz="105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195280"/>
            <a:ext cx="3239400" cy="11766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1990-е и в начале 2000-х: сравнение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ключевых параметров помогает увидеть, что макроэкономическая устойчивость во многом шла вместе с централизацией политики.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Стабилизация сопровождалась ростом управляемости: предсказуемость экономики и финансов дали быстрый эффект, но одновременно сузили пространство для многопартийной конкуренции.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Росстата, Банка России и учебным/аналитическим обзорам по политико-экономическим тенденциям (без привязки к одному набору дат).
</a:t>
            </a:r>
            <a:endParaRPr lang="en-US" sz="46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стабилизационного курса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начала 2000-х во многом подпитывался сырьевым экспортом и благоприятной внешней конъюнктурой. Такая опора делает экономику уязвимой к колебаниям мировых цен и снижает стимулы к ускоренной диверсификации.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промышленности продвигалась не так быстро, как ожидалось: сохранялось технологическое отставание, а также системные проблемы, включая коррупционные практики. Эти факторы сдерживали долгосрочный рост производительности и конкурентоспособности.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экономики, оставались нерешёнными общественные вопросы: демографический спад, а также ограничения в независимости СМИ. Ослабление кризисной остроты не означало завершения реформ и устранения корневых причин слабости развития.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порядком и свободой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Цепочка: запрос на безопасность → усиление государства → снижение открытой политической конфронтации → ослабление механизмов контроля над властью.
</a:t>
            </a:r>
            <a:endParaRPr lang="en-US" sz="83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95" y="2575282"/>
            <a:ext cx="2888372" cy="20760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7763" y="2575282"/>
            <a:ext cx="2888372" cy="20760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2940" y="2575282"/>
            <a:ext cx="2888372" cy="207601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новой эпохи начала 2000-х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96676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центр как образ повседневности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2000-х Кремль всё чаще воспринимался как визуальный знак «сильного государства». На фотографиях политические символы сочетались с сообщениями о порядке и управляемости. Для иллюстраций хорошо подходят панорамы центра Москвы и официальные мероприятия в медиа-форматах.
</a:t>
            </a:r>
            <a:endParaRPr lang="en-US" sz="866" dirty="0"/>
          </a:p>
        </p:txBody>
      </p:sp>
      <p:sp>
        <p:nvSpPr>
          <p:cNvPr id="13" name="Text 3"/>
          <p:cNvSpPr txBox="1"/>
          <p:nvPr/>
        </p:nvSpPr>
        <p:spPr>
          <a:xfrm>
            <a:off x="3361844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Сырьевой импульс: от вышек до городского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Нефтяные вышки и промышленные объекты стали узнаваемым знаком сырьевого благополучия. На этом фоне расширялись инфраструктурные проекты и обновлялись городские пространства. Визуально это поддерживают кадры добывающих районов и строек, где экономика «видна глазами».
</a:t>
            </a:r>
            <a:endParaRPr lang="en-US" sz="857" dirty="0"/>
          </a:p>
        </p:txBody>
      </p:sp>
      <p:sp>
        <p:nvSpPr>
          <p:cNvPr id="14" name="Text 4"/>
          <p:cNvSpPr txBox="1"/>
          <p:nvPr/>
        </p:nvSpPr>
        <p:spPr>
          <a:xfrm>
            <a:off x="6327022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Потребление становится частью нормы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жилые кварталы, супермаркеты, федеральные трассы и растущее число автомобилей показывали, как изменения доходов отражались в быту. Эти образы связывали государственное возрождение и экономический подъём с более привычной городской жизнью. Для визуального ряда подходят сцены повседневного рынка и транспорта.
</a:t>
            </a:r>
            <a:endParaRPr lang="en-US" sz="83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показатели стабилизации к 2004 году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тренд отражает восстановление после дефолта 1998 года и одновременный рост устойчивости бюджета, но многое зависело от внешнего сырьевого спроса.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снижения инфляции, укрепления резервов и роста активности показывает результат стабилизационной политики. Одновременно зависимость от нефти и газа сохраняла риски для будущего.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 по макропоказателям Росстата и Банка России (точные значения требуют конкретизации по выбранным рядам; график представлен как относительный тренд).
</a:t>
            </a:r>
            <a:endParaRPr lang="en-US" sz="46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Стабилизация: порядок и цена за него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2000-х Россия вышла из острого кризиса, усилила управляемость и получила заметный экономический рост. Но стабилизация усилила роль государства и сырьевую зависимость, сократив пространство политической конкуренции.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2026-05-11T13:12:44Z</dcterms:created>
  <dcterms:modified xsi:type="dcterms:W3CDTF">2026-05-11T13:12:44Z</dcterms:modified>
</cp:coreProperties>
</file>