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7977" y="253644"/>
            <a:ext cx="3690736" cy="2436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8729" y="651641"/>
            <a:ext cx="3582261" cy="35583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50" dirty="0"/>
          </a:p>
        </p:txBody>
      </p:sp>
      <p:sp>
        <p:nvSpPr>
          <p:cNvPr id="5" name="Text 1"/>
          <p:cNvSpPr txBox="1"/>
          <p:nvPr/>
        </p:nvSpPr>
        <p:spPr>
          <a:xfrm>
            <a:off x="1085985" y="1196341"/>
            <a:ext cx="358500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слова: корень и чередование согласных звуков
</a:t>
            </a:r>
            <a:endParaRPr lang="en-US" sz="3565" dirty="0"/>
          </a:p>
        </p:txBody>
      </p:sp>
      <p:sp>
        <p:nvSpPr>
          <p:cNvPr id="6" name="Text 2"/>
          <p:cNvSpPr txBox="1"/>
          <p:nvPr/>
        </p:nvSpPr>
        <p:spPr>
          <a:xfrm>
            <a:off x="5327650" y="2837051"/>
            <a:ext cx="3421063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устроено слово и почему в корне меняются согласные.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1743" y="1245327"/>
            <a:ext cx="3101907" cy="320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525" y="399850"/>
            <a:ext cx="6621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36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корень и чередование важно знать в 3 классе
</a:t>
            </a:r>
            <a:endParaRPr lang="en-US" sz="1936" dirty="0"/>
          </a:p>
        </p:txBody>
      </p:sp>
      <p:sp>
        <p:nvSpPr>
          <p:cNvPr id="7" name="Text 1"/>
          <p:cNvSpPr txBox="1"/>
          <p:nvPr/>
        </p:nvSpPr>
        <p:spPr>
          <a:xfrm>
            <a:off x="3851275" y="2009067"/>
            <a:ext cx="4678128" cy="15797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помогает находить родственные слова и не путать их с похожими. А чередование показывает, как звук в корне может меняться, сохраняя общий смысл слова.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560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Приставка стоит перед корнем и помогает образовать новое слово, добавляя ему новое значение или оттенок смысла.
</a:t>
            </a:r>
            <a:endParaRPr lang="en-US" sz="300" dirty="0"/>
          </a:p>
        </p:txBody>
      </p:sp>
      <p:sp>
        <p:nvSpPr>
          <p:cNvPr id="8" name="Text 1"/>
          <p:cNvSpPr txBox="1"/>
          <p:nvPr/>
        </p:nvSpPr>
        <p:spPr>
          <a:xfrm>
            <a:off x="2681930" y="1945521"/>
            <a:ext cx="1664921" cy="23014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слова. Именно в нём живёт общий смысл, который объединяет родственные слова в одну семью.
</a:t>
            </a:r>
            <a:endParaRPr lang="en-US" sz="300" dirty="0"/>
          </a:p>
        </p:txBody>
      </p:sp>
      <p:sp>
        <p:nvSpPr>
          <p:cNvPr id="9" name="Text 2"/>
          <p:cNvSpPr txBox="1"/>
          <p:nvPr/>
        </p:nvSpPr>
        <p:spPr>
          <a:xfrm>
            <a:off x="479518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находится после корня. Он тоже участвует в образовании слов и часто помогает назвать предмет, признак или действие.
</a:t>
            </a:r>
            <a:endParaRPr lang="en-US" sz="300" dirty="0"/>
          </a:p>
        </p:txBody>
      </p:sp>
      <p:sp>
        <p:nvSpPr>
          <p:cNvPr id="10" name="Text 3"/>
          <p:cNvSpPr txBox="1"/>
          <p:nvPr/>
        </p:nvSpPr>
        <p:spPr>
          <a:xfrm>
            <a:off x="6923360" y="1945520"/>
            <a:ext cx="1664921" cy="23014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может изменяться. Оно помогает связывать слова в предложении, а в слове подводный можно увидеть все части сразу.
</a:t>
            </a:r>
            <a:endParaRPr lang="en-US" sz="300" dirty="0"/>
          </a:p>
        </p:txBody>
      </p:sp>
      <p:sp>
        <p:nvSpPr>
          <p:cNvPr id="11" name="Text 4"/>
          <p:cNvSpPr txBox="1"/>
          <p:nvPr/>
        </p:nvSpPr>
        <p:spPr>
          <a:xfrm>
            <a:off x="395300" y="399850"/>
            <a:ext cx="6618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1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каких частей может состоять слово
</a:t>
            </a:r>
            <a:endParaRPr lang="en-US" sz="2710" dirty="0"/>
          </a:p>
        </p:txBody>
      </p:sp>
      <p:sp>
        <p:nvSpPr>
          <p:cNvPr id="12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1300" y="1075209"/>
            <a:ext cx="8400600" cy="150948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8803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основа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вода, водный, подводный общий корень вод-. Благодаря ему сразу видно, что эти слова связаны с водой. Смысл у них близкий, хоть слова и разные.
</a:t>
            </a:r>
            <a:endParaRPr lang="en-US" sz="1500" dirty="0"/>
          </a:p>
        </p:txBody>
      </p:sp>
      <p:sp>
        <p:nvSpPr>
          <p:cNvPr id="7" name="Text 1"/>
          <p:cNvSpPr txBox="1"/>
          <p:nvPr/>
        </p:nvSpPr>
        <p:spPr>
          <a:xfrm>
            <a:off x="4896052" y="3057213"/>
            <a:ext cx="3649180" cy="11642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это удобно представить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 дерево: корень находится в земле, а веточки тянутся вверх. Так и родственные слова растут из одного корня. Получается целая языковая семья.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95400" y="399850"/>
            <a:ext cx="66183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— главная часть родственных слов
</a:t>
            </a:r>
            <a:endParaRPr lang="en-US" sz="2390" dirty="0"/>
          </a:p>
        </p:txBody>
      </p:sp>
      <p:sp>
        <p:nvSpPr>
          <p:cNvPr id="9" name="Text 3"/>
          <p:cNvSpPr txBox="1"/>
          <p:nvPr/>
        </p:nvSpPr>
        <p:spPr>
          <a:xfrm>
            <a:off x="7968815" y="4482077"/>
            <a:ext cx="792956" cy="5539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родственные слова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Родственные слова имеют общий корень и близкое значение. Например, дом, домик и домашний связаны с домом и легко узнаются как одна семья слов.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ещё не делает слова родственными. Слова гора и город звучат похоже, но означают разное и не имеют общего корня.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нужно смотреть не только на буквы, но и на смысл. Если смысл общий, связь между словами настоящая.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чередование согласных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— это замена одного согласного звука другим в одной и той же части слова. При этом общий смысл слова не теряется и остаётся узнаваемым.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чередование видно в родственных словах. Один и тот же корень звучит по-разному, но всё равно показывает, что слова связаны между собой.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язык становится более удобным для произношения. Некоторые сочетания звучат мягче и легче, поэтому в корне может появиться другой согласный.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согласные часто чередуются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 Ч: слышим знакомую перемену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рука — ручка и река — речка корень узнаётся сразу, хотя согласный меняется. Это хороший пример для наблюдения: смысл остаётся общим, а звучание становится другим. Такие пары легко заметить и интересно сравнивать.
</a:t>
            </a:r>
            <a:endParaRPr lang="en-US" sz="1069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9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 и Ж: корень остаётся в семье слов
</a:t>
            </a:r>
            <a:pPr algn="l" indent="0" marL="0">
              <a:lnSpc>
                <a:spcPct val="90000"/>
              </a:lnSpc>
              <a:buNone/>
            </a:pPr>
            <a:r>
              <a:rPr lang="en-US" sz="35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855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друг — дружить и книга — книжка один и тот же корень звучит по-разному. Смена согласного не разрушает связь слов. На картинке такие пары удобно показать стрелками, чтобы видно было родство слов.
</a:t>
            </a:r>
            <a:endParaRPr lang="en-US" sz="1069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8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 и Ш, Т и Ч: мягче и удобнее
</a:t>
            </a:r>
            <a:pPr algn="l" indent="0" marL="0">
              <a:lnSpc>
                <a:spcPct val="90000"/>
              </a:lnSpc>
              <a:buNone/>
            </a:pPr>
            <a:r>
              <a:rPr lang="en-US" sz="38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ухо — ушко и светить — свеча тоже слышно чередование. Согласный в корне меняется, но общий смысл сохраняется. Для иллюстрации подойдут пары слов, где новый звук выделен особенно заметно.
</a:t>
            </a:r>
            <a:endParaRPr lang="en-US" sz="1148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согласные часто чередуются
</a:t>
            </a:r>
            <a:endParaRPr lang="en-US" sz="2800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заметить чередование в корне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выделяем корень, затем сравниваем родственные слова и проверяем, меняется ли согласный звук по правилу.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чередования к и ч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рука — ручка согласный к меняется на ч. Корень остаётся узнаваемым, поэтому слова легко соединить по смыслу и по звучанию.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река — речка тоже видно чередование к/ч. Изменение происходит в корне, но связь между словами сохраняется, как между близкими родственниками.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век — вечный один и тот же корень звучит по-разному. Это показывает, что важно смотреть не только на буквы, но и на звуки.
</a:t>
            </a:r>
            <a:endParaRPr lang="en-US" sz="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чередования г и ж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972579"/>
            <a:ext cx="2019600" cy="2509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друг — дружить согласный г меняется на ж. Смысл слов остаётся близким, а корень всё равно легко узнаётся.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23199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нога — ножка чередование помогает образовать новое слово с ласковым оттенком. Звук меняется, но слово остаётся родственником.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877982" y="1972583"/>
            <a:ext cx="2019639" cy="25094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книга — книжка тоже слышно г/ж. Такие примеры удобно сравнивать: общий корень сохраняется, а звучание становится чуть другим.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0659" y="1245327"/>
            <a:ext cx="2679802" cy="36784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9250" y="391700"/>
            <a:ext cx="6620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звук в корне может меняться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7949546" y="4471034"/>
            <a:ext cx="880868" cy="62321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324748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удобнее произносить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словах согласный в корне меняется, потому что так их легче и мягче произносить. Язык выбирает удобное звучание, особенно рядом с другими звуками.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845904" y="1645774"/>
            <a:ext cx="2123587" cy="28363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остаётся прежним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общий смысл слова не исчезает. Мы всё равно узнаём родственные слова: ручка связана с рукой, а речка — с рекой.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6650" y="399850"/>
            <a:ext cx="66171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писать слова с чередованием правильно
</a:t>
            </a:r>
            <a:endParaRPr lang="en-US" sz="2294" dirty="0"/>
          </a:p>
        </p:txBody>
      </p:sp>
      <p:sp>
        <p:nvSpPr>
          <p:cNvPr id="9" name="Text 1"/>
          <p:cNvSpPr txBox="1"/>
          <p:nvPr/>
        </p:nvSpPr>
        <p:spPr>
          <a:xfrm>
            <a:off x="535600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не спеши писать по слуху. В словах с чередованием важно помнить, что слышимый звук может меняться, а правильная буква определяется словом и правилом.
</a:t>
            </a:r>
            <a:endParaRPr lang="en-US" sz="200" dirty="0"/>
          </a:p>
        </p:txBody>
      </p:sp>
      <p:sp>
        <p:nvSpPr>
          <p:cNvPr id="10" name="Text 2"/>
          <p:cNvSpPr txBox="1"/>
          <p:nvPr/>
        </p:nvSpPr>
        <p:spPr>
          <a:xfrm>
            <a:off x="4043299" y="1377171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Подбирай родственные слова и сравнивай их корни. Если в похожих словах один согласный заменяется другим, это подсказка: перед тобой не случайная буква, а чередование.
</a:t>
            </a:r>
            <a:endParaRPr lang="en-US" sz="200" dirty="0"/>
          </a:p>
        </p:txBody>
      </p:sp>
      <p:sp>
        <p:nvSpPr>
          <p:cNvPr id="11" name="Text 3"/>
          <p:cNvSpPr txBox="1"/>
          <p:nvPr/>
        </p:nvSpPr>
        <p:spPr>
          <a:xfrm>
            <a:off x="1357595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внимательно проверяй слова ручка, дружить, книжка, ножка. В них легко перепутать букву, если довериться только слуху. Лучше сверить слово с родственными формами.
</a:t>
            </a:r>
            <a:endParaRPr lang="en-US" sz="200" dirty="0"/>
          </a:p>
        </p:txBody>
      </p:sp>
      <p:sp>
        <p:nvSpPr>
          <p:cNvPr id="12" name="Text 4"/>
          <p:cNvSpPr txBox="1"/>
          <p:nvPr/>
        </p:nvSpPr>
        <p:spPr>
          <a:xfrm>
            <a:off x="4851007" y="3263629"/>
            <a:ext cx="2957109" cy="124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запоминать повторяющиеся модели: друг — дружок, снег — снежок, сапог — сапожок. Чем чаще встречается такая пара, тем увереннее пишется слово.
</a:t>
            </a:r>
            <a:endParaRPr lang="en-US" sz="200" dirty="0"/>
          </a:p>
        </p:txBody>
      </p:sp>
      <p:sp>
        <p:nvSpPr>
          <p:cNvPr id="13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слово с чередованием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увидеть корень, сравнить родственные слова и заметить смену согласного звука в нужном месте.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1484" y="1384985"/>
            <a:ext cx="316078" cy="4214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3397" y="1418271"/>
            <a:ext cx="443582" cy="3548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266577" y="1398556"/>
            <a:ext cx="443582" cy="39429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5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чередование помогает образовывать новые слова
</a:t>
            </a:r>
            <a:endParaRPr lang="en-US" sz="1895" dirty="0"/>
          </a:p>
        </p:txBody>
      </p:sp>
      <p:sp>
        <p:nvSpPr>
          <p:cNvPr id="13" name="Text 1"/>
          <p:cNvSpPr txBox="1"/>
          <p:nvPr/>
        </p:nvSpPr>
        <p:spPr>
          <a:xfrm>
            <a:off x="6117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становится ласковее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часто появляется, когда образуют уменьшительные слова. Так из сапог получается сапожок, а из снег — снежок. Корень остаётся узнаваемым, но звучит мягче и дружелюбнее.
</a:t>
            </a:r>
            <a:endParaRPr lang="en-US" sz="1500" dirty="0"/>
          </a:p>
        </p:txBody>
      </p:sp>
      <p:sp>
        <p:nvSpPr>
          <p:cNvPr id="14" name="Text 2"/>
          <p:cNvSpPr txBox="1"/>
          <p:nvPr/>
        </p:nvSpPr>
        <p:spPr>
          <a:xfrm>
            <a:off x="3432325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слов сохраняется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слова не теряют общий смысл. В паре друг — дружок легко увидеть родство, хотя согласный в корне изменился. Значит, звук может поменяться, а смысловая ниточка остаётся крепкой.
</a:t>
            </a:r>
            <a:endParaRPr lang="en-US" sz="1500" dirty="0"/>
          </a:p>
        </p:txBody>
      </p:sp>
      <p:sp>
        <p:nvSpPr>
          <p:cNvPr id="15" name="Text 3"/>
          <p:cNvSpPr txBox="1"/>
          <p:nvPr/>
        </p:nvSpPr>
        <p:spPr>
          <a:xfrm>
            <a:off x="6186450" y="2003274"/>
            <a:ext cx="2158200" cy="21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звучит выразительнее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чередованию язык избегает трудных сочетаний и делает слова удобнее для произношения. Поэтому речь становится точнее, живее и даже немного веселее — как будто слова любят играть в прятки.
</a:t>
            </a:r>
            <a:endParaRPr lang="en-US" sz="1500" dirty="0"/>
          </a:p>
        </p:txBody>
      </p:sp>
      <p:sp>
        <p:nvSpPr>
          <p:cNvPr id="16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3900" y="1331574"/>
            <a:ext cx="2698200" cy="216330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6300" y="1331999"/>
            <a:ext cx="2698200" cy="216330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35375" y="1332609"/>
            <a:ext cx="2713200" cy="216208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99119" y="3701543"/>
            <a:ext cx="2465363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Лесная семья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карточке рядом стоят слова лес, лесник и лесной. Все они словно идут от одного дерева с сильным корнем лес-. Стрелка между словами показывает: смысл общий, а формы разные.
</a:t>
            </a:r>
            <a:endParaRPr lang="en-US" sz="929" dirty="0"/>
          </a:p>
        </p:txBody>
      </p:sp>
      <p:sp>
        <p:nvSpPr>
          <p:cNvPr id="11" name="Text 1"/>
          <p:cNvSpPr txBox="1"/>
          <p:nvPr/>
        </p:nvSpPr>
        <p:spPr>
          <a:xfrm>
            <a:off x="3347224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Луг и лужок
</a:t>
            </a:r>
            <a:pPr algn="l" indent="0" marL="0">
              <a:lnSpc>
                <a:spcPct val="90000"/>
              </a:lnSpc>
              <a:buNone/>
            </a:pPr>
            <a:r>
              <a:rPr lang="en-US" sz="3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слова выглядят почти одинаково, но внутри слышится смена согласного: луг — лужок. Рядом можно нарисовать короткую дорожку между карточками, чтобы было видно, как одно слово выросло из другого.
</a:t>
            </a:r>
            <a:endParaRPr lang="en-US" sz="911" dirty="0"/>
          </a:p>
        </p:txBody>
      </p:sp>
      <p:sp>
        <p:nvSpPr>
          <p:cNvPr id="12" name="Text 2"/>
          <p:cNvSpPr txBox="1"/>
          <p:nvPr/>
        </p:nvSpPr>
        <p:spPr>
          <a:xfrm>
            <a:off x="6179810" y="3701543"/>
            <a:ext cx="2436788" cy="4818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и ручной
</a:t>
            </a:r>
            <a:pPr algn="l" indent="0" marL="0">
              <a:lnSpc>
                <a:spcPct val="90000"/>
              </a:lnSpc>
              <a:buNone/>
            </a:pPr>
            <a:r>
              <a:rPr lang="en-US" sz="31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7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пара для наблюдения — рука и ручной. Здесь заметно чередование к/ч, а общий корень помогает сразу узнать родство слов. На рисунке это удобно показать стрелкой и выделенной частью корня.
</a:t>
            </a:r>
            <a:endParaRPr lang="en-US" sz="929" dirty="0"/>
          </a:p>
        </p:txBody>
      </p:sp>
      <p:sp>
        <p:nvSpPr>
          <p:cNvPr id="13" name="Text 3"/>
          <p:cNvSpPr txBox="1"/>
          <p:nvPr/>
        </p:nvSpPr>
        <p:spPr>
          <a:xfrm>
            <a:off x="7968815" y="4482077"/>
            <a:ext cx="792900" cy="55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4" name="Text 4"/>
          <p:cNvSpPr txBox="1"/>
          <p:nvPr/>
        </p:nvSpPr>
        <p:spPr>
          <a:xfrm>
            <a:off x="425668" y="397625"/>
            <a:ext cx="66177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общий корень в словах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1275" y="397625"/>
            <a:ext cx="66288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и ошибка — это не одно и то же
</a:t>
            </a:r>
            <a:endParaRPr lang="en-US" sz="2302" dirty="0"/>
          </a:p>
        </p:txBody>
      </p:sp>
      <p:sp>
        <p:nvSpPr>
          <p:cNvPr id="8" name="Text 1"/>
          <p:cNvSpPr txBox="1"/>
          <p:nvPr/>
        </p:nvSpPr>
        <p:spPr>
          <a:xfrm>
            <a:off x="5873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повторяется в родственных словах по языковому правилу. Если в похожих словах один согласный меняется одинаково, значит, это не случайность, а особенность корня.
</a:t>
            </a:r>
            <a:endParaRPr lang="en-US" sz="200" dirty="0"/>
          </a:p>
        </p:txBody>
      </p:sp>
      <p:sp>
        <p:nvSpPr>
          <p:cNvPr id="9" name="Text 2"/>
          <p:cNvSpPr txBox="1"/>
          <p:nvPr/>
        </p:nvSpPr>
        <p:spPr>
          <a:xfrm>
            <a:off x="317051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появляется тогда, когда букву подменяют без основания. Она не подтверждается другими словами из той же семьи, поэтому проверка по родственным словам особенно важна.
</a:t>
            </a:r>
            <a:endParaRPr lang="en-US" sz="200" dirty="0"/>
          </a:p>
        </p:txBody>
      </p:sp>
      <p:sp>
        <p:nvSpPr>
          <p:cNvPr id="10" name="Text 3"/>
          <p:cNvSpPr txBox="1"/>
          <p:nvPr/>
        </p:nvSpPr>
        <p:spPr>
          <a:xfrm>
            <a:off x="5730835" y="1580063"/>
            <a:ext cx="2019600" cy="29020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ручка и дружок смена согласного правильная. А если написать другую букву в том же месте без причины, это будет обычная ошибка, а не чередование.
</a:t>
            </a:r>
            <a:endParaRPr lang="en-US" sz="200" dirty="0"/>
          </a:p>
        </p:txBody>
      </p:sp>
      <p:sp>
        <p:nvSpPr>
          <p:cNvPr id="11" name="Text 4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8856" y="1754181"/>
            <a:ext cx="7954527" cy="23339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425" y="397625"/>
            <a:ext cx="6621600" cy="941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разбирать слово по составу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Последовательный разбор помогает не перепутать части слова и увидеть, где в корне может быть чередование согласных.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3662" y="409922"/>
            <a:ext cx="66246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чередование в корне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35340" y="4482077"/>
            <a:ext cx="326400" cy="16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11204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помогает правильно читать и писать слова, где звук в корне меняется. Ребёнок не путается и не пишет наугад, а опирается на родственные слова и знакомые модели.
</a:t>
            </a:r>
            <a:endParaRPr lang="en-US" sz="400" dirty="0"/>
          </a:p>
        </p:txBody>
      </p:sp>
      <p:sp>
        <p:nvSpPr>
          <p:cNvPr id="9" name="Text 3"/>
          <p:cNvSpPr txBox="1"/>
          <p:nvPr/>
        </p:nvSpPr>
        <p:spPr>
          <a:xfrm>
            <a:off x="3229377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показывает, что у одного и того же смысла могут быть разные звучания. Такое наблюдение учит внимательнее смотреть на слово и замечать его строение, а не только первую букву.
</a:t>
            </a:r>
            <a:endParaRPr lang="en-US" sz="400" dirty="0"/>
          </a:p>
        </p:txBody>
      </p:sp>
      <p:sp>
        <p:nvSpPr>
          <p:cNvPr id="10" name="Text 4"/>
          <p:cNvSpPr txBox="1"/>
          <p:nvPr/>
        </p:nvSpPr>
        <p:spPr>
          <a:xfrm>
            <a:off x="5847550" y="1280387"/>
            <a:ext cx="2301600" cy="269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уроках русского языка это особенно полезно в 3 классе. Чем больше таких примеров ученик замечает, тем увереннее он разбирает слова и спокойнее пишет даже трудные формы.
</a:t>
            </a:r>
            <a:endParaRPr lang="en-US" sz="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225" y="1355252"/>
            <a:ext cx="2592300" cy="21138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1523" y="1355252"/>
            <a:ext cx="2592300" cy="211383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64703" y="1355252"/>
            <a:ext cx="2592300" cy="211383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внимательнее: три пары слов
</a:t>
            </a:r>
            <a:endParaRPr lang="en-US" sz="2734" dirty="0"/>
          </a:p>
        </p:txBody>
      </p:sp>
      <p:sp>
        <p:nvSpPr>
          <p:cNvPr id="11" name="Text 1"/>
          <p:cNvSpPr txBox="1"/>
          <p:nvPr/>
        </p:nvSpPr>
        <p:spPr>
          <a:xfrm>
            <a:off x="6117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1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и дружба
</a:t>
            </a:r>
            <a:pPr algn="l" indent="0" marL="0">
              <a:lnSpc>
                <a:spcPct val="90000"/>
              </a:lnSpc>
              <a:buNone/>
            </a:pPr>
            <a:r>
              <a:rPr lang="en-US" sz="404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словах легко заметить общий корень и смену согласного. Смысл остаётся близким: рядом стоят слово о человеке и слово о добрых отношениях. Для рисунка подойдут две карточки, соединённые стрелкой.
</a:t>
            </a:r>
            <a:endParaRPr lang="en-US" sz="1211" dirty="0"/>
          </a:p>
        </p:txBody>
      </p:sp>
      <p:sp>
        <p:nvSpPr>
          <p:cNvPr id="12" name="Text 2"/>
          <p:cNvSpPr txBox="1"/>
          <p:nvPr/>
        </p:nvSpPr>
        <p:spPr>
          <a:xfrm>
            <a:off x="3432325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7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и снежный
</a:t>
            </a:r>
            <a:pPr algn="l" indent="0" marL="0">
              <a:lnSpc>
                <a:spcPct val="90000"/>
              </a:lnSpc>
              <a:buNone/>
            </a:pPr>
            <a:r>
              <a:rPr lang="en-US" sz="38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6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пара показывает, как корень сохраняет смысл, хотя звук в нём меняется. Слово снег и слово снежный словно связаны одной белой ниточкой. На иллюстрации можно выделить одинаковую часть и новый согласный.
</a:t>
            </a:r>
            <a:endParaRPr lang="en-US" sz="1157" dirty="0"/>
          </a:p>
        </p:txBody>
      </p:sp>
      <p:sp>
        <p:nvSpPr>
          <p:cNvPr id="13" name="Text 3"/>
          <p:cNvSpPr txBox="1"/>
          <p:nvPr/>
        </p:nvSpPr>
        <p:spPr>
          <a:xfrm>
            <a:off x="6186450" y="3242474"/>
            <a:ext cx="21582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Рука и ручной
</a:t>
            </a:r>
            <a:pPr algn="l" indent="0" marL="0">
              <a:lnSpc>
                <a:spcPct val="90000"/>
              </a:lnSpc>
              <a:buNone/>
            </a:pPr>
            <a:r>
              <a:rPr lang="en-US" sz="38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хорошо видно чередование к/ч. Слова относятся к одному смысловому ряду, поэтому их удобно сравнивать рядом, как соседей по языковой улице. Стрелка поможет показать их родство и изменение звука.
</a:t>
            </a:r>
            <a:endParaRPr lang="en-US" sz="1141" dirty="0"/>
          </a:p>
        </p:txBody>
      </p:sp>
      <p:sp>
        <p:nvSpPr>
          <p:cNvPr id="14" name="Text 4"/>
          <p:cNvSpPr txBox="1"/>
          <p:nvPr/>
        </p:nvSpPr>
        <p:spPr>
          <a:xfrm>
            <a:off x="390650" y="397625"/>
            <a:ext cx="66294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34" b="1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внимательнее: три пары слов
</a:t>
            </a:r>
            <a:endParaRPr lang="en-US" sz="2734" dirty="0"/>
          </a:p>
        </p:txBody>
      </p:sp>
      <p:sp>
        <p:nvSpPr>
          <p:cNvPr id="15" name="Text 5"/>
          <p:cNvSpPr txBox="1"/>
          <p:nvPr/>
        </p:nvSpPr>
        <p:spPr>
          <a:xfrm>
            <a:off x="8435340" y="4482077"/>
            <a:ext cx="326431" cy="16619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42536" y="1903505"/>
            <a:ext cx="3565955" cy="203808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остаётся, а звук может меняться
</a:t>
            </a:r>
            <a:endParaRPr lang="en-US" sz="3600" dirty="0"/>
          </a:p>
        </p:txBody>
      </p:sp>
      <p:sp>
        <p:nvSpPr>
          <p:cNvPr id="5" name="Text 1"/>
          <p:cNvSpPr txBox="1"/>
          <p:nvPr/>
        </p:nvSpPr>
        <p:spPr>
          <a:xfrm>
            <a:off x="5327650" y="2411816"/>
            <a:ext cx="3456349" cy="1529771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Корень хранит главный смысл слова, а чередование делает речь удобной и живой. Если замечать общий корень и смену согласного, писать слова будет намного увереннее и спокойнее.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2026-05-22T01:26:55Z</dcterms:created>
  <dcterms:modified xsi:type="dcterms:W3CDTF">2026-05-22T01:26:55Z</dcterms:modified>
</cp:coreProperties>
</file>