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jpeg"/><Relationship Id="rId4" Type="http://schemas.openxmlformats.org/officeDocument/2006/relationships/image" Target="../media/image-8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jpeg"/><Relationship Id="rId4" Type="http://schemas.openxmlformats.org/officeDocument/2006/relationships/image" Target="../media/image-12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jpeg"/><Relationship Id="rId4" Type="http://schemas.openxmlformats.org/officeDocument/2006/relationships/image" Target="../media/image-16-4.jpeg"/><Relationship Id="rId5" Type="http://schemas.openxmlformats.org/officeDocument/2006/relationships/image" Target="../media/image-16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jpeg"/><Relationship Id="rId4" Type="http://schemas.openxmlformats.org/officeDocument/2006/relationships/image" Target="../media/image-18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345"/>
            <a:ext cx="9144000" cy="2259211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2775" y="2763100"/>
            <a:ext cx="8418600" cy="54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666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Многообразие животного мира: основные темы и актуальность
</a:t>
            </a:r>
            <a:endParaRPr lang="en-US" sz="2666" dirty="0"/>
          </a:p>
        </p:txBody>
      </p:sp>
      <p:sp>
        <p:nvSpPr>
          <p:cNvPr id="4" name="Text 1"/>
          <p:cNvSpPr txBox="1"/>
          <p:nvPr/>
        </p:nvSpPr>
        <p:spPr>
          <a:xfrm>
            <a:off x="362750" y="3990300"/>
            <a:ext cx="2935800" cy="79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Более 2 миллионов видов животных населяют Землю, обеспечивая баланс экосистем.
</a:t>
            </a:r>
            <a:endParaRPr lang="en-US" sz="800" dirty="0"/>
          </a:p>
        </p:txBody>
      </p:sp>
      <p:sp>
        <p:nvSpPr>
          <p:cNvPr id="5" name="Text 2"/>
          <p:cNvSpPr txBox="1"/>
          <p:nvPr/>
        </p:nvSpPr>
        <p:spPr>
          <a:xfrm>
            <a:off x="362750" y="2556700"/>
            <a:ext cx="3411600" cy="2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7956" y="1305098"/>
            <a:ext cx="3191788" cy="32106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25" y="2229398"/>
            <a:ext cx="3547500" cy="136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животных началось в античности с классификаций Аристотеля. Современная зоология объединяет морфологию, физиологию, экологию и генетику, что помогает решать важные задачи в медицине и сельском хозяйстве.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Исторический обзор и значение исследований животных
</a:t>
            </a:r>
            <a:endParaRPr lang="en-US" sz="2200" dirty="0"/>
          </a:p>
        </p:txBody>
      </p:sp>
      <p:sp>
        <p:nvSpPr>
          <p:cNvPr id="6" name="Text 2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96550" y="1180207"/>
            <a:ext cx="4371900" cy="16223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96550" y="2959796"/>
            <a:ext cx="4371900" cy="162238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группы животных и их характеристики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413125" y="1180175"/>
            <a:ext cx="3162600" cy="162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Позвоночные: структура и разнообразие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Позвоночные животные обладают позвоночником, включают млекопитающих, птиц, рыб, земноводных и рептилий. Каждый класс имеет уникальные особенности строения и жизненные стратегии, что обеспечивает их успешное существование в природе.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13125" y="2959789"/>
            <a:ext cx="3162600" cy="162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Беспозвоночные: доминанты животного мира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Примерно 95% видов животных — беспозвоночные. Они включают насекомых, моллюсков, ракообразных и червей. Их разнообразие отражает важную роль в экосистемах и огромное число видов, превосходящее позвоночных.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25" y="1376818"/>
            <a:ext cx="4867800" cy="267681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Распределение видов животных по классам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603800" y="1569897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видов приходится на насекомых, что подчеркивает их экологическую значимость.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603800" y="2815540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Насекомые доминируют по численности, остальные классы занимают меньшую долю, сохраняя биологическое разнообразие.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13125" y="4586688"/>
            <a:ext cx="4867800" cy="1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Международные биологические оценки, 2020
</a:t>
            </a:r>
            <a:endParaRPr lang="en-US" sz="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25" y="1474012"/>
            <a:ext cx="160200" cy="160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33769" y="2378058"/>
            <a:ext cx="118913" cy="135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16781" y="3289748"/>
            <a:ext cx="152888" cy="135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25275" y="4201430"/>
            <a:ext cx="135900" cy="1359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Адаптации животных к средам обитания
</a:t>
            </a:r>
            <a:endParaRPr lang="en-US" sz="2200" dirty="0"/>
          </a:p>
        </p:txBody>
      </p:sp>
      <p:sp>
        <p:nvSpPr>
          <p:cNvPr id="10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695088" y="1210625"/>
            <a:ext cx="3795300" cy="69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Пустыни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Верблюды хранят жир в горбах, что помогает выживать при дефиците воды и высоких температурах.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695088" y="2122322"/>
            <a:ext cx="3795300" cy="69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Северные регионы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Белый медведь оснащён густым мехом и толстым слоем подкожного жира, сохраняющим тепло в холоде.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695088" y="3034013"/>
            <a:ext cx="3795300" cy="69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Глубины океанов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Рыбы используют биолюминесценцию и специфическую форму тела для ориентации и охоты в темноте.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695088" y="3945695"/>
            <a:ext cx="3795300" cy="69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Лесные экосистемы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развивают камуфляж и поведенческие особенности для защиты и добычи пищи в густой растительности.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7956" y="1311500"/>
            <a:ext cx="3191788" cy="32106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способов передвижения у животных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6" name="Text 2"/>
          <p:cNvSpPr txBox="1"/>
          <p:nvPr/>
        </p:nvSpPr>
        <p:spPr>
          <a:xfrm>
            <a:off x="413125" y="1311500"/>
            <a:ext cx="3423300" cy="148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Наземное и воздушное передвижение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и летучие мыши освоили полёт для эффективного поиска пищи и уклонения от хищников. Гепарды развили скорость до 110 км/ч для охоты на равнине.
</a:t>
            </a:r>
            <a:endParaRPr lang="en-US" sz="1300" dirty="0"/>
          </a:p>
        </p:txBody>
      </p:sp>
      <p:sp>
        <p:nvSpPr>
          <p:cNvPr id="7" name="Text 3"/>
          <p:cNvSpPr txBox="1"/>
          <p:nvPr/>
        </p:nvSpPr>
        <p:spPr>
          <a:xfrm>
            <a:off x="413125" y="3038565"/>
            <a:ext cx="3423300" cy="148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Водные и специализированные движения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Дельфины и рыбы плавают, используя плавники для манёвренности. Кенгуру прыгают, а обезьяны лазают по деревьям, используя хвосты и конечности для удержания и передвижения.
</a:t>
            </a:r>
            <a:endParaRPr lang="en-US" sz="13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4651" y="2029250"/>
            <a:ext cx="2361900" cy="126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Хищники, как львы и акулы, обладают острыми зубами и охотятся для получения мясной пищи.
</a:t>
            </a:r>
            <a:endParaRPr lang="en-US" sz="921" dirty="0"/>
          </a:p>
        </p:txBody>
      </p:sp>
      <p:sp>
        <p:nvSpPr>
          <p:cNvPr id="7" name="Text 1"/>
          <p:cNvSpPr txBox="1"/>
          <p:nvPr/>
        </p:nvSpPr>
        <p:spPr>
          <a:xfrm>
            <a:off x="3334250" y="2029250"/>
            <a:ext cx="2361900" cy="126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Травоядные, например, коровы и козы, питаются растениями, имея сложный желудок для переваривания клетчатки.
</a:t>
            </a:r>
            <a:endParaRPr lang="en-US" sz="921" dirty="0"/>
          </a:p>
        </p:txBody>
      </p:sp>
      <p:sp>
        <p:nvSpPr>
          <p:cNvPr id="8" name="Text 2"/>
          <p:cNvSpPr txBox="1"/>
          <p:nvPr/>
        </p:nvSpPr>
        <p:spPr>
          <a:xfrm>
            <a:off x="6163849" y="2029250"/>
            <a:ext cx="2361900" cy="126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Всеядные, такие как медведи и кабаны, употребляют разнообразные продукты, что обеспечивает гибкость в выборе пищи.
</a:t>
            </a:r>
            <a:endParaRPr lang="en-US" sz="921" dirty="0"/>
          </a:p>
        </p:txBody>
      </p:sp>
      <p:sp>
        <p:nvSpPr>
          <p:cNvPr id="9" name="Text 3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пищевых стратегий у животных
</a:t>
            </a:r>
            <a:endParaRPr lang="en-US" sz="2200" dirty="0"/>
          </a:p>
        </p:txBody>
      </p:sp>
      <p:sp>
        <p:nvSpPr>
          <p:cNvPr id="10" name="Text 4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174" y="1064193"/>
            <a:ext cx="2688900" cy="205606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28485" y="1064193"/>
            <a:ext cx="2688900" cy="205606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43798" y="1064193"/>
            <a:ext cx="2688900" cy="205606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Региональная фауна Украины и России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413125" y="3304822"/>
            <a:ext cx="2688900" cy="136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Млекопитающие России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России обитает около 320 видов млекопитающих, включая бурого медведя и соболя. Эти животные приспособлены к различным климатическим зонам от тундры до тайги.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3228436" y="3304822"/>
            <a:ext cx="2688900" cy="136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Украины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Украине зарегистрировано 430 видов птиц, в том числе степные и лесные виды. Например, сурок предпочитает открытые степи и характеризуется специфическим поведением.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6043749" y="3304822"/>
            <a:ext cx="2688900" cy="136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Беспозвоночные регионов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Беспозвоночные широко распространены в обеих странах, играя важную роль в экосистемах. Их численность и видовое разнообразие превышают позвоночных.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7956" y="1312425"/>
            <a:ext cx="3191788" cy="3210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Редкие и исчезающие животные по данным Красной книги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506925" y="3563300"/>
            <a:ext cx="38439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угрозы включают уничтожение мест обитания, браконьерство и загрязнение, что требует срочных мер для сохранения биоразнообразия.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506925" y="2250800"/>
            <a:ext cx="38439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Красной книге представлены виды, находящиеся под угрозой исчезновения, такие как амурский тигр и дальневосточный леопард, нуждающиеся в защите.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25" y="2053061"/>
            <a:ext cx="4867800" cy="1324328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Среды обитания и адаптации животных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603800" y="1569897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демонстрирует разнообразие адаптаций животных в типичных средах обитания, обеспечивающих выживание и эффективность взаимодействия с окружением.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603800" y="2815540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развивают уникальные адаптации, позволяющие успешно обитать в экстремальных условиях.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13125" y="4586688"/>
            <a:ext cx="4867800" cy="1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исследования, 2023
</a:t>
            </a:r>
            <a:endParaRPr lang="en-US" sz="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Механизмы маскировки и защиты у животных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502980" y="1247572"/>
            <a:ext cx="36834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Хамелеоны меняют окраску кожи, чтобы сливаться с растительностью и избегать хищников, контролируя цвет с помощью особых клеток, отражающих свет различным образом.
</a:t>
            </a:r>
            <a:endParaRPr lang="en-US" sz="973" dirty="0"/>
          </a:p>
        </p:txBody>
      </p:sp>
      <p:sp>
        <p:nvSpPr>
          <p:cNvPr id="10" name="Text 3"/>
          <p:cNvSpPr txBox="1"/>
          <p:nvPr/>
        </p:nvSpPr>
        <p:spPr>
          <a:xfrm>
            <a:off x="4708542" y="1247572"/>
            <a:ext cx="36834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Бабочка-стеклянница копирует внешний вид пчелы, что отпугивает потенциальных врагов, использует прозрачные крылья и характерные полосы для имитации опасного насекомого.
</a:t>
            </a:r>
            <a:endParaRPr lang="en-US" sz="973" dirty="0"/>
          </a:p>
        </p:txBody>
      </p:sp>
      <p:sp>
        <p:nvSpPr>
          <p:cNvPr id="11" name="Text 4"/>
          <p:cNvSpPr txBox="1"/>
          <p:nvPr/>
        </p:nvSpPr>
        <p:spPr>
          <a:xfrm>
            <a:off x="502980" y="2974996"/>
            <a:ext cx="36834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Морские коньки сливаются с окружающими водорослями благодаря сложной форме тела и окраске, что помогает им незаметно скрываться от хищников в водной среде.
</a:t>
            </a:r>
            <a:endParaRPr lang="en-US" sz="973" dirty="0"/>
          </a:p>
        </p:txBody>
      </p:sp>
      <p:sp>
        <p:nvSpPr>
          <p:cNvPr id="12" name="Text 5"/>
          <p:cNvSpPr txBox="1"/>
          <p:nvPr/>
        </p:nvSpPr>
        <p:spPr>
          <a:xfrm>
            <a:off x="4708542" y="2974996"/>
            <a:ext cx="36834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Физические защиты включают шипы ежа, которые служат барьером от врагов, панцирь черепахи — прочная защита внутренностей, а лягушка-древолаз выделяет токсичный яд для отпугивания хищников.
</a:t>
            </a:r>
            <a:endParaRPr lang="en-US" sz="973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96550" y="1181123"/>
            <a:ext cx="4371900" cy="108443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96550" y="2372433"/>
            <a:ext cx="4371900" cy="108443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96550" y="3563730"/>
            <a:ext cx="4371900" cy="1084436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Социальное поведение животных в природе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413125" y="1180175"/>
            <a:ext cx="3162600" cy="108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Организация муравейников и обмен ролями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Муравьи строят сложные многоуровневые муравейники, где каждая особь выполняет строго определённые функции: рабочие обеспечивают питание, матки занимаются воспроизведением. Такая кооперация повышает выживаемость колонии.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413125" y="2371496"/>
            <a:ext cx="3162600" cy="108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Танцы пчёл — способ коммуникации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Пчёлы передают друг другу информацию о местонахождении нектара с помощью специальных танцев, что позволяет эффективно организовать сбор пищи и поддерживать жизнедеятельность улья.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413125" y="3562798"/>
            <a:ext cx="3162600" cy="108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Групповая охота и забота дельфинов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Дельфины охотятся сообща, координируя действия для поимки добычи, а также защищают слабых и больных членов стаи, демонстрируя высокий уровень коллективного поведения и взаимопомощи.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Удивительные способности животных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413125" y="1335250"/>
            <a:ext cx="47601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Летучие мыши используют эхолокацию, посылая ультразвуковые сигналы и анализируя эхо, что позволяет ориентироваться в полной темноте и находить добычу с высокой точностью.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413125" y="2459675"/>
            <a:ext cx="47601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Электрический скат вырабатывает мощные электрические разряды для парализации жертвы и самообороны, используя специализированные электрорецепторы, расположенные по всему телу.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13125" y="3584100"/>
            <a:ext cx="47601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глубоководные рыбы обладают биолюминесцентными органами, помогающими привлекать добычу и отпугивать хищников в условиях полной темноты океана.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25" y="1376818"/>
            <a:ext cx="4867800" cy="267681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Продолжительность жизни различных животных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603800" y="1569897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мелких млекопитающих живут сравнительно недолго, в то время как крупные и специализированные виды могут жить десятки и даже сотни лет.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603800" y="2815540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демонстрируют значительный разброс в продолжительности жизни, связанный с размером, образом жизни и приспособлениями каждого вида.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13125" y="4586688"/>
            <a:ext cx="4867800" cy="1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Сводные данные научных публикаций и зоопарков, 2023
</a:t>
            </a:r>
            <a:endParaRPr lang="en-US" sz="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13525" y="2052986"/>
            <a:ext cx="4867800" cy="1324328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размеров представителей животного мира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80625" y="1569872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таблице представлены данные о длине и массе некоторых животных: от крошечного колибри до гигантского голубого кита, что отражает огромный диапазон размеров в природе.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80625" y="2815515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Размеры животных варьируются в огромных пределах, что связано с экологическими нишами и эволюционными особенностями видов.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13125" y="4586700"/>
            <a:ext cx="4867800" cy="1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Справочники по зоологии, 2023
</a:t>
            </a:r>
            <a:endParaRPr lang="en-US" sz="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729" y="1063225"/>
            <a:ext cx="2009766" cy="20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19079" y="1063225"/>
            <a:ext cx="2009766" cy="20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24431" y="1063225"/>
            <a:ext cx="2009766" cy="20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729778" y="1063225"/>
            <a:ext cx="2009766" cy="20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Животные-рекордсмены в природе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413125" y="3304825"/>
            <a:ext cx="2010900" cy="136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Сапсан — самый быстрый в мире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Сапсан способен развивать скорость до 320 км/ч в пикирующем полёте, что делает его быстрым хищником и рекордсменом среди птиц по скорости движения в воздухе.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2518475" y="3304825"/>
            <a:ext cx="2010900" cy="136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Голубой кит — гигант океанов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Голубой кит является крупнейшим животным на планете, достигая длины 30 метров и массы 180 тонн, превосходя всех современных и вымерших животных по размеру.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4623827" y="3304825"/>
            <a:ext cx="2010900" cy="136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Золотая лягушка-древолаз — ядовитый рекордсмен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лягушка выделяет самый мощный природный яд, который используется для защиты от хищников. Её яркая окраска предупреждает о высокой токсичности.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6729175" y="3304825"/>
            <a:ext cx="2010900" cy="136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Орел — непревзойдённое зрение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Орел обладает отличным зрением, позволяющим видеть добычу с нескольких километров. Его глаза в 4–5 раз острее человеческих, что обеспечивает успешную охоту с высоты.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животных в поддержании экосистем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413125" y="1235850"/>
            <a:ext cx="4526100" cy="69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регулируют численность популяций, предотвращая перенаселение и поддерживая биологическое равновесие в экосистемах различного уровня.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413125" y="2116053"/>
            <a:ext cx="4526100" cy="69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Опылители, главным образом насекомые, способствуют размножению большинства цветковых растений, обеспечивая устойчивость растительных сообществ и улучшая урожайность.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13125" y="2996255"/>
            <a:ext cx="4526100" cy="69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Хищники контролируют здоровье популяций травоядных, отбирая ослабленных особей и препятствуя распространению болезней, что сохраняет биоразнообразие.
</a:t>
            </a:r>
            <a:endParaRPr lang="en-US" sz="1000" dirty="0"/>
          </a:p>
        </p:txBody>
      </p:sp>
      <p:sp>
        <p:nvSpPr>
          <p:cNvPr id="10" name="Text 5"/>
          <p:cNvSpPr txBox="1"/>
          <p:nvPr/>
        </p:nvSpPr>
        <p:spPr>
          <a:xfrm>
            <a:off x="413125" y="3876452"/>
            <a:ext cx="4526100" cy="69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участвуют в круговороте веществ, перерабатывая органический материал и способствуя почвообразованию, что улучшает условия для жизни других организмов.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96550" y="1181123"/>
            <a:ext cx="4371900" cy="108443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96550" y="2372433"/>
            <a:ext cx="4371900" cy="108443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96550" y="3563730"/>
            <a:ext cx="4371900" cy="1084436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Взаимодействие человека с животными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413125" y="1180175"/>
            <a:ext cx="3162600" cy="108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Домашние животные и эмоциональная поддержка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Собаки и кошки оказывают положительное влияние на психическое здоровье человека, помогая справляться со стрессом и одиночеством, что улучшает качество жизни и социализацию.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413125" y="2371496"/>
            <a:ext cx="3162600" cy="108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в сельском хозяйстве и медицине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Коровы и овцы обеспечивают продукцию, а собаки-спасатели и лабораторные мыши помогают в поисках и научных исследованиях, что способствует развитию общества и науки.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413125" y="3562798"/>
            <a:ext cx="3162600" cy="108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в культуре и символике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животные служат символами в мифах, фольклоре и гербах стран, отражая ценности и традиции народов, а также укрепляя связь человека с природой.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Угрозы многообразию и меры охраны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413125" y="1745600"/>
            <a:ext cx="1958100" cy="1413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XX век — Начало массового антропогенного влияния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Интенсивное вырубание лесов и промышленное загрязнение начинают угрожать естественным средам обитания животных по всему миру.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540586" y="1745600"/>
            <a:ext cx="1958100" cy="1413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1980-е — Создание заповедников и национальных парков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сохранения биоразнообразия организуются особо охраняемые территории, где обеспечивается защита редких и исчезающих видов животных.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668047" y="1745600"/>
            <a:ext cx="1958100" cy="1413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1990-е — Включение видов в Красную книгу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Разрабатываются списки исчезающих видов с целью привлечения внимания и принятия мер по их сохранению и восстановлению природных популяций.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6795527" y="1745600"/>
            <a:ext cx="1958100" cy="1413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1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Современность — Популяризация экологического просвещения
</a:t>
            </a:r>
            <a:pPr algn="l" indent="0" marL="0">
              <a:lnSpc>
                <a:spcPct val="115000"/>
              </a:lnSpc>
              <a:buNone/>
            </a:pPr>
            <a:r>
              <a:rPr lang="en-US" sz="677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Активное вовлечение общества в защиту природы через образование и международные программы способствует успешным восстановительным процессам.
</a:t>
            </a:r>
            <a:endParaRPr lang="en-US" sz="1161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2750" y="360000"/>
            <a:ext cx="4993500" cy="137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Сохранение животного мира — ключ к устойчивому будущему
</a:t>
            </a:r>
            <a:endParaRPr lang="en-US" sz="3000" dirty="0"/>
          </a:p>
        </p:txBody>
      </p:sp>
      <p:sp>
        <p:nvSpPr>
          <p:cNvPr id="4" name="Text 1"/>
          <p:cNvSpPr txBox="1"/>
          <p:nvPr/>
        </p:nvSpPr>
        <p:spPr>
          <a:xfrm>
            <a:off x="362750" y="3287400"/>
            <a:ext cx="3487200" cy="149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Многообразие животных обеспечивает стабильность экосистем и влияет на здоровье планеты. Объединённые усилия государства, науки и общества необходимы для защиты жизни на Земле.
</a:t>
            </a:r>
            <a:endParaRPr lang="en-US" sz="9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2026-05-08T20:41:52Z</dcterms:created>
  <dcterms:modified xsi:type="dcterms:W3CDTF">2026-05-08T20:41:52Z</dcterms:modified>
</cp:coreProperties>
</file>