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slideLayout" Target="../slideLayouts/slideLayout1.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image" Target="../media/image-14-7.jpe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slideLayout" Target="../slideLayouts/slideLayout1.xml"/><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slideLayout" Target="../slideLayouts/slideLayout1.xml"/><Relationship Id="rId11"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483200" y="887748"/>
            <a:ext cx="6177600" cy="3006600"/>
          </a:xfrm>
          <a:prstGeom prst="rect">
            <a:avLst/>
          </a:prstGeom>
          <a:noFill/>
          <a:ln/>
        </p:spPr>
        <p:txBody>
          <a:bodyPr wrap="square" lIns="0" tIns="0" rIns="0" bIns="0" rtlCol="0" anchor="t"/>
          <a:lstStyle/>
          <a:p>
            <a:pPr algn="ctr" indent="0" marL="0">
              <a:lnSpc>
                <a:spcPct val="100000"/>
              </a:lnSpc>
              <a:buNone/>
            </a:pPr>
            <a:r>
              <a:rPr lang="en-US" sz="3800" b="1" dirty="0">
                <a:solidFill>
                  <a:srgbClr val="FFFFFF"/>
                </a:solidFill>
                <a:latin typeface="Arial" pitchFamily="34" charset="0"/>
                <a:ea typeface="Arial" pitchFamily="34" charset="-122"/>
                <a:cs typeface="Arial" pitchFamily="34" charset="-120"/>
              </a:rPr>
              <a:t>Удивительные животные: акулы и крокодилы
</a:t>
            </a:r>
            <a:endParaRPr lang="en-US" sz="3800" dirty="0"/>
          </a:p>
        </p:txBody>
      </p:sp>
      <p:sp>
        <p:nvSpPr>
          <p:cNvPr id="6" name="Text 1"/>
          <p:cNvSpPr txBox="1"/>
          <p:nvPr/>
        </p:nvSpPr>
        <p:spPr>
          <a:xfrm>
            <a:off x="4892325" y="256250"/>
            <a:ext cx="4008600" cy="283800"/>
          </a:xfrm>
          <a:prstGeom prst="rect">
            <a:avLst/>
          </a:prstGeom>
          <a:noFill/>
          <a:ln/>
        </p:spPr>
        <p:txBody>
          <a:bodyPr wrap="square" lIns="0" tIns="0" rIns="0" bIns="0" rtlCol="0" anchor="ctr"/>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
</a:t>
            </a:r>
            <a:endParaRPr lang="en-US" sz="1400" dirty="0"/>
          </a:p>
        </p:txBody>
      </p:sp>
      <p:sp>
        <p:nvSpPr>
          <p:cNvPr id="7" name="Text 2"/>
          <p:cNvSpPr txBox="1"/>
          <p:nvPr/>
        </p:nvSpPr>
        <p:spPr>
          <a:xfrm>
            <a:off x="1696200" y="4141213"/>
            <a:ext cx="5751600" cy="540000"/>
          </a:xfrm>
          <a:prstGeom prst="rect">
            <a:avLst/>
          </a:prstGeom>
          <a:noFill/>
          <a:ln/>
        </p:spPr>
        <p:txBody>
          <a:bodyPr wrap="square" lIns="0" tIns="0" rIns="0" bIns="0" rtlCol="0" anchor="ctr"/>
          <a:lstStyle/>
          <a:p>
            <a:pPr algn="ctr" indent="0" marL="0">
              <a:lnSpc>
                <a:spcPct val="100000"/>
              </a:lnSpc>
              <a:buNone/>
            </a:pPr>
            <a:r>
              <a:rPr lang="en-US" sz="1400" dirty="0">
                <a:solidFill>
                  <a:srgbClr val="FFFFFF"/>
                </a:solidFill>
                <a:latin typeface="Arial" pitchFamily="34" charset="0"/>
                <a:ea typeface="Arial" pitchFamily="34" charset="-122"/>
                <a:cs typeface="Arial" pitchFamily="34" charset="-120"/>
              </a:rPr>
              <a:t>Изучаем акул и крокодилов по-английски: слова, сравнения и короткие факты.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59500" y="941547"/>
            <a:ext cx="4312500" cy="394610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76575" y="386175"/>
            <a:ext cx="80316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Почему эта тема полезна на уроке английского
</a:t>
            </a:r>
            <a:endParaRPr lang="en-US" sz="2500" dirty="0"/>
          </a:p>
        </p:txBody>
      </p:sp>
      <p:sp>
        <p:nvSpPr>
          <p:cNvPr id="5" name="Text 1"/>
          <p:cNvSpPr txBox="1"/>
          <p:nvPr/>
        </p:nvSpPr>
        <p:spPr>
          <a:xfrm>
            <a:off x="4829175" y="1241650"/>
            <a:ext cx="3778800" cy="33507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Эта тема помогает выучить базовые слова про животных, повторить Present Simple и потренировать сравнения. На примере акул и крокодилов легко строить короткие, точные и понятные предложения на английском языке.
</a:t>
            </a:r>
            <a:endParaRPr lang="en-US" sz="1600" dirty="0"/>
          </a:p>
        </p:txBody>
      </p:sp>
      <p:sp>
        <p:nvSpPr>
          <p:cNvPr id="6"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30" y="1022525"/>
            <a:ext cx="3197641" cy="3949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3</a:t>
            </a:r>
            <a:endParaRPr lang="en-US" sz="1600" dirty="0"/>
          </a:p>
        </p:txBody>
      </p:sp>
      <p:sp>
        <p:nvSpPr>
          <p:cNvPr id="11" name="Text 1"/>
          <p:cNvSpPr txBox="1"/>
          <p:nvPr/>
        </p:nvSpPr>
        <p:spPr>
          <a:xfrm>
            <a:off x="3581802" y="1200092"/>
            <a:ext cx="5089772" cy="580999"/>
          </a:xfrm>
          <a:prstGeom prst="rect">
            <a:avLst/>
          </a:prstGeom>
          <a:noFill/>
          <a:ln/>
        </p:spPr>
        <p:txBody>
          <a:bodyPr wrap="square" lIns="0" tIns="0" rIns="0" bIns="0" rtlCol="0" anchor="t"/>
          <a:lstStyle/>
          <a:p>
            <a:pPr algn="l" indent="0" marL="0">
              <a:lnSpc>
                <a:spcPct val="100000"/>
              </a:lnSpc>
              <a:buNone/>
            </a:pPr>
            <a:r>
              <a:rPr lang="en-US" sz="1292" b="1" dirty="0">
                <a:solidFill>
                  <a:srgbClr val="FFFFFF"/>
                </a:solidFill>
                <a:latin typeface="Arial" pitchFamily="34" charset="0"/>
                <a:ea typeface="Arial" pitchFamily="34" charset="-122"/>
                <a:cs typeface="Arial" pitchFamily="34" charset="-120"/>
              </a:rPr>
              <a:t>Shark
</a:t>
            </a:r>
            <a:pPr algn="l" indent="0" marL="0">
              <a:lnSpc>
                <a:spcPct val="100000"/>
              </a:lnSpc>
              <a:buNone/>
            </a:pPr>
            <a:r>
              <a:rPr lang="en-US" sz="603"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20" dirty="0">
                <a:solidFill>
                  <a:srgbClr val="FFFFFF"/>
                </a:solidFill>
                <a:latin typeface="Arial" pitchFamily="34" charset="0"/>
                <a:ea typeface="Arial" pitchFamily="34" charset="-122"/>
                <a:cs typeface="Arial" pitchFamily="34" charset="-120"/>
              </a:rPr>
              <a:t>Shark — это акула, морское животное и рыба. В английском языке это слово часто связано с океаном, плавником, зубами и быстрым движением в воде.
</a:t>
            </a:r>
            <a:endParaRPr lang="en-US" sz="1292" dirty="0"/>
          </a:p>
        </p:txBody>
      </p:sp>
      <p:sp>
        <p:nvSpPr>
          <p:cNvPr id="12" name="Text 2"/>
          <p:cNvSpPr txBox="1"/>
          <p:nvPr/>
        </p:nvSpPr>
        <p:spPr>
          <a:xfrm>
            <a:off x="3581802" y="1939555"/>
            <a:ext cx="5089772" cy="580999"/>
          </a:xfrm>
          <a:prstGeom prst="rect">
            <a:avLst/>
          </a:prstGeom>
          <a:noFill/>
          <a:ln/>
        </p:spPr>
        <p:txBody>
          <a:bodyPr wrap="square" lIns="0" tIns="0" rIns="0" bIns="0" rtlCol="0" anchor="t"/>
          <a:lstStyle/>
          <a:p>
            <a:pPr algn="l" indent="0" marL="0">
              <a:lnSpc>
                <a:spcPct val="100000"/>
              </a:lnSpc>
              <a:buNone/>
            </a:pPr>
            <a:r>
              <a:rPr lang="en-US" sz="1181" b="1" dirty="0">
                <a:solidFill>
                  <a:srgbClr val="FFFFFF"/>
                </a:solidFill>
                <a:latin typeface="Arial" pitchFamily="34" charset="0"/>
                <a:ea typeface="Arial" pitchFamily="34" charset="-122"/>
                <a:cs typeface="Arial" pitchFamily="34" charset="-120"/>
              </a:rPr>
              <a:t>Crocodile
</a:t>
            </a:r>
            <a:pPr algn="l" indent="0" marL="0">
              <a:lnSpc>
                <a:spcPct val="100000"/>
              </a:lnSpc>
              <a:buNone/>
            </a:pPr>
            <a:r>
              <a:rPr lang="en-US" sz="55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23" dirty="0">
                <a:solidFill>
                  <a:srgbClr val="FFFFFF"/>
                </a:solidFill>
                <a:latin typeface="Arial" pitchFamily="34" charset="0"/>
                <a:ea typeface="Arial" pitchFamily="34" charset="-122"/>
                <a:cs typeface="Arial" pitchFamily="34" charset="-120"/>
              </a:rPr>
              <a:t>Crocodile — это крокодил, рептилия, которая живет рядом с водой. Его легко узнать по длинной морде, сильной челюсти и глазам, расположенным высоко на голове.
</a:t>
            </a:r>
            <a:endParaRPr lang="en-US" sz="1181" dirty="0"/>
          </a:p>
        </p:txBody>
      </p:sp>
      <p:sp>
        <p:nvSpPr>
          <p:cNvPr id="13" name="Text 3"/>
          <p:cNvSpPr txBox="1"/>
          <p:nvPr/>
        </p:nvSpPr>
        <p:spPr>
          <a:xfrm>
            <a:off x="3581802" y="2679020"/>
            <a:ext cx="5089772" cy="580999"/>
          </a:xfrm>
          <a:prstGeom prst="rect">
            <a:avLst/>
          </a:prstGeom>
          <a:noFill/>
          <a:ln/>
        </p:spPr>
        <p:txBody>
          <a:bodyPr wrap="square" lIns="0" tIns="0" rIns="0" bIns="0" rtlCol="0" anchor="t"/>
          <a:lstStyle/>
          <a:p>
            <a:pPr algn="l" indent="0" marL="0">
              <a:lnSpc>
                <a:spcPct val="100000"/>
              </a:lnSpc>
              <a:buNone/>
            </a:pPr>
            <a:r>
              <a:rPr lang="en-US" sz="1124" b="1" dirty="0">
                <a:solidFill>
                  <a:srgbClr val="FFFFFF"/>
                </a:solidFill>
                <a:latin typeface="Arial" pitchFamily="34" charset="0"/>
                <a:ea typeface="Arial" pitchFamily="34" charset="-122"/>
                <a:cs typeface="Arial" pitchFamily="34" charset="-120"/>
              </a:rPr>
              <a:t>Образ акулы
</a:t>
            </a:r>
            <a:pPr algn="l" indent="0" marL="0">
              <a:lnSpc>
                <a:spcPct val="100000"/>
              </a:lnSpc>
              <a:buNone/>
            </a:pPr>
            <a:r>
              <a:rPr lang="en-US" sz="52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4" dirty="0">
                <a:solidFill>
                  <a:srgbClr val="FFFFFF"/>
                </a:solidFill>
                <a:latin typeface="Arial" pitchFamily="34" charset="0"/>
                <a:ea typeface="Arial" pitchFamily="34" charset="-122"/>
                <a:cs typeface="Arial" pitchFamily="34" charset="-120"/>
              </a:rPr>
              <a:t>Акулу обычно представляют как хищника океана. Для описания подходят слова ocean, fin, teeth, tail и water, потому что они помогают назвать самые заметные признаки животного.
</a:t>
            </a:r>
            <a:endParaRPr lang="en-US" sz="1124" dirty="0"/>
          </a:p>
        </p:txBody>
      </p:sp>
      <p:sp>
        <p:nvSpPr>
          <p:cNvPr id="14" name="Text 4"/>
          <p:cNvSpPr txBox="1"/>
          <p:nvPr/>
        </p:nvSpPr>
        <p:spPr>
          <a:xfrm>
            <a:off x="3581802" y="3418461"/>
            <a:ext cx="5089772" cy="580976"/>
          </a:xfrm>
          <a:prstGeom prst="rect">
            <a:avLst/>
          </a:prstGeom>
          <a:noFill/>
          <a:ln/>
        </p:spPr>
        <p:txBody>
          <a:bodyPr wrap="square" lIns="0" tIns="0" rIns="0" bIns="0" rtlCol="0" anchor="t"/>
          <a:lstStyle/>
          <a:p>
            <a:pPr algn="l" indent="0" marL="0">
              <a:lnSpc>
                <a:spcPct val="100000"/>
              </a:lnSpc>
              <a:buNone/>
            </a:pPr>
            <a:r>
              <a:rPr lang="en-US" sz="1233" b="1" dirty="0">
                <a:solidFill>
                  <a:srgbClr val="FFFFFF"/>
                </a:solidFill>
                <a:latin typeface="Arial" pitchFamily="34" charset="0"/>
                <a:ea typeface="Arial" pitchFamily="34" charset="-122"/>
                <a:cs typeface="Arial" pitchFamily="34" charset="-120"/>
              </a:rPr>
              <a:t>Образ крокодила
</a:t>
            </a:r>
            <a:pPr algn="l" indent="0" marL="0">
              <a:lnSpc>
                <a:spcPct val="100000"/>
              </a:lnSpc>
              <a:buNone/>
            </a:pPr>
            <a:r>
              <a:rPr lang="en-US" sz="57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69" dirty="0">
                <a:solidFill>
                  <a:srgbClr val="FFFFFF"/>
                </a:solidFill>
                <a:latin typeface="Arial" pitchFamily="34" charset="0"/>
                <a:ea typeface="Arial" pitchFamily="34" charset="-122"/>
                <a:cs typeface="Arial" pitchFamily="34" charset="-120"/>
              </a:rPr>
              <a:t>Крокодила связывают с рекой, болотом и прибрежной водой. В описании важны слова river, skin, tail, teeth и water, так как они точно передают его внешний вид.
</a:t>
            </a:r>
            <a:endParaRPr lang="en-US" sz="1233" dirty="0"/>
          </a:p>
        </p:txBody>
      </p:sp>
      <p:sp>
        <p:nvSpPr>
          <p:cNvPr id="15" name="Text 5"/>
          <p:cNvSpPr txBox="1"/>
          <p:nvPr/>
        </p:nvSpPr>
        <p:spPr>
          <a:xfrm>
            <a:off x="3581802" y="4157873"/>
            <a:ext cx="5089772" cy="580976"/>
          </a:xfrm>
          <a:prstGeom prst="rect">
            <a:avLst/>
          </a:prstGeom>
          <a:noFill/>
          <a:ln/>
        </p:spPr>
        <p:txBody>
          <a:bodyPr wrap="square" lIns="0" tIns="0" rIns="0" bIns="0" rtlCol="0" anchor="t"/>
          <a:lstStyle/>
          <a:p>
            <a:pPr algn="l" indent="0" marL="0">
              <a:lnSpc>
                <a:spcPct val="100000"/>
              </a:lnSpc>
              <a:buNone/>
            </a:pPr>
            <a:r>
              <a:rPr lang="en-US" sz="1140" b="1" dirty="0">
                <a:solidFill>
                  <a:srgbClr val="FFFFFF"/>
                </a:solidFill>
                <a:latin typeface="Arial" pitchFamily="34" charset="0"/>
                <a:ea typeface="Arial" pitchFamily="34" charset="-122"/>
                <a:cs typeface="Arial" pitchFamily="34" charset="-120"/>
              </a:rPr>
              <a:t>Слова для урока
</a:t>
            </a:r>
            <a:pPr algn="l" indent="0" marL="0">
              <a:lnSpc>
                <a:spcPct val="100000"/>
              </a:lnSpc>
              <a:buNone/>
            </a:pPr>
            <a:r>
              <a:rPr lang="en-US" sz="53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8" dirty="0">
                <a:solidFill>
                  <a:srgbClr val="FFFFFF"/>
                </a:solidFill>
                <a:latin typeface="Arial" pitchFamily="34" charset="0"/>
                <a:ea typeface="Arial" pitchFamily="34" charset="-122"/>
                <a:cs typeface="Arial" pitchFamily="34" charset="-120"/>
              </a:rPr>
              <a:t>Для этой темы особенно полезны базовые слова animals, ocean, river, teeth, tail, skin и water. Они помогают описывать животных просто, понятно и без сложных конструкций.
</a:t>
            </a:r>
            <a:endParaRPr lang="en-US" sz="1140" dirty="0"/>
          </a:p>
        </p:txBody>
      </p:sp>
      <p:sp>
        <p:nvSpPr>
          <p:cNvPr id="16" name="Text 6"/>
          <p:cNvSpPr txBox="1"/>
          <p:nvPr/>
        </p:nvSpPr>
        <p:spPr>
          <a:xfrm>
            <a:off x="470700" y="386179"/>
            <a:ext cx="82026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Shark and crocodile: значение слов и образ
</a:t>
            </a:r>
            <a:endParaRPr lang="en-US"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53350" y="1554961"/>
            <a:ext cx="4164900" cy="199057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59500" y="386175"/>
            <a:ext cx="83970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Простое сравнение двух животных на английском
</a:t>
            </a:r>
            <a:endParaRPr lang="en-US" sz="2500" dirty="0"/>
          </a:p>
        </p:txBody>
      </p:sp>
      <p:sp>
        <p:nvSpPr>
          <p:cNvPr id="6" name="Text 1"/>
          <p:cNvSpPr txBox="1"/>
          <p:nvPr/>
        </p:nvSpPr>
        <p:spPr>
          <a:xfrm>
            <a:off x="259500" y="1217075"/>
            <a:ext cx="3828300" cy="26724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Таблица показывает основные различия и общее у акулы и крокодила. Эти фразы удобно использовать в коротких описаниях на английском.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Оба животных — хищники, но относятся к разным группам и живут в разных средах. Это помогает тренировать сравнение на английском.
</a:t>
            </a:r>
            <a:endParaRPr lang="en-US" sz="1500" dirty="0"/>
          </a:p>
        </p:txBody>
      </p:sp>
      <p:sp>
        <p:nvSpPr>
          <p:cNvPr id="7"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4</a:t>
            </a:r>
            <a:endParaRPr lang="en-US" sz="1600" dirty="0"/>
          </a:p>
        </p:txBody>
      </p:sp>
      <p:sp>
        <p:nvSpPr>
          <p:cNvPr id="8" name="Text 3"/>
          <p:cNvSpPr txBox="1"/>
          <p:nvPr/>
        </p:nvSpPr>
        <p:spPr>
          <a:xfrm>
            <a:off x="259500" y="4238425"/>
            <a:ext cx="3828300" cy="481800"/>
          </a:xfrm>
          <a:prstGeom prst="rect">
            <a:avLst/>
          </a:prstGeom>
          <a:noFill/>
          <a:ln/>
        </p:spPr>
        <p:txBody>
          <a:bodyPr wrap="square" lIns="0" tIns="0" rIns="0" bIns="0" rtlCol="0" anchor="ctr"/>
          <a:lstStyle/>
          <a:p>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Учебная лексика по теме animals; обобщение по базовым фактам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54054" y="1013950"/>
            <a:ext cx="4163492" cy="3072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59500" y="386175"/>
            <a:ext cx="83970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Размеры животных в метрах
</a:t>
            </a:r>
            <a:endParaRPr lang="en-US" sz="2500" dirty="0"/>
          </a:p>
        </p:txBody>
      </p:sp>
      <p:sp>
        <p:nvSpPr>
          <p:cNvPr id="6" name="Text 1"/>
          <p:cNvSpPr txBox="1"/>
          <p:nvPr/>
        </p:nvSpPr>
        <p:spPr>
          <a:xfrm>
            <a:off x="259500" y="1217075"/>
            <a:ext cx="3828300" cy="26724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Подписи на диаграмме помогают читать числа по-английски: long, up to, bigger и smaller. Здесь сравниваются самые известные крупные виды.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Китовая акула заметно длиннее остальных, а из крокодилов крупнее солоноводный. Диаграмма показывает, как использовать числа и сравнение размеров.
</a:t>
            </a:r>
            <a:endParaRPr lang="en-US" sz="1500" dirty="0"/>
          </a:p>
        </p:txBody>
      </p:sp>
      <p:sp>
        <p:nvSpPr>
          <p:cNvPr id="7"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5</a:t>
            </a:r>
            <a:endParaRPr lang="en-US" sz="1600" dirty="0"/>
          </a:p>
        </p:txBody>
      </p:sp>
      <p:sp>
        <p:nvSpPr>
          <p:cNvPr id="8" name="Text 3"/>
          <p:cNvSpPr txBox="1"/>
          <p:nvPr/>
        </p:nvSpPr>
        <p:spPr>
          <a:xfrm>
            <a:off x="259500" y="4238425"/>
            <a:ext cx="3828300" cy="481800"/>
          </a:xfrm>
          <a:prstGeom prst="rect">
            <a:avLst/>
          </a:prstGeom>
          <a:noFill/>
          <a:ln/>
        </p:spPr>
        <p:txBody>
          <a:bodyPr wrap="square" lIns="0" tIns="0" rIns="0" bIns="0" rtlCol="0" anchor="ctr"/>
          <a:lstStyle/>
          <a:p>
            <a:pPr algn="l" indent="0" marL="0">
              <a:lnSpc>
                <a:spcPct val="100000"/>
              </a:lnSpc>
              <a:buNone/>
            </a:pPr>
            <a:r>
              <a:rPr lang="en-US" sz="1304" i="1" dirty="0">
                <a:solidFill>
                  <a:srgbClr val="FFFFFF"/>
                </a:solidFill>
                <a:latin typeface="Arial" pitchFamily="34" charset="0"/>
                <a:ea typeface="Arial" pitchFamily="34" charset="-122"/>
                <a:cs typeface="Arial" pitchFamily="34" charset="-120"/>
              </a:rPr>
              <a:t>Общеизвестные справочные данные о размерах видов; значения указаны приблизительно
</a:t>
            </a:r>
            <a:endParaRPr lang="en-US" sz="130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57805" y="1022525"/>
            <a:ext cx="3197641" cy="3949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59500" y="386175"/>
            <a:ext cx="83970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Лексика по строению тела
</a:t>
            </a:r>
            <a:endParaRPr lang="en-US" sz="2500" dirty="0"/>
          </a:p>
        </p:txBody>
      </p:sp>
      <p:sp>
        <p:nvSpPr>
          <p:cNvPr id="9" name="Text 1"/>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6</a:t>
            </a:r>
            <a:endParaRPr lang="en-US" sz="1600" dirty="0"/>
          </a:p>
        </p:txBody>
      </p:sp>
      <p:sp>
        <p:nvSpPr>
          <p:cNvPr id="10" name="Text 2"/>
          <p:cNvSpPr txBox="1"/>
          <p:nvPr/>
        </p:nvSpPr>
        <p:spPr>
          <a:xfrm>
            <a:off x="516869" y="1180275"/>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Плавники и хвост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У акулы есть fins and a tail. Эти слова удобно использовать в коротких предложениях, потому что они помогают описать, как животное двигается и выглядит в воде.
</a:t>
            </a:r>
            <a:endParaRPr lang="en-US" sz="1500" dirty="0"/>
          </a:p>
        </p:txBody>
      </p:sp>
      <p:sp>
        <p:nvSpPr>
          <p:cNvPr id="11" name="Text 3"/>
          <p:cNvSpPr txBox="1"/>
          <p:nvPr/>
        </p:nvSpPr>
        <p:spPr>
          <a:xfrm>
            <a:off x="516869" y="3148926"/>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Лапы и челюсти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У крокодила есть legs, a strong tail and powerful jaws. Такие слова показывают, что он может передвигаться по суше и надежно удерживать добычу.
</a:t>
            </a:r>
            <a:endParaRPr lang="en-US" sz="1500" dirty="0"/>
          </a:p>
        </p:txBody>
      </p:sp>
      <p:sp>
        <p:nvSpPr>
          <p:cNvPr id="12" name="Text 4"/>
          <p:cNvSpPr txBox="1"/>
          <p:nvPr/>
        </p:nvSpPr>
        <p:spPr>
          <a:xfrm>
            <a:off x="3265331" y="1180275"/>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Кожа и чешуя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Для описания внешности важно различать skin и scales. У акулы тело гладкое и streamlined, а кожа крокодила thick and rough, что помогает защититься.
</a:t>
            </a:r>
            <a:endParaRPr lang="en-US" sz="1500" dirty="0"/>
          </a:p>
        </p:txBody>
      </p:sp>
      <p:sp>
        <p:nvSpPr>
          <p:cNvPr id="13" name="Text 5"/>
          <p:cNvSpPr txBox="1"/>
          <p:nvPr/>
        </p:nvSpPr>
        <p:spPr>
          <a:xfrm>
            <a:off x="3265331" y="3148926"/>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Простые фразы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Полезно запоминать короткие предложения: A shark has fins. A crocodile has four legs. A crocodile’s skin is thick. A shark’s body is smooth.
</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30" y="1022525"/>
            <a:ext cx="3197641" cy="3949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7</a:t>
            </a:r>
            <a:endParaRPr lang="en-US" sz="1600" dirty="0"/>
          </a:p>
        </p:txBody>
      </p:sp>
      <p:sp>
        <p:nvSpPr>
          <p:cNvPr id="10" name="Text 1"/>
          <p:cNvSpPr txBox="1"/>
          <p:nvPr/>
        </p:nvSpPr>
        <p:spPr>
          <a:xfrm>
            <a:off x="322625" y="386175"/>
            <a:ext cx="84957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65401F"/>
                </a:solidFill>
                <a:latin typeface="Arial" pitchFamily="34" charset="0"/>
                <a:ea typeface="Arial" pitchFamily="34" charset="-122"/>
                <a:cs typeface="Arial" pitchFamily="34" charset="-120"/>
              </a:rPr>
              <a:t>Как они замечают добычу
</a:t>
            </a:r>
            <a:endParaRPr lang="en-US" sz="2500" dirty="0"/>
          </a:p>
        </p:txBody>
      </p:sp>
      <p:sp>
        <p:nvSpPr>
          <p:cNvPr id="11" name="Text 2"/>
          <p:cNvSpPr txBox="1"/>
          <p:nvPr/>
        </p:nvSpPr>
        <p:spPr>
          <a:xfrm>
            <a:off x="3593900" y="1366800"/>
            <a:ext cx="2332011" cy="13581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Чувство запаха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Акулы хорошо чувствуют запахи в воде и могут detect prey from far away. Для этой темы важны слова smell, sense и detect, которые описывают работу чувств.
</a:t>
            </a:r>
            <a:endParaRPr lang="en-US" sz="1500" dirty="0"/>
          </a:p>
        </p:txBody>
      </p:sp>
      <p:sp>
        <p:nvSpPr>
          <p:cNvPr id="12" name="Text 3"/>
          <p:cNvSpPr txBox="1"/>
          <p:nvPr/>
        </p:nvSpPr>
        <p:spPr>
          <a:xfrm>
            <a:off x="3593900" y="3232925"/>
            <a:ext cx="2332011" cy="13581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Электрические сигналы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Некоторые акулы улавливают слабые electrical signals от других животных. Это помогает им находить добычу даже тогда, когда видимость в воде плохая.
</a:t>
            </a:r>
            <a:endParaRPr lang="en-US" sz="1500" dirty="0"/>
          </a:p>
        </p:txBody>
      </p:sp>
      <p:sp>
        <p:nvSpPr>
          <p:cNvPr id="13" name="Text 4"/>
          <p:cNvSpPr txBox="1"/>
          <p:nvPr/>
        </p:nvSpPr>
        <p:spPr>
          <a:xfrm>
            <a:off x="6311063" y="1366800"/>
            <a:ext cx="2332011" cy="13581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Движение воды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Крокодилы замечают movement and vibrations in the water. Они могут feel water movement, поэтому быстро реагируют на то, что происходит рядом.
</a:t>
            </a:r>
            <a:endParaRPr lang="en-US" sz="1500" dirty="0"/>
          </a:p>
        </p:txBody>
      </p:sp>
      <p:sp>
        <p:nvSpPr>
          <p:cNvPr id="14" name="Text 5"/>
          <p:cNvSpPr txBox="1"/>
          <p:nvPr/>
        </p:nvSpPr>
        <p:spPr>
          <a:xfrm>
            <a:off x="6311063" y="3232925"/>
            <a:ext cx="2332011" cy="13581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Общее умение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Both animals use special senses to find food. This makes them effective hunters and shows why vocabulary like signal, vibration and sense is useful in English class.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539" y="1469625"/>
            <a:ext cx="8100923" cy="3255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19450" y="386175"/>
            <a:ext cx="81051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Как происходит охота
</a:t>
            </a:r>
            <a:endParaRPr lang="en-US" sz="2500" dirty="0"/>
          </a:p>
        </p:txBody>
      </p:sp>
      <p:sp>
        <p:nvSpPr>
          <p:cNvPr id="5" name="Text 1"/>
          <p:cNvSpPr txBox="1"/>
          <p:nvPr/>
        </p:nvSpPr>
        <p:spPr>
          <a:xfrm>
            <a:off x="519450" y="949500"/>
            <a:ext cx="8105100" cy="409800"/>
          </a:xfrm>
          <a:prstGeom prst="rect">
            <a:avLst/>
          </a:prstGeom>
          <a:noFill/>
          <a:ln/>
        </p:spPr>
        <p:txBody>
          <a:bodyPr wrap="square" lIns="0" tIns="0" rIns="0" bIns="0" rtlCol="0" anchor="t"/>
          <a:lstStyle/>
          <a:p>
            <a:pPr algn="l" indent="0" marL="0">
              <a:lnSpc>
                <a:spcPct val="100000"/>
              </a:lnSpc>
              <a:buNone/>
            </a:pPr>
            <a:r>
              <a:rPr lang="en-US" sz="1400" dirty="0">
                <a:solidFill>
                  <a:srgbClr val="65401F"/>
                </a:solidFill>
                <a:latin typeface="Arial" pitchFamily="34" charset="0"/>
                <a:ea typeface="Arial" pitchFamily="34" charset="-122"/>
                <a:cs typeface="Arial" pitchFamily="34" charset="-120"/>
              </a:rPr>
              <a:t>Последовательность действий и ключевые слова по теме hunting
</a:t>
            </a:r>
            <a:endParaRPr lang="en-US" sz="1400" dirty="0"/>
          </a:p>
        </p:txBody>
      </p:sp>
      <p:sp>
        <p:nvSpPr>
          <p:cNvPr id="6"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8</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30" y="1022525"/>
            <a:ext cx="3197641" cy="3949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700" y="386179"/>
            <a:ext cx="82026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Пища хищников и слова о цепи питания
</a:t>
            </a:r>
            <a:endParaRPr lang="en-US" sz="2500" dirty="0"/>
          </a:p>
        </p:txBody>
      </p:sp>
      <p:sp>
        <p:nvSpPr>
          <p:cNvPr id="9" name="Text 1"/>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9</a:t>
            </a:r>
            <a:endParaRPr lang="en-US" sz="1600" dirty="0"/>
          </a:p>
        </p:txBody>
      </p:sp>
      <p:sp>
        <p:nvSpPr>
          <p:cNvPr id="10" name="Text 2"/>
          <p:cNvSpPr txBox="1"/>
          <p:nvPr/>
        </p:nvSpPr>
        <p:spPr>
          <a:xfrm>
            <a:off x="3681644" y="1180275"/>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Что ест акула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Акулы едят fish, squid и seals, а иногда и dead animals. Эти примеры помогают запомнить, что хищник может питаться разной добычей в зависимости от среды.
</a:t>
            </a:r>
            <a:endParaRPr lang="en-US" sz="1500" dirty="0"/>
          </a:p>
        </p:txBody>
      </p:sp>
      <p:sp>
        <p:nvSpPr>
          <p:cNvPr id="11" name="Text 3"/>
          <p:cNvSpPr txBox="1"/>
          <p:nvPr/>
        </p:nvSpPr>
        <p:spPr>
          <a:xfrm>
            <a:off x="3681644" y="3148926"/>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Что ест крокодил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Крокодилы eat fish, birds, turtles and small mammals. Такие слова расширяют словарь по теме animals and food и показывают разнообразие добычи в природе.
</a:t>
            </a:r>
            <a:endParaRPr lang="en-US" sz="1500" dirty="0"/>
          </a:p>
        </p:txBody>
      </p:sp>
      <p:sp>
        <p:nvSpPr>
          <p:cNvPr id="12" name="Text 4"/>
          <p:cNvSpPr txBox="1"/>
          <p:nvPr/>
        </p:nvSpPr>
        <p:spPr>
          <a:xfrm>
            <a:off x="6430106" y="1180275"/>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Слова о цепи питания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Важные слова — predator, prey, food chain и top predator. Они нужны, чтобы объяснять, кто охотится, кто становится добычей и как устроена природная связь.
</a:t>
            </a:r>
            <a:endParaRPr lang="en-US" sz="1500" dirty="0"/>
          </a:p>
        </p:txBody>
      </p:sp>
      <p:sp>
        <p:nvSpPr>
          <p:cNvPr id="13" name="Text 5"/>
          <p:cNvSpPr txBox="1"/>
          <p:nvPr/>
        </p:nvSpPr>
        <p:spPr>
          <a:xfrm>
            <a:off x="6430106" y="3148926"/>
            <a:ext cx="2371496" cy="164460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Главная мысль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Sharks and crocodiles are top predators in their habitats. They help keep nature in balance, because сильные хищники поддерживают порядок в пищевой цепи.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6030" y="1022525"/>
            <a:ext cx="3197641" cy="3949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10</a:t>
            </a:r>
            <a:endParaRPr lang="en-US" sz="1600" dirty="0"/>
          </a:p>
        </p:txBody>
      </p:sp>
      <p:sp>
        <p:nvSpPr>
          <p:cNvPr id="10" name="Text 1"/>
          <p:cNvSpPr txBox="1"/>
          <p:nvPr/>
        </p:nvSpPr>
        <p:spPr>
          <a:xfrm>
            <a:off x="3574937" y="1275925"/>
            <a:ext cx="2392527" cy="14430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Обычные факты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Для описания животных используем Present Simple: A shark lives in the ocean. A crocodile lives near rivers. Такие предложения сообщают постоянные, а не временные факты.
</a:t>
            </a:r>
            <a:endParaRPr lang="en-US" sz="1500" dirty="0"/>
          </a:p>
        </p:txBody>
      </p:sp>
      <p:sp>
        <p:nvSpPr>
          <p:cNvPr id="11" name="Text 2"/>
          <p:cNvSpPr txBox="1"/>
          <p:nvPr/>
        </p:nvSpPr>
        <p:spPr>
          <a:xfrm>
            <a:off x="3574937" y="3112475"/>
            <a:ext cx="2392527" cy="14430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Глаголы действия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Часто встречаются простые глаголы: Sharks eat fish. Crocodiles have powerful jaws. Эти формы удобно запоминать, потому что они короткие и понятные.
</a:t>
            </a:r>
            <a:endParaRPr lang="en-US" sz="1500" dirty="0"/>
          </a:p>
        </p:txBody>
      </p:sp>
      <p:sp>
        <p:nvSpPr>
          <p:cNvPr id="12" name="Text 3"/>
          <p:cNvSpPr txBox="1"/>
          <p:nvPr/>
        </p:nvSpPr>
        <p:spPr>
          <a:xfrm>
            <a:off x="6302867" y="1275925"/>
            <a:ext cx="2392527" cy="14430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Отрицание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Важно уметь строить отрицательные предложения: A shark does not have legs. Crocodiles do not live in cold places. Здесь хорошо видно употребление do not и does not.
</a:t>
            </a:r>
            <a:endParaRPr lang="en-US" sz="1500" dirty="0"/>
          </a:p>
        </p:txBody>
      </p:sp>
      <p:sp>
        <p:nvSpPr>
          <p:cNvPr id="13" name="Text 4"/>
          <p:cNvSpPr txBox="1"/>
          <p:nvPr/>
        </p:nvSpPr>
        <p:spPr>
          <a:xfrm>
            <a:off x="6302867" y="3112475"/>
            <a:ext cx="2392527" cy="14430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Третье лицо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Эта тема помогает отработать третье лицо единственного числа. В предложениях с he, she, it и animal names глагол часто получает окончание -s в Present Simple.
</a:t>
            </a:r>
            <a:endParaRPr lang="en-US" sz="1500" dirty="0"/>
          </a:p>
        </p:txBody>
      </p:sp>
      <p:sp>
        <p:nvSpPr>
          <p:cNvPr id="14" name="Text 5"/>
          <p:cNvSpPr txBox="1"/>
          <p:nvPr/>
        </p:nvSpPr>
        <p:spPr>
          <a:xfrm>
            <a:off x="470700" y="386179"/>
            <a:ext cx="82026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Грамматика: Present Simple
</a:t>
            </a:r>
            <a:endParaRPr lang="en-US" sz="2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54054" y="1013950"/>
            <a:ext cx="4163492" cy="3072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59500" y="386175"/>
            <a:ext cx="83970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Danger to humans: facts and caution
</a:t>
            </a:r>
            <a:endParaRPr lang="en-US" sz="2500" dirty="0"/>
          </a:p>
        </p:txBody>
      </p:sp>
      <p:sp>
        <p:nvSpPr>
          <p:cNvPr id="6" name="Text 1"/>
          <p:cNvSpPr txBox="1"/>
          <p:nvPr/>
        </p:nvSpPr>
        <p:spPr>
          <a:xfrm>
            <a:off x="259500" y="1217075"/>
            <a:ext cx="3828300" cy="26724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Большинство случаев связано не с охотой на людей, а с защитой территории или случайной ошибкой. Осторожность важна, но паника не помогает.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Опасность для человека существует, но она редка; главная угроза для этих животных часто исходит от людей.
</a:t>
            </a:r>
            <a:endParaRPr lang="en-US" sz="1500" dirty="0"/>
          </a:p>
        </p:txBody>
      </p:sp>
      <p:sp>
        <p:nvSpPr>
          <p:cNvPr id="7"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11</a:t>
            </a:r>
            <a:endParaRPr lang="en-US" sz="1600" dirty="0"/>
          </a:p>
        </p:txBody>
      </p:sp>
      <p:sp>
        <p:nvSpPr>
          <p:cNvPr id="8" name="Text 3"/>
          <p:cNvSpPr txBox="1"/>
          <p:nvPr/>
        </p:nvSpPr>
        <p:spPr>
          <a:xfrm>
            <a:off x="259500" y="4238425"/>
            <a:ext cx="3828300" cy="481800"/>
          </a:xfrm>
          <a:prstGeom prst="rect">
            <a:avLst/>
          </a:prstGeom>
          <a:noFill/>
          <a:ln/>
        </p:spPr>
        <p:txBody>
          <a:bodyPr wrap="square" lIns="0" tIns="0" rIns="0" bIns="0" rtlCol="0" anchor="ctr"/>
          <a:lstStyle/>
          <a:p>
            <a:pPr algn="l" indent="0" marL="0">
              <a:lnSpc>
                <a:spcPct val="100000"/>
              </a:lnSpc>
              <a:buNone/>
            </a:pPr>
            <a:r>
              <a:rPr lang="en-US" sz="1263" i="1" dirty="0">
                <a:solidFill>
                  <a:srgbClr val="FFFFFF"/>
                </a:solidFill>
                <a:latin typeface="Arial" pitchFamily="34" charset="0"/>
                <a:ea typeface="Arial" pitchFamily="34" charset="-122"/>
                <a:cs typeface="Arial" pitchFamily="34" charset="-120"/>
              </a:rPr>
              <a:t>Учебная схема по теме безопасности; иллюстративные доли, не статистическая сводка
</a:t>
            </a:r>
            <a:endParaRPr lang="en-US" sz="126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478037" y="1520729"/>
            <a:ext cx="310200" cy="2757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7303987" y="1520729"/>
            <a:ext cx="310200" cy="275733"/>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391012" y="1520729"/>
            <a:ext cx="310200" cy="27573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576575" y="386175"/>
            <a:ext cx="80316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Famous shark species
</a:t>
            </a:r>
            <a:endParaRPr lang="en-US" sz="2500" dirty="0"/>
          </a:p>
        </p:txBody>
      </p:sp>
      <p:sp>
        <p:nvSpPr>
          <p:cNvPr id="13" name="Text 1"/>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12</a:t>
            </a:r>
            <a:endParaRPr lang="en-US" sz="1600" dirty="0"/>
          </a:p>
        </p:txBody>
      </p:sp>
      <p:sp>
        <p:nvSpPr>
          <p:cNvPr id="14" name="Text 2"/>
          <p:cNvSpPr txBox="1"/>
          <p:nvPr/>
        </p:nvSpPr>
        <p:spPr>
          <a:xfrm>
            <a:off x="484421" y="2266575"/>
            <a:ext cx="2297400" cy="2230500"/>
          </a:xfrm>
          <a:prstGeom prst="rect">
            <a:avLst/>
          </a:prstGeom>
          <a:noFill/>
          <a:ln/>
        </p:spPr>
        <p:txBody>
          <a:bodyPr wrap="square" lIns="0" tIns="0" rIns="0" bIns="0" rtlCol="0" anchor="ctr"/>
          <a:lstStyle/>
          <a:p>
            <a:pPr algn="l" indent="0" marL="0">
              <a:lnSpc>
                <a:spcPct val="100000"/>
              </a:lnSpc>
              <a:buNone/>
            </a:pPr>
            <a:r>
              <a:rPr lang="en-US" sz="1400" b="1" dirty="0">
                <a:solidFill>
                  <a:srgbClr val="906844"/>
                </a:solidFill>
                <a:latin typeface="Arial" pitchFamily="34" charset="0"/>
                <a:ea typeface="Arial" pitchFamily="34" charset="-122"/>
                <a:cs typeface="Arial" pitchFamily="34" charset="-120"/>
              </a:rPr>
              <a:t>Great white shark
</a:t>
            </a:r>
            <a:pPr algn="l" indent="0" marL="0">
              <a:lnSpc>
                <a:spcPct val="100000"/>
              </a:lnSpc>
              <a:buNone/>
            </a:pPr>
            <a:r>
              <a:rPr lang="en-US" sz="800" dirty="0">
                <a:solidFill>
                  <a:srgbClr val="906844"/>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06844"/>
                </a:solidFill>
                <a:latin typeface="Arial" pitchFamily="34" charset="0"/>
                <a:ea typeface="Arial" pitchFamily="34" charset="-122"/>
                <a:cs typeface="Arial" pitchFamily="34" charset="-120"/>
              </a:rPr>
              <a:t>Great white shark is famous for its strong jaws and sharp teeth. It is one of the best-known predators in the ocean and often appears in books, films and science texts about sharks.
</a:t>
            </a:r>
            <a:endParaRPr lang="en-US" sz="1400" dirty="0"/>
          </a:p>
        </p:txBody>
      </p:sp>
      <p:sp>
        <p:nvSpPr>
          <p:cNvPr id="15" name="Text 3"/>
          <p:cNvSpPr txBox="1"/>
          <p:nvPr/>
        </p:nvSpPr>
        <p:spPr>
          <a:xfrm>
            <a:off x="6310326" y="2266575"/>
            <a:ext cx="2297400" cy="2230500"/>
          </a:xfrm>
          <a:prstGeom prst="rect">
            <a:avLst/>
          </a:prstGeom>
          <a:noFill/>
          <a:ln/>
        </p:spPr>
        <p:txBody>
          <a:bodyPr wrap="square" lIns="0" tIns="0" rIns="0" bIns="0" rtlCol="0" anchor="ctr"/>
          <a:lstStyle/>
          <a:p>
            <a:pPr algn="l" indent="0" marL="0">
              <a:lnSpc>
                <a:spcPct val="100000"/>
              </a:lnSpc>
              <a:buNone/>
            </a:pPr>
            <a:r>
              <a:rPr lang="en-US" sz="1400" b="1" dirty="0">
                <a:solidFill>
                  <a:srgbClr val="906844"/>
                </a:solidFill>
                <a:latin typeface="Arial" pitchFamily="34" charset="0"/>
                <a:ea typeface="Arial" pitchFamily="34" charset="-122"/>
                <a:cs typeface="Arial" pitchFamily="34" charset="-120"/>
              </a:rPr>
              <a:t>Hammerhead shark
</a:t>
            </a:r>
            <a:pPr algn="l" indent="0" marL="0">
              <a:lnSpc>
                <a:spcPct val="100000"/>
              </a:lnSpc>
              <a:buNone/>
            </a:pPr>
            <a:r>
              <a:rPr lang="en-US" sz="800" dirty="0">
                <a:solidFill>
                  <a:srgbClr val="906844"/>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06844"/>
                </a:solidFill>
                <a:latin typeface="Arial" pitchFamily="34" charset="0"/>
                <a:ea typeface="Arial" pitchFamily="34" charset="-122"/>
                <a:cs typeface="Arial" pitchFamily="34" charset="-120"/>
              </a:rPr>
              <a:t>Hammerhead shark is easy to recognise because of its unusual head shape. This species helps students describe shape, size and special body parts in simple English sentences.
</a:t>
            </a:r>
            <a:endParaRPr lang="en-US" sz="1400" dirty="0"/>
          </a:p>
        </p:txBody>
      </p:sp>
      <p:sp>
        <p:nvSpPr>
          <p:cNvPr id="16" name="Text 4"/>
          <p:cNvSpPr txBox="1"/>
          <p:nvPr/>
        </p:nvSpPr>
        <p:spPr>
          <a:xfrm>
            <a:off x="3397416" y="2266575"/>
            <a:ext cx="2297400" cy="2230500"/>
          </a:xfrm>
          <a:prstGeom prst="rect">
            <a:avLst/>
          </a:prstGeom>
          <a:noFill/>
          <a:ln/>
        </p:spPr>
        <p:txBody>
          <a:bodyPr wrap="square" lIns="0" tIns="0" rIns="0" bIns="0" rtlCol="0" anchor="ctr"/>
          <a:lstStyle/>
          <a:p>
            <a:pPr algn="l" indent="0" marL="0">
              <a:lnSpc>
                <a:spcPct val="100000"/>
              </a:lnSpc>
              <a:buNone/>
            </a:pPr>
            <a:r>
              <a:rPr lang="en-US" sz="1400" b="1" dirty="0">
                <a:solidFill>
                  <a:srgbClr val="906844"/>
                </a:solidFill>
                <a:latin typeface="Arial" pitchFamily="34" charset="0"/>
                <a:ea typeface="Arial" pitchFamily="34" charset="-122"/>
                <a:cs typeface="Arial" pitchFamily="34" charset="-120"/>
              </a:rPr>
              <a:t>Whale shark
</a:t>
            </a:r>
            <a:pPr algn="l" indent="0" marL="0">
              <a:lnSpc>
                <a:spcPct val="100000"/>
              </a:lnSpc>
              <a:buNone/>
            </a:pPr>
            <a:r>
              <a:rPr lang="en-US" sz="800" dirty="0">
                <a:solidFill>
                  <a:srgbClr val="906844"/>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06844"/>
                </a:solidFill>
                <a:latin typeface="Arial" pitchFamily="34" charset="0"/>
                <a:ea typeface="Arial" pitchFamily="34" charset="-122"/>
                <a:cs typeface="Arial" pitchFamily="34" charset="-120"/>
              </a:rPr>
              <a:t>Whale shark is the largest fish in the world and a filter feeder. It looks impressive, but it feeds differently from many other sharks, using tiny sea life as food.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57805" y="1022525"/>
            <a:ext cx="3197641" cy="3949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59500" y="386175"/>
            <a:ext cx="83970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Famous crocodile species
</a:t>
            </a:r>
            <a:endParaRPr lang="en-US" sz="2500" dirty="0"/>
          </a:p>
        </p:txBody>
      </p:sp>
      <p:sp>
        <p:nvSpPr>
          <p:cNvPr id="8" name="Text 1"/>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13</a:t>
            </a:r>
            <a:endParaRPr lang="en-US" sz="1600" dirty="0"/>
          </a:p>
        </p:txBody>
      </p:sp>
      <p:sp>
        <p:nvSpPr>
          <p:cNvPr id="9" name="Text 2"/>
          <p:cNvSpPr txBox="1"/>
          <p:nvPr/>
        </p:nvSpPr>
        <p:spPr>
          <a:xfrm>
            <a:off x="516873" y="1180290"/>
            <a:ext cx="5132759" cy="115293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Nil crocodile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Nil crocodile is one of the best-known crocodiles in Africa. It lives near rivers and lakes, and it is often mentioned in school texts about reptiles and water habitats.
</a:t>
            </a:r>
            <a:endParaRPr lang="en-US" sz="1500" dirty="0"/>
          </a:p>
        </p:txBody>
      </p:sp>
      <p:sp>
        <p:nvSpPr>
          <p:cNvPr id="10" name="Text 3"/>
          <p:cNvSpPr txBox="1"/>
          <p:nvPr/>
        </p:nvSpPr>
        <p:spPr>
          <a:xfrm>
            <a:off x="516873" y="2410321"/>
            <a:ext cx="5132759" cy="115293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Saltwater crocodile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Saltwater crocodile lives near coasts and in rivers, so it can move between different water areas. It is one of the largest reptiles and shows how size and habitat can vary.
</a:t>
            </a:r>
            <a:endParaRPr lang="en-US" sz="1500" dirty="0"/>
          </a:p>
        </p:txBody>
      </p:sp>
      <p:sp>
        <p:nvSpPr>
          <p:cNvPr id="11" name="Text 4"/>
          <p:cNvSpPr txBox="1"/>
          <p:nvPr/>
        </p:nvSpPr>
        <p:spPr>
          <a:xfrm>
            <a:off x="516873" y="3640352"/>
            <a:ext cx="5132759" cy="1152930"/>
          </a:xfrm>
          <a:prstGeom prst="rect">
            <a:avLst/>
          </a:prstGeom>
          <a:noFill/>
          <a:ln/>
        </p:spPr>
        <p:txBody>
          <a:bodyPr wrap="square" lIns="0" tIns="0" rIns="0" bIns="0" rtlCol="0" anchor="t"/>
          <a:lstStyle/>
          <a:p>
            <a:pPr algn="l" indent="0" marL="0">
              <a:lnSpc>
                <a:spcPct val="100000"/>
              </a:lnSpc>
              <a:buNone/>
            </a:pPr>
            <a:r>
              <a:rPr lang="en-US" sz="1500" b="1" dirty="0">
                <a:solidFill>
                  <a:srgbClr val="65401F"/>
                </a:solidFill>
                <a:latin typeface="Arial" pitchFamily="34" charset="0"/>
                <a:ea typeface="Arial" pitchFamily="34" charset="-122"/>
                <a:cs typeface="Arial" pitchFamily="34" charset="-120"/>
              </a:rPr>
              <a:t>American crocodile
</a:t>
            </a:r>
            <a:pPr algn="l" indent="0" marL="0">
              <a:lnSpc>
                <a:spcPct val="100000"/>
              </a:lnSpc>
              <a:buNone/>
            </a:pPr>
            <a:r>
              <a:rPr lang="en-US" sz="700" dirty="0">
                <a:solidFill>
                  <a:srgbClr val="65401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65401F"/>
                </a:solidFill>
                <a:latin typeface="Arial" pitchFamily="34" charset="0"/>
                <a:ea typeface="Arial" pitchFamily="34" charset="-122"/>
                <a:cs typeface="Arial" pitchFamily="34" charset="-120"/>
              </a:rPr>
              <a:t>American crocodile lives in parts of Central and South America. Its range shows that crocodile species can be connected to different regions, climates and wet habitats.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4981" y="1104169"/>
            <a:ext cx="2796681" cy="185170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171185" y="1104169"/>
            <a:ext cx="2796681" cy="185170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15543" y="1104169"/>
            <a:ext cx="2796681" cy="1851709"/>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14</a:t>
            </a:r>
            <a:endParaRPr lang="en-US" sz="1600" dirty="0"/>
          </a:p>
        </p:txBody>
      </p:sp>
      <p:sp>
        <p:nvSpPr>
          <p:cNvPr id="12" name="Text 1"/>
          <p:cNvSpPr txBox="1"/>
          <p:nvPr/>
        </p:nvSpPr>
        <p:spPr>
          <a:xfrm>
            <a:off x="419872" y="3051374"/>
            <a:ext cx="2620057" cy="15429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Ancient hunters of the sea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Sharks have lived in the oceans for more than 400 million years. Their bodies are built for swimming, sensing movement and finding food quickly. This long history shows how successful adaptation can help a species survive.
</a:t>
            </a:r>
            <a:endParaRPr lang="en-US" sz="1300" dirty="0"/>
          </a:p>
        </p:txBody>
      </p:sp>
      <p:sp>
        <p:nvSpPr>
          <p:cNvPr id="13" name="Text 2"/>
          <p:cNvSpPr txBox="1"/>
          <p:nvPr/>
        </p:nvSpPr>
        <p:spPr>
          <a:xfrm>
            <a:off x="3259538" y="3051374"/>
            <a:ext cx="2620057" cy="15429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A design that still works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Crocodile ancestors appeared about 200 million years ago, and many features changed very little over time. Their strong bodies, thick skin and powerful jaws still work well in water and on land, especially for hunting near rivers.
</a:t>
            </a:r>
            <a:endParaRPr lang="en-US" sz="1300" dirty="0"/>
          </a:p>
        </p:txBody>
      </p:sp>
      <p:sp>
        <p:nvSpPr>
          <p:cNvPr id="14" name="Text 3"/>
          <p:cNvSpPr txBox="1"/>
          <p:nvPr/>
        </p:nvSpPr>
        <p:spPr>
          <a:xfrm>
            <a:off x="6103896" y="3051374"/>
            <a:ext cx="2620057" cy="15429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Why time did not defeat them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These animals survived because they are powerful, patient and well adapted to their habitats. They do not need dramatic changes to stay successful. Their body shape and senses already give them an advantage in the water world.
</a:t>
            </a:r>
            <a:endParaRPr lang="en-US" sz="1300" dirty="0"/>
          </a:p>
        </p:txBody>
      </p:sp>
      <p:sp>
        <p:nvSpPr>
          <p:cNvPr id="15" name="Text 4"/>
          <p:cNvSpPr txBox="1"/>
          <p:nvPr/>
        </p:nvSpPr>
        <p:spPr>
          <a:xfrm>
            <a:off x="436575" y="386175"/>
            <a:ext cx="82794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Why these animals survived for millions of years
</a:t>
            </a:r>
            <a:endParaRPr lang="en-US"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3550" y="1940700"/>
            <a:ext cx="4206300" cy="100827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500" y="386175"/>
            <a:ext cx="83424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Useful English adjectives and verbs
</a:t>
            </a:r>
            <a:endParaRPr lang="en-US" sz="2500" dirty="0"/>
          </a:p>
        </p:txBody>
      </p:sp>
      <p:sp>
        <p:nvSpPr>
          <p:cNvPr id="6" name="Text 1"/>
          <p:cNvSpPr txBox="1"/>
          <p:nvPr/>
        </p:nvSpPr>
        <p:spPr>
          <a:xfrm>
            <a:off x="5299125" y="1123175"/>
            <a:ext cx="3416700" cy="2672400"/>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Учебная таблица помогает повторить основные слова для описания животных и составить короткие фактические предложения на английском языке.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Слова из таблицы помогают описывать размер, поведение и образ жизни животных в простых предложениях Present Simple.
</a:t>
            </a:r>
            <a:endParaRPr lang="en-US" sz="1500" dirty="0"/>
          </a:p>
        </p:txBody>
      </p:sp>
      <p:sp>
        <p:nvSpPr>
          <p:cNvPr id="7"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15</a:t>
            </a:r>
            <a:endParaRPr lang="en-US" sz="1600" dirty="0"/>
          </a:p>
        </p:txBody>
      </p:sp>
      <p:sp>
        <p:nvSpPr>
          <p:cNvPr id="8" name="Text 3"/>
          <p:cNvSpPr txBox="1"/>
          <p:nvPr/>
        </p:nvSpPr>
        <p:spPr>
          <a:xfrm>
            <a:off x="373500" y="4050600"/>
            <a:ext cx="8342400" cy="481800"/>
          </a:xfrm>
          <a:prstGeom prst="rect">
            <a:avLst/>
          </a:prstGeom>
          <a:noFill/>
          <a:ln/>
        </p:spPr>
        <p:txBody>
          <a:bodyPr wrap="square" lIns="0" tIns="0" rIns="0" bIns="0" rtlCol="0" anchor="ctr"/>
          <a:lstStyle/>
          <a:p>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Лексика урока «Amazing animals: sharks and crocodiles»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1539" y="1469625"/>
            <a:ext cx="8100923" cy="3255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19450" y="386175"/>
            <a:ext cx="81051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How to stay safe around wild animals
</a:t>
            </a:r>
            <a:endParaRPr lang="en-US" sz="2500" dirty="0"/>
          </a:p>
        </p:txBody>
      </p:sp>
      <p:sp>
        <p:nvSpPr>
          <p:cNvPr id="5" name="Text 1"/>
          <p:cNvSpPr txBox="1"/>
          <p:nvPr/>
        </p:nvSpPr>
        <p:spPr>
          <a:xfrm>
            <a:off x="519450" y="949500"/>
            <a:ext cx="8105100" cy="409800"/>
          </a:xfrm>
          <a:prstGeom prst="rect">
            <a:avLst/>
          </a:prstGeom>
          <a:noFill/>
          <a:ln/>
        </p:spPr>
        <p:txBody>
          <a:bodyPr wrap="square" lIns="0" tIns="0" rIns="0" bIns="0" rtlCol="0" anchor="t"/>
          <a:lstStyle/>
          <a:p>
            <a:pPr algn="l" indent="0" marL="0">
              <a:lnSpc>
                <a:spcPct val="100000"/>
              </a:lnSpc>
              <a:buNone/>
            </a:pPr>
            <a:r>
              <a:rPr lang="en-US" sz="1400" dirty="0">
                <a:solidFill>
                  <a:srgbClr val="65401F"/>
                </a:solidFill>
                <a:latin typeface="Arial" pitchFamily="34" charset="0"/>
                <a:ea typeface="Arial" pitchFamily="34" charset="-122"/>
                <a:cs typeface="Arial" pitchFamily="34" charset="-120"/>
              </a:rPr>
              <a:t>Схема для обсуждения правил безопасности в природе на уроке английского языка.
</a:t>
            </a:r>
            <a:endParaRPr lang="en-US" sz="1400" dirty="0"/>
          </a:p>
        </p:txBody>
      </p:sp>
      <p:sp>
        <p:nvSpPr>
          <p:cNvPr id="6"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16</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54054" y="1013950"/>
            <a:ext cx="4163492" cy="3072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59500" y="386175"/>
            <a:ext cx="83970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What threatens sharks and crocodiles
</a:t>
            </a:r>
            <a:endParaRPr lang="en-US" sz="2500" dirty="0"/>
          </a:p>
        </p:txBody>
      </p:sp>
      <p:sp>
        <p:nvSpPr>
          <p:cNvPr id="6" name="Text 1"/>
          <p:cNvSpPr txBox="1"/>
          <p:nvPr/>
        </p:nvSpPr>
        <p:spPr>
          <a:xfrm>
            <a:off x="259500" y="1217075"/>
            <a:ext cx="3828300" cy="26724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Для акул особенно опасны перелов и торговля плавниками, а для крокодилов — исчезновение болот и загрязнение рек.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Угрозы различаются по группам, но обеим нужны защита среды обитания и контроль человеческой деятельности.
</a:t>
            </a:r>
            <a:endParaRPr lang="en-US" sz="1500" dirty="0"/>
          </a:p>
        </p:txBody>
      </p:sp>
      <p:sp>
        <p:nvSpPr>
          <p:cNvPr id="7" name="Text 2"/>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17</a:t>
            </a:r>
            <a:endParaRPr lang="en-US" sz="1600" dirty="0"/>
          </a:p>
        </p:txBody>
      </p:sp>
      <p:sp>
        <p:nvSpPr>
          <p:cNvPr id="8" name="Text 3"/>
          <p:cNvSpPr txBox="1"/>
          <p:nvPr/>
        </p:nvSpPr>
        <p:spPr>
          <a:xfrm>
            <a:off x="259500" y="4238425"/>
            <a:ext cx="3828300" cy="481800"/>
          </a:xfrm>
          <a:prstGeom prst="rect">
            <a:avLst/>
          </a:prstGeom>
          <a:noFill/>
          <a:ln/>
        </p:spPr>
        <p:txBody>
          <a:bodyPr wrap="square" lIns="0" tIns="0" rIns="0" bIns="0" rtlCol="0" anchor="ctr"/>
          <a:lstStyle/>
          <a:p>
            <a:pPr algn="l" indent="0" marL="0">
              <a:lnSpc>
                <a:spcPct val="100000"/>
              </a:lnSpc>
              <a:buNone/>
            </a:pPr>
            <a:r>
              <a:rPr lang="en-US" sz="1400" i="1" dirty="0">
                <a:solidFill>
                  <a:srgbClr val="FFFFFF"/>
                </a:solidFill>
                <a:latin typeface="Arial" pitchFamily="34" charset="0"/>
                <a:ea typeface="Arial" pitchFamily="34" charset="-122"/>
                <a:cs typeface="Arial" pitchFamily="34" charset="-120"/>
              </a:rPr>
              <a:t>Учебное обобщение основных факторов риска; относительная оценка для сравнения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13911" y="1802971"/>
            <a:ext cx="310200" cy="310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741341" y="2208260"/>
            <a:ext cx="310200" cy="27573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03929" y="2191027"/>
            <a:ext cx="310200" cy="3102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8014411" y="1833991"/>
            <a:ext cx="310200" cy="248160"/>
          </a:xfrm>
          <a:prstGeom prst="rect">
            <a:avLst/>
          </a:prstGeom>
        </p:spPr>
      </p:pic>
      <p:sp>
        <p:nvSpPr>
          <p:cNvPr id="11" name="Text 0"/>
          <p:cNvSpPr txBox="1"/>
          <p:nvPr/>
        </p:nvSpPr>
        <p:spPr>
          <a:xfrm>
            <a:off x="576575" y="190490"/>
            <a:ext cx="8031600" cy="570900"/>
          </a:xfrm>
          <a:prstGeom prst="rect">
            <a:avLst/>
          </a:prstGeom>
          <a:noFill/>
          <a:ln/>
        </p:spPr>
        <p:txBody>
          <a:bodyPr wrap="square" lIns="0" tIns="0" rIns="0" bIns="0" rtlCol="0" anchor="ctr"/>
          <a:lstStyle/>
          <a:p>
            <a:pPr algn="l" indent="0" marL="0">
              <a:lnSpc>
                <a:spcPct val="100000"/>
              </a:lnSpc>
              <a:buNone/>
            </a:pPr>
            <a:r>
              <a:rPr lang="en-US" sz="2500" b="1" dirty="0">
                <a:solidFill>
                  <a:srgbClr val="FFFFFF"/>
                </a:solidFill>
                <a:latin typeface="Arial" pitchFamily="34" charset="0"/>
                <a:ea typeface="Arial" pitchFamily="34" charset="-122"/>
                <a:cs typeface="Arial" pitchFamily="34" charset="-120"/>
              </a:rPr>
              <a:t>Protecting rare species
</a:t>
            </a:r>
            <a:endParaRPr lang="en-US" sz="2500" dirty="0"/>
          </a:p>
        </p:txBody>
      </p:sp>
      <p:sp>
        <p:nvSpPr>
          <p:cNvPr id="12" name="Text 1"/>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18</a:t>
            </a:r>
            <a:endParaRPr lang="en-US" sz="1600" dirty="0"/>
          </a:p>
        </p:txBody>
      </p:sp>
      <p:sp>
        <p:nvSpPr>
          <p:cNvPr id="13" name="Text 2"/>
          <p:cNvSpPr txBox="1"/>
          <p:nvPr/>
        </p:nvSpPr>
        <p:spPr>
          <a:xfrm>
            <a:off x="111345" y="2434150"/>
            <a:ext cx="1700400" cy="2230500"/>
          </a:xfrm>
          <a:prstGeom prst="rect">
            <a:avLst/>
          </a:prstGeom>
          <a:noFill/>
          <a:ln/>
        </p:spPr>
        <p:txBody>
          <a:bodyPr wrap="square" lIns="0" tIns="0" rIns="0" bIns="0" rtlCol="0" anchor="t"/>
          <a:lstStyle/>
          <a:p>
            <a:pPr algn="ctr" indent="0" marL="0">
              <a:lnSpc>
                <a:spcPct val="100000"/>
              </a:lnSpc>
              <a:buNone/>
            </a:pPr>
            <a:r>
              <a:rPr lang="en-US" sz="1300" b="1" dirty="0">
                <a:solidFill>
                  <a:srgbClr val="906844"/>
                </a:solidFill>
                <a:latin typeface="Arial" pitchFamily="34" charset="0"/>
                <a:ea typeface="Arial" pitchFamily="34" charset="-122"/>
                <a:cs typeface="Arial" pitchFamily="34" charset="-120"/>
              </a:rPr>
              <a:t>Protection status
</a:t>
            </a:r>
            <a:pPr algn="ctr" indent="0" marL="0">
              <a:lnSpc>
                <a:spcPct val="100000"/>
              </a:lnSpc>
              <a:buNone/>
            </a:pPr>
            <a:r>
              <a:rPr lang="en-US" sz="700" dirty="0">
                <a:solidFill>
                  <a:srgbClr val="906844"/>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906844"/>
                </a:solidFill>
                <a:latin typeface="Arial" pitchFamily="34" charset="0"/>
                <a:ea typeface="Arial" pitchFamily="34" charset="-122"/>
                <a:cs typeface="Arial" pitchFamily="34" charset="-120"/>
              </a:rPr>
              <a:t>Many shark and crocodile species are protected by law because they are endangered. This helps students learn the words protect, save and endangered in a real context.
</a:t>
            </a:r>
            <a:endParaRPr lang="en-US" sz="1300" dirty="0"/>
          </a:p>
        </p:txBody>
      </p:sp>
      <p:sp>
        <p:nvSpPr>
          <p:cNvPr id="14" name="Text 3"/>
          <p:cNvSpPr txBox="1"/>
          <p:nvPr/>
        </p:nvSpPr>
        <p:spPr>
          <a:xfrm>
            <a:off x="2040494" y="2822200"/>
            <a:ext cx="1700400" cy="2028600"/>
          </a:xfrm>
          <a:prstGeom prst="rect">
            <a:avLst/>
          </a:prstGeom>
          <a:noFill/>
          <a:ln/>
        </p:spPr>
        <p:txBody>
          <a:bodyPr wrap="square" lIns="0" tIns="0" rIns="0" bIns="0" rtlCol="0" anchor="t"/>
          <a:lstStyle/>
          <a:p>
            <a:pPr algn="ctr" indent="0" marL="0">
              <a:lnSpc>
                <a:spcPct val="100000"/>
              </a:lnSpc>
              <a:buNone/>
            </a:pPr>
            <a:r>
              <a:rPr lang="en-US" sz="1300" b="1" dirty="0">
                <a:solidFill>
                  <a:srgbClr val="906844"/>
                </a:solidFill>
                <a:latin typeface="Arial" pitchFamily="34" charset="0"/>
                <a:ea typeface="Arial" pitchFamily="34" charset="-122"/>
                <a:cs typeface="Arial" pitchFamily="34" charset="-120"/>
              </a:rPr>
              <a:t>Cleaner habitats
</a:t>
            </a:r>
            <a:pPr algn="ctr" indent="0" marL="0">
              <a:lnSpc>
                <a:spcPct val="100000"/>
              </a:lnSpc>
              <a:buNone/>
            </a:pPr>
            <a:r>
              <a:rPr lang="en-US" sz="700" dirty="0">
                <a:solidFill>
                  <a:srgbClr val="906844"/>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906844"/>
                </a:solidFill>
                <a:latin typeface="Arial" pitchFamily="34" charset="0"/>
                <a:ea typeface="Arial" pitchFamily="34" charset="-122"/>
                <a:cs typeface="Arial" pitchFamily="34" charset="-120"/>
              </a:rPr>
              <a:t>Cleaner water is important for healthy ecosystems. Marine reserves, nature reserves and better pollution control help animals survive and keep food chains stable.
</a:t>
            </a:r>
            <a:endParaRPr lang="en-US" sz="1300" dirty="0"/>
          </a:p>
        </p:txBody>
      </p:sp>
      <p:sp>
        <p:nvSpPr>
          <p:cNvPr id="15" name="Text 4"/>
          <p:cNvSpPr txBox="1"/>
          <p:nvPr/>
        </p:nvSpPr>
        <p:spPr>
          <a:xfrm>
            <a:off x="5403081" y="2822200"/>
            <a:ext cx="1700400" cy="2028600"/>
          </a:xfrm>
          <a:prstGeom prst="rect">
            <a:avLst/>
          </a:prstGeom>
          <a:noFill/>
          <a:ln/>
        </p:spPr>
        <p:txBody>
          <a:bodyPr wrap="square" lIns="0" tIns="0" rIns="0" bIns="0" rtlCol="0" anchor="t"/>
          <a:lstStyle/>
          <a:p>
            <a:pPr algn="ctr" indent="0" marL="0">
              <a:lnSpc>
                <a:spcPct val="100000"/>
              </a:lnSpc>
              <a:buNone/>
            </a:pPr>
            <a:r>
              <a:rPr lang="en-US" sz="1300" b="1" dirty="0">
                <a:solidFill>
                  <a:srgbClr val="906844"/>
                </a:solidFill>
                <a:latin typeface="Arial" pitchFamily="34" charset="0"/>
                <a:ea typeface="Arial" pitchFamily="34" charset="-122"/>
                <a:cs typeface="Arial" pitchFamily="34" charset="-120"/>
              </a:rPr>
              <a:t>Stop illegal trade
</a:t>
            </a:r>
            <a:pPr algn="ctr" indent="0" marL="0">
              <a:lnSpc>
                <a:spcPct val="100000"/>
              </a:lnSpc>
              <a:buNone/>
            </a:pPr>
            <a:r>
              <a:rPr lang="en-US" sz="700" dirty="0">
                <a:solidFill>
                  <a:srgbClr val="906844"/>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906844"/>
                </a:solidFill>
                <a:latin typeface="Arial" pitchFamily="34" charset="0"/>
                <a:ea typeface="Arial" pitchFamily="34" charset="-122"/>
                <a:cs typeface="Arial" pitchFamily="34" charset="-120"/>
              </a:rPr>
              <a:t>Bans on illegal trade reduce damage to rare species. When hunting and selling are controlled, animals have a better chance to recover and live safely.
</a:t>
            </a:r>
            <a:endParaRPr lang="en-US" sz="1300" dirty="0"/>
          </a:p>
        </p:txBody>
      </p:sp>
      <p:sp>
        <p:nvSpPr>
          <p:cNvPr id="16" name="Text 5"/>
          <p:cNvSpPr txBox="1"/>
          <p:nvPr/>
        </p:nvSpPr>
        <p:spPr>
          <a:xfrm>
            <a:off x="7311845" y="2434150"/>
            <a:ext cx="1700400" cy="2230500"/>
          </a:xfrm>
          <a:prstGeom prst="rect">
            <a:avLst/>
          </a:prstGeom>
          <a:noFill/>
          <a:ln/>
        </p:spPr>
        <p:txBody>
          <a:bodyPr wrap="square" lIns="0" tIns="0" rIns="0" bIns="0" rtlCol="0" anchor="t"/>
          <a:lstStyle/>
          <a:p>
            <a:pPr algn="ctr" indent="0" marL="0">
              <a:lnSpc>
                <a:spcPct val="100000"/>
              </a:lnSpc>
              <a:buNone/>
            </a:pPr>
            <a:r>
              <a:rPr lang="en-US" sz="1300" b="1" dirty="0">
                <a:solidFill>
                  <a:srgbClr val="906844"/>
                </a:solidFill>
                <a:latin typeface="Arial" pitchFamily="34" charset="0"/>
                <a:ea typeface="Arial" pitchFamily="34" charset="-122"/>
                <a:cs typeface="Arial" pitchFamily="34" charset="-120"/>
              </a:rPr>
              <a:t>Nature laws
</a:t>
            </a:r>
            <a:pPr algn="ctr" indent="0" marL="0">
              <a:lnSpc>
                <a:spcPct val="100000"/>
              </a:lnSpc>
              <a:buNone/>
            </a:pPr>
            <a:r>
              <a:rPr lang="en-US" sz="700" dirty="0">
                <a:solidFill>
                  <a:srgbClr val="906844"/>
                </a:solidFill>
                <a:latin typeface="Arial" pitchFamily="34" charset="0"/>
                <a:ea typeface="Arial" pitchFamily="34" charset="-122"/>
                <a:cs typeface="Arial" pitchFamily="34" charset="-120"/>
              </a:rPr>
              <a:t>
</a:t>
            </a:r>
            <a:pPr algn="ctr" indent="0" marL="0">
              <a:lnSpc>
                <a:spcPct val="100000"/>
              </a:lnSpc>
              <a:buNone/>
            </a:pPr>
            <a:r>
              <a:rPr lang="en-US" sz="1100" dirty="0">
                <a:solidFill>
                  <a:srgbClr val="906844"/>
                </a:solidFill>
                <a:latin typeface="Arial" pitchFamily="34" charset="0"/>
                <a:ea typeface="Arial" pitchFamily="34" charset="-122"/>
                <a:cs typeface="Arial" pitchFamily="34" charset="-120"/>
              </a:rPr>
              <a:t>Environmental laws are needed to protect wildlife for the future. They show that conservation is not only about animals, but also about people and responsibility.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25022" y="1104832"/>
            <a:ext cx="2782372" cy="1850386"/>
          </a:xfrm>
          <a:prstGeom prst="rect">
            <a:avLst/>
          </a:prstGeom>
        </p:spPr>
      </p:pic>
      <p:pic>
        <p:nvPicPr>
          <p:cNvPr id="4" name="Image 2" descr="preencoded.png">    </p:cNvPr>
          <p:cNvPicPr>
            <a:picLocks noChangeAspect="1"/>
          </p:cNvPicPr>
          <p:nvPr/>
        </p:nvPicPr>
        <p:blipFill>
          <a:blip r:embed="rId3"/>
          <a:stretch>
            <a:fillRect/>
          </a:stretch>
        </p:blipFill>
        <p:spPr>
          <a:xfrm>
            <a:off x="3179799" y="1104832"/>
            <a:ext cx="2782372" cy="1850386"/>
          </a:xfrm>
          <a:prstGeom prst="rect">
            <a:avLst/>
          </a:prstGeom>
        </p:spPr>
      </p:pic>
      <p:pic>
        <p:nvPicPr>
          <p:cNvPr id="5" name="Image 3" descr="preencoded.png">    </p:cNvPr>
          <p:cNvPicPr>
            <a:picLocks noChangeAspect="1"/>
          </p:cNvPicPr>
          <p:nvPr/>
        </p:nvPicPr>
        <p:blipFill>
          <a:blip r:embed="rId4"/>
          <a:stretch>
            <a:fillRect/>
          </a:stretch>
        </p:blipFill>
        <p:spPr>
          <a:xfrm>
            <a:off x="6034487" y="1104832"/>
            <a:ext cx="2782372" cy="185038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15877" y="4725275"/>
            <a:ext cx="350400" cy="338700"/>
          </a:xfrm>
          <a:prstGeom prst="rect">
            <a:avLst/>
          </a:prstGeom>
          <a:noFill/>
          <a:ln/>
        </p:spPr>
        <p:txBody>
          <a:bodyPr wrap="square" lIns="0" tIns="0" rIns="0" bIns="0" rtlCol="0" anchor="ctr"/>
          <a:lstStyle/>
          <a:p>
            <a:pPr algn="ctr" indent="0" marL="0">
              <a:lnSpc>
                <a:spcPct val="100000"/>
              </a:lnSpc>
              <a:buNone/>
            </a:pPr>
            <a:r>
              <a:rPr lang="en-US" sz="1600" dirty="0">
                <a:solidFill>
                  <a:srgbClr val="000000"/>
                </a:solidFill>
                <a:latin typeface="Arial" pitchFamily="34" charset="0"/>
                <a:ea typeface="Arial" pitchFamily="34" charset="-122"/>
                <a:cs typeface="Arial" pitchFamily="34" charset="-120"/>
              </a:rPr>
              <a:t>19</a:t>
            </a:r>
            <a:endParaRPr lang="en-US" sz="1600" dirty="0"/>
          </a:p>
        </p:txBody>
      </p:sp>
      <p:sp>
        <p:nvSpPr>
          <p:cNvPr id="8" name="Text 1"/>
          <p:cNvSpPr txBox="1"/>
          <p:nvPr/>
        </p:nvSpPr>
        <p:spPr>
          <a:xfrm>
            <a:off x="332839" y="3051375"/>
            <a:ext cx="2774637" cy="1542900"/>
          </a:xfrm>
          <a:prstGeom prst="rect">
            <a:avLst/>
          </a:prstGeom>
          <a:noFill/>
          <a:ln/>
        </p:spPr>
        <p:txBody>
          <a:bodyPr wrap="square" lIns="0" tIns="0" rIns="0" bIns="0" rtlCol="0" anchor="t"/>
          <a:lstStyle/>
          <a:p>
            <a:pPr algn="l" indent="0" marL="0">
              <a:lnSpc>
                <a:spcPct val="100000"/>
              </a:lnSpc>
              <a:buNone/>
            </a:pPr>
            <a:r>
              <a:rPr lang="en-US" sz="1300" b="1" dirty="0">
                <a:solidFill>
                  <a:srgbClr val="906844"/>
                </a:solidFill>
                <a:latin typeface="Arial" pitchFamily="34" charset="0"/>
                <a:ea typeface="Arial" pitchFamily="34" charset="-122"/>
                <a:cs typeface="Arial" pitchFamily="34" charset="-120"/>
              </a:rPr>
              <a:t>From adventure stories to documentaries
</a:t>
            </a:r>
            <a:pPr algn="l" indent="0" marL="0">
              <a:lnSpc>
                <a:spcPct val="100000"/>
              </a:lnSpc>
              <a:buNone/>
            </a:pPr>
            <a:r>
              <a:rPr lang="en-US" sz="500" dirty="0">
                <a:solidFill>
                  <a:srgbClr val="90684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906844"/>
                </a:solidFill>
                <a:latin typeface="Arial" pitchFamily="34" charset="0"/>
                <a:ea typeface="Arial" pitchFamily="34" charset="-122"/>
                <a:cs typeface="Arial" pitchFamily="34" charset="-120"/>
              </a:rPr>
              <a:t>Sharks and crocodiles often appear in films, books and documentaries because they create tension and mystery. In stories, they can represent danger and ancient power. In real life, they also teach readers about nature and survival.
</a:t>
            </a:r>
            <a:endParaRPr lang="en-US" sz="1300" dirty="0"/>
          </a:p>
        </p:txBody>
      </p:sp>
      <p:sp>
        <p:nvSpPr>
          <p:cNvPr id="9" name="Text 2"/>
          <p:cNvSpPr txBox="1"/>
          <p:nvPr/>
        </p:nvSpPr>
        <p:spPr>
          <a:xfrm>
            <a:off x="3179799" y="3051375"/>
            <a:ext cx="2774637" cy="1542900"/>
          </a:xfrm>
          <a:prstGeom prst="rect">
            <a:avLst/>
          </a:prstGeom>
          <a:noFill/>
          <a:ln/>
        </p:spPr>
        <p:txBody>
          <a:bodyPr wrap="square" lIns="0" tIns="0" rIns="0" bIns="0" rtlCol="0" anchor="t"/>
          <a:lstStyle/>
          <a:p>
            <a:pPr algn="l" indent="0" marL="0">
              <a:lnSpc>
                <a:spcPct val="100000"/>
              </a:lnSpc>
              <a:buNone/>
            </a:pPr>
            <a:r>
              <a:rPr lang="en-US" sz="1300" b="1" dirty="0">
                <a:solidFill>
                  <a:srgbClr val="906844"/>
                </a:solidFill>
                <a:latin typeface="Arial" pitchFamily="34" charset="0"/>
                <a:ea typeface="Arial" pitchFamily="34" charset="-122"/>
                <a:cs typeface="Arial" pitchFamily="34" charset="-120"/>
              </a:rPr>
              <a:t>Symbols in culture
</a:t>
            </a:r>
            <a:pPr algn="l" indent="0" marL="0">
              <a:lnSpc>
                <a:spcPct val="100000"/>
              </a:lnSpc>
              <a:buNone/>
            </a:pPr>
            <a:r>
              <a:rPr lang="en-US" sz="500" dirty="0">
                <a:solidFill>
                  <a:srgbClr val="90684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906844"/>
                </a:solidFill>
                <a:latin typeface="Arial" pitchFamily="34" charset="0"/>
                <a:ea typeface="Arial" pitchFamily="34" charset="-122"/>
                <a:cs typeface="Arial" pitchFamily="34" charset="-120"/>
              </a:rPr>
              <a:t>In many cultures, these animals are symbols of strength and fearlessness. Writers use them to build adventure scenes, while nature programs use them to show how animals live in challenging habitats and adapt over time.
</a:t>
            </a:r>
            <a:endParaRPr lang="en-US" sz="1300" dirty="0"/>
          </a:p>
        </p:txBody>
      </p:sp>
      <p:sp>
        <p:nvSpPr>
          <p:cNvPr id="10" name="Text 3"/>
          <p:cNvSpPr txBox="1"/>
          <p:nvPr/>
        </p:nvSpPr>
        <p:spPr>
          <a:xfrm>
            <a:off x="6034487" y="3051375"/>
            <a:ext cx="2774637" cy="1542900"/>
          </a:xfrm>
          <a:prstGeom prst="rect">
            <a:avLst/>
          </a:prstGeom>
          <a:noFill/>
          <a:ln/>
        </p:spPr>
        <p:txBody>
          <a:bodyPr wrap="square" lIns="0" tIns="0" rIns="0" bIns="0" rtlCol="0" anchor="t"/>
          <a:lstStyle/>
          <a:p>
            <a:pPr algn="l" indent="0" marL="0">
              <a:lnSpc>
                <a:spcPct val="100000"/>
              </a:lnSpc>
              <a:buNone/>
            </a:pPr>
            <a:r>
              <a:rPr lang="en-US" sz="1300" b="1" dirty="0">
                <a:solidFill>
                  <a:srgbClr val="906844"/>
                </a:solidFill>
                <a:latin typeface="Arial" pitchFamily="34" charset="0"/>
                <a:ea typeface="Arial" pitchFamily="34" charset="-122"/>
                <a:cs typeface="Arial" pitchFamily="34" charset="-120"/>
              </a:rPr>
              <a:t>Animals for research
</a:t>
            </a:r>
            <a:pPr algn="l" indent="0" marL="0">
              <a:lnSpc>
                <a:spcPct val="100000"/>
              </a:lnSpc>
              <a:buNone/>
            </a:pPr>
            <a:r>
              <a:rPr lang="en-US" sz="500" dirty="0">
                <a:solidFill>
                  <a:srgbClr val="906844"/>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906844"/>
                </a:solidFill>
                <a:latin typeface="Arial" pitchFamily="34" charset="0"/>
                <a:ea typeface="Arial" pitchFamily="34" charset="-122"/>
                <a:cs typeface="Arial" pitchFamily="34" charset="-120"/>
              </a:rPr>
              <a:t>Scientists study sharks and crocodiles to understand adaptation, behaviour and body structure. These animals are useful examples in research because they have changed slowly and still survive successfully in water-related environments.
</a:t>
            </a:r>
            <a:endParaRPr lang="en-US" sz="1300" dirty="0"/>
          </a:p>
        </p:txBody>
      </p:sp>
      <p:sp>
        <p:nvSpPr>
          <p:cNvPr id="11" name="Text 4"/>
          <p:cNvSpPr txBox="1"/>
          <p:nvPr/>
        </p:nvSpPr>
        <p:spPr>
          <a:xfrm>
            <a:off x="325050" y="386175"/>
            <a:ext cx="8491800" cy="453000"/>
          </a:xfrm>
          <a:prstGeom prst="rect">
            <a:avLst/>
          </a:prstGeom>
          <a:noFill/>
          <a:ln/>
        </p:spPr>
        <p:txBody>
          <a:bodyPr wrap="square" lIns="0" tIns="0" rIns="0" bIns="0" rtlCol="0" anchor="ctr"/>
          <a:lstStyle/>
          <a:p>
            <a:pPr algn="l" indent="0" marL="0">
              <a:lnSpc>
                <a:spcPct val="100000"/>
              </a:lnSpc>
              <a:buNone/>
            </a:pPr>
            <a:r>
              <a:rPr lang="en-US" sz="2500" b="1" dirty="0">
                <a:solidFill>
                  <a:srgbClr val="65401F"/>
                </a:solidFill>
                <a:latin typeface="Arial" pitchFamily="34" charset="0"/>
                <a:ea typeface="Arial" pitchFamily="34" charset="-122"/>
                <a:cs typeface="Arial" pitchFamily="34" charset="-120"/>
              </a:rPr>
              <a:t>Sharks and crocodiles in books, films and science
</a:t>
            </a:r>
            <a:endParaRPr lang="en-US" sz="2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77950" y="555625"/>
            <a:ext cx="7988100" cy="2143200"/>
          </a:xfrm>
          <a:prstGeom prst="rect">
            <a:avLst/>
          </a:prstGeom>
          <a:noFill/>
          <a:ln/>
        </p:spPr>
        <p:txBody>
          <a:bodyPr wrap="square" lIns="0" tIns="0" rIns="0" bIns="0" rtlCol="0" anchor="ctr"/>
          <a:lstStyle/>
          <a:p>
            <a:pPr algn="l" indent="0" marL="0">
              <a:lnSpc>
                <a:spcPct val="100000"/>
              </a:lnSpc>
              <a:buNone/>
            </a:pPr>
            <a:r>
              <a:rPr lang="en-US" sz="3800" b="1" dirty="0">
                <a:solidFill>
                  <a:srgbClr val="FFFFFF"/>
                </a:solidFill>
                <a:latin typeface="Arial" pitchFamily="34" charset="0"/>
                <a:ea typeface="Arial" pitchFamily="34" charset="-122"/>
                <a:cs typeface="Arial" pitchFamily="34" charset="-120"/>
              </a:rPr>
              <a:t>Main idea of the lesson
</a:t>
            </a:r>
            <a:endParaRPr lang="en-US" sz="3800" dirty="0"/>
          </a:p>
        </p:txBody>
      </p:sp>
      <p:sp>
        <p:nvSpPr>
          <p:cNvPr id="4" name="Text 1"/>
          <p:cNvSpPr txBox="1"/>
          <p:nvPr/>
        </p:nvSpPr>
        <p:spPr>
          <a:xfrm>
            <a:off x="577950" y="3280829"/>
            <a:ext cx="6856800" cy="13098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Sharks and crocodiles show how powerful predators survive in water habitats. This topic helps us practise vocabulary, Present Simple and comparison, while learning to describe animals clearly and accurately.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2026-05-30T23:30:25Z</dcterms:created>
  <dcterms:modified xsi:type="dcterms:W3CDTF">2026-05-30T23:30:25Z</dcterms:modified>
</cp:coreProperties>
</file>