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7600" y="2247351"/>
            <a:ext cx="5437013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Общественное движение в России в середине XIX века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о будущем России, крепостном праве и реформах стали особенно острыми.
</a:t>
            </a:r>
            <a:endParaRPr lang="en-US" sz="3300" dirty="0"/>
          </a:p>
        </p:txBody>
      </p:sp>
      <p:sp>
        <p:nvSpPr>
          <p:cNvPr id="4" name="Text 1"/>
          <p:cNvSpPr txBox="1"/>
          <p:nvPr/>
        </p:nvSpPr>
        <p:spPr>
          <a:xfrm>
            <a:off x="497600" y="418543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споры обострились в 1840–1850-е годы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Крепостное право, цензура и сословные ограничения мешали переменам, а рост образования и Крымская война показали, что стране нужны новые решения и более глубокие преобразования.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роста общественной активности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21776" y="1563687"/>
            <a:ext cx="4007345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Крепостное право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тормозило хозяйство и лишало миллионы крестьян личной свободы, поэтому вопрос об отмене крепостничества стал главным источником недовольства и обсуждений.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46236" y="1563687"/>
            <a:ext cx="4087979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Цензура и запреты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Открыто спорить о государственном строе было трудно, но именно ограничения подталкивали образованных людей искать новые формы разговора о реформах и будущем страны.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21772" y="2958305"/>
            <a:ext cx="3999997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Европы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революций 1848 года, разговоры о правах человека и свободе усилили интерес молодежи к переменам и к опыту европейских стран.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646239" y="2958305"/>
            <a:ext cx="4080628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круг читателей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Росло число гимназистов, студентов и читателей журналов, поэтому общественные идеи быстро выходили за пределы узких кружков и становились заметнее в обществе.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387" y="2423265"/>
            <a:ext cx="5182677" cy="145572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участвовал в общественном движении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 движения происходили из разных слоев общества и по-разному представляли перемены.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вышло за пределы дворянской среды и стало общим делом образованных слоев.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75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темы о общественном движении середины XIX века
</a:t>
            </a:r>
            <a:endParaRPr lang="en-US" sz="87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0144"/>
            <a:ext cx="2619450" cy="22741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555" y="1348925"/>
            <a:ext cx="2617440" cy="22765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8832" y="1348925"/>
            <a:ext cx="2611511" cy="22765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5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13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«Современник» и голос эпохи
</a:t>
            </a:r>
            <a:pPr algn="l" indent="0" marL="0">
              <a:lnSpc>
                <a:spcPct val="90000"/>
              </a:lnSpc>
              <a:buNone/>
            </a:pPr>
            <a:r>
              <a:rPr lang="en-US" sz="464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страницах «Современника» читатели спорили о крепостном праве, воспитании и назначении литературы. Журнал связывал авторов и публику, превращая чтение в обсуждение важных вопросов страны.
</a:t>
            </a:r>
            <a:endParaRPr lang="en-US" sz="1113" dirty="0"/>
          </a:p>
        </p:txBody>
      </p:sp>
      <p:sp>
        <p:nvSpPr>
          <p:cNvPr id="9" name="Text 1"/>
          <p:cNvSpPr txBox="1"/>
          <p:nvPr/>
        </p:nvSpPr>
        <p:spPr>
          <a:xfrm>
            <a:off x="3267836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«Отечественные записки» и общественные темы
</a:t>
            </a:r>
            <a:pPr algn="l" indent="0" marL="0">
              <a:lnSpc>
                <a:spcPct val="90000"/>
              </a:lnSpc>
              <a:buNone/>
            </a:pPr>
            <a:r>
              <a:rPr lang="en-US" sz="417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«Отечественные записки» обращались к проблемам суда, школы и положения России в Европе. Статьи печатались для широкой аудитории, поэтому идеи быстро расходились через библиотеки, кружки и читальни.
</a:t>
            </a:r>
            <a:endParaRPr lang="en-US" sz="1002" dirty="0"/>
          </a:p>
        </p:txBody>
      </p:sp>
      <p:sp>
        <p:nvSpPr>
          <p:cNvPr id="10" name="Text 2"/>
          <p:cNvSpPr txBox="1"/>
          <p:nvPr/>
        </p:nvSpPr>
        <p:spPr>
          <a:xfrm>
            <a:off x="612252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13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«Москвитянин» и спор о традициях
</a:t>
            </a:r>
            <a:pPr algn="l" indent="0" marL="0">
              <a:lnSpc>
                <a:spcPct val="90000"/>
              </a:lnSpc>
              <a:buNone/>
            </a:pPr>
            <a:r>
              <a:rPr lang="en-US" sz="464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«Москвитянин» участвовал в полемике о пути России и ее исторических основах. Редакции журналов становились местом встреч писателей, а типографии — центром распространения новых взглядов.
</a:t>
            </a:r>
            <a:endParaRPr lang="en-US" sz="1113" dirty="0"/>
          </a:p>
        </p:txBody>
      </p:sp>
      <p:sp>
        <p:nvSpPr>
          <p:cNvPr id="11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Журналы и книги как центр общественных споров
</a:t>
            </a:r>
            <a:endParaRPr lang="en-US" sz="259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3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распространялись новые идеи
</a:t>
            </a:r>
            <a:pPr algn="l" indent="0" marL="0">
              <a:lnSpc>
                <a:spcPct val="90000"/>
              </a:lnSpc>
              <a:buNone/>
            </a:pPr>
            <a:r>
              <a:rPr lang="en-US" sz="107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путь общественных идей от учебных кругов к широкому обсуждению и требованиям реформ.
</a:t>
            </a:r>
            <a:endParaRPr lang="en-US" sz="293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Западники: Россия и опыт Европы
</a:t>
            </a:r>
            <a:endParaRPr lang="en-US" sz="2590" dirty="0"/>
          </a:p>
        </p:txBody>
      </p:sp>
      <p:sp>
        <p:nvSpPr>
          <p:cNvPr id="10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69346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путь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Западники считали, что Россия должна перенимать достижения Европы: развивать образование, промышленность и торговлю, а также строить жизнь на законе и гражданских правах.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42094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Отмена крепостного права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видели в крепостничестве главное препятствие для развития страны и настаивали на его отмене как на первом шаге к обновлению общества.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69346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представители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западников особенно известны П. Я. Чаадаев, В. Г. Белинский, А. И. Герцен и Т. Н. Грановский. Их мысли активно обсуждали в журналах и кружках.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42094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Сближение с Европой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Западники не хотели разрыва с Россией, но стремились сделать ее более современной и близкой к передовым странам Европы по уровню жизни и управления.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Славянофилы: особый путь России
</a:t>
            </a:r>
            <a:endParaRPr lang="en-US" sz="259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Славянофилы: особый путь России
</a:t>
            </a:r>
            <a:endParaRPr lang="en-US" sz="2590" dirty="0"/>
          </a:p>
        </p:txBody>
      </p:sp>
      <p:sp>
        <p:nvSpPr>
          <p:cNvPr id="10" name="Text 3"/>
          <p:cNvSpPr txBox="1"/>
          <p:nvPr/>
        </p:nvSpPr>
        <p:spPr>
          <a:xfrm>
            <a:off x="413149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Собственный путь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Славянофилы были уверены, что у России есть особая история и свои основы развития, которые нельзя просто заменить европейскими образцами.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05992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Православие и община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Важнейшими опорами русской жизни они считали православие, крестьянскую общину и взаимную поддержку людей внутри общества, а не только законы и учреждения.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798835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без копирования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Славянофилы признавали необходимость изменений, но выступали против слепого подражания Западу. Им были важны постепенность, уважение к традициям и национальная самобытность.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991679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мыслители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этому направлению относились А. С. Хомяков, И. В. Киреевский и братья Аксаковы. Они много писали о духовном единстве народа и ценности исторического опыта.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спор шел не о бездействии, а о том, каким должен быть путь обновления страны.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группы хотели перемен и выступали против крепостного права, но по-разному понимали основу будущей России.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Западники и славянофилы: сходства и различия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взглядов западников и славянофилов по материалам темы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81609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1840-е годы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Петербурге возник кружок петрашевцев, где обсуждали свободу слова, отмену крепостного права, образование и социальную справедливость.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666009" y="2558407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1849 год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Кружок был разгромлен, а его участники арестованы и наказаны. Этот случай показал, что государство жестко реагировало даже на обсуждение перемен.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81609" y="3077529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 и идеи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участников были М. В. Буташевич-Петрашевский и Ф. М. Достоевский. Для власти такие разговоры выглядели опасными, потому что затрагивали порядок в стране.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74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Петрашевцы и радикальные идеи 1840-х годов
</a:t>
            </a:r>
            <a:endParaRPr lang="en-US" sz="277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0801" y="1473529"/>
            <a:ext cx="2794533" cy="28091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Крымская война и общественный перелом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21775" y="1563686"/>
            <a:ext cx="2596083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Тяжёлое поражение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Крымская война закончилась для России неудачей, которая потрясла общество. Стало ясно, что старые способы управления и ведения войны уже не отвечают требованиям времени и мешают развитию страны.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09575" y="3051094"/>
            <a:ext cx="2648320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Отставание страны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наглядно обнаружила слабость транспорта, промышленности и военной организации. Многие образованные люди увидели, что Россия отстаёт от европейских держав не только в армии, но и в управлении.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252603" y="1563686"/>
            <a:ext cx="2648320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Героизм Севастополя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Оборона Севастополя показала мужество солдат и моряков, но одновременно выявила нехватку современного оружия, слабую связь между частями армии и трудности со снабжением на фронте.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247839" y="3051094"/>
            <a:ext cx="2648321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Запрос на реформы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разговоры о переменах стали звучать гораздо громче. Всё больше людей считали, что без глубоких реформ нельзя укрепить государство, улучшить жизнь населения и сохранить его авторитет.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119887"/>
            <a:ext cx="4921004" cy="206247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0719" y="475061"/>
            <a:ext cx="5186970" cy="12041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события общественного движения 1840–1861 годов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показывают, как общественные споры постепенно переходили в требования перемен и подготовили почву для реформ Александра II.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Споры, кризис и война шли рядом, а к 1861 году общество уже ожидало серьёзных преобразований.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темы «Общественное движение в середине XIX века»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4112" y="1728529"/>
            <a:ext cx="485400" cy="4314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01811" y="1750102"/>
            <a:ext cx="485400" cy="3883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262" y="3327084"/>
            <a:ext cx="455100" cy="455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16961" y="3327084"/>
            <a:ext cx="455100" cy="455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316325" y="1363912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96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Образованные люди
</a:t>
            </a:r>
            <a:pPr algn="l" indent="0" marL="0">
              <a:lnSpc>
                <a:spcPct val="90000"/>
              </a:lnSpc>
              <a:buNone/>
            </a:pPr>
            <a:r>
              <a:rPr lang="en-US" sz="69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Интеллигенция обсуждала вопросы общества, читала журналы и книги, спорила о будущем страны. Её представители не только размышляли, но и стремились объяснить сложные идеи широкому кругу читателей.
</a:t>
            </a:r>
            <a:endParaRPr lang="en-US" sz="1396" dirty="0"/>
          </a:p>
        </p:txBody>
      </p:sp>
      <p:sp>
        <p:nvSpPr>
          <p:cNvPr id="12" name="Text 1"/>
          <p:cNvSpPr txBox="1"/>
          <p:nvPr/>
        </p:nvSpPr>
        <p:spPr>
          <a:xfrm>
            <a:off x="5453500" y="1363912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Разночинное происхождение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активных участников было много разночинцев — людей из духовенства, мещан, купечества и других слоёв. Это расширяло общественное движение и делало его менее замкнутым.
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1316325" y="2974284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служения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Учителя, врачи, чиновники, журналисты и писатели ежедневно сталкивались с реальной жизнью страны. Их опыт помогал говорить о проблемах не абстрактно, а на понятном и близком языке.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53500" y="2974284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перемен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эта группа активнее других распространяла идеи реформ. Через статьи, лекции, письма и беседы она связывала теорию с практикой и влияла на общественное мнение.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интеллигенции и разночинцев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в журналах и кружках отражали повседневные проблемы страны. Особенно остро люди реагировали на вопросы, которые касались миллионов крестьян и будущего государства.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внимание было сосредоточено на крепостном и крестьянском вопросах, а остальные темы дополняли разговор о необходимых переменах.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чаще всего обсуждали в обществе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«Общественное движение в середине XIX века»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Женский вопрос и просвещение
</a:t>
            </a:r>
            <a:endParaRPr lang="en-US" sz="2590" dirty="0"/>
          </a:p>
        </p:txBody>
      </p:sp>
      <p:sp>
        <p:nvSpPr>
          <p:cNvPr id="9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вопросы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середине XIX века в образованной среде всё чаще говорили о том, нужно ли давать девочкам более серьёзное образование. Эта тема постепенно входила в общественные споры и журнальные обсуждения.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обучения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Обсуждались женские пансионы, домашние занятия и чтение книг. Для многих это стало первым шагом к мысли, что женщинам необходимо не только бытовое, но и широкое культурное развитие.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взглядов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равноправия женщин ещё не существовало, само обсуждение вопроса показывало перемены в сознании общества. Образование всё чаще связывали с личным достоинством и будущим семьи.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Просвещение и общество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обучения женщин воспринималась как часть общего движения к просвещению. Считалось, что грамотная мать, учительница и читательница могут сильнее повлиять на школу и воспитание детей.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общественных споров к реформам 1860-х годов
</a:t>
            </a:r>
            <a:pPr algn="l" indent="0" marL="0">
              <a:lnSpc>
                <a:spcPct val="90000"/>
              </a:lnSpc>
              <a:buNone/>
            </a:pPr>
            <a:r>
              <a:rPr lang="en-US" sz="91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показывает, как общественные идеи и кризисы постепенно повлияли на государственные преобразования.
</a:t>
            </a:r>
            <a:endParaRPr lang="en-US" sz="250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54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Цензура, надзор и ограничения
</a:t>
            </a:r>
            <a:endParaRPr lang="en-US" sz="2654" dirty="0"/>
          </a:p>
        </p:txBody>
      </p:sp>
      <p:sp>
        <p:nvSpPr>
          <p:cNvPr id="10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69346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печати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внимательно следило за журналами и книгами. Цензоры могли не пропустить статью, если она казалась слишком смелой, поэтому многие авторы учились выражать мысли осторожно.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42094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Надзор за кружками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наблюдение попадали университеты, студенческие кружки и частные собрания. Активных участников могли вызвать на допрос или ограничить в возможности открыто спорить о государственных делах.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69346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Аресты и закрытия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кружки распускали силой, а их членов арестовывали. Это должно было запугать общество, но полностью остановить интерес к новым идеям власти не смогли.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42094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Негласное распространение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Мысли продолжали жить в рукописях, переписке, книгах и личных разговорах. Даже при жёстких ограничениях общественные идеи переходили от одного человека к другому.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067" y="1363076"/>
            <a:ext cx="2668649" cy="21596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8057" y="1363076"/>
            <a:ext cx="2668649" cy="215966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145" y="1363076"/>
            <a:ext cx="2668649" cy="21596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и литература в общественном движении
</a:t>
            </a:r>
            <a:endParaRPr lang="en-US" sz="2590" dirty="0"/>
          </a:p>
        </p:txBody>
      </p:sp>
      <p:sp>
        <p:nvSpPr>
          <p:cNvPr id="9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22000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896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и голос народа
</a:t>
            </a:r>
            <a:pPr algn="ctr" indent="0" marL="0">
              <a:lnSpc>
                <a:spcPct val="90000"/>
              </a:lnSpc>
              <a:buNone/>
            </a:pPr>
            <a:r>
              <a:rPr lang="en-US" sz="374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Н. А. Некрасова помогала читателям увидеть тяжёлую жизнь крестьян и несправедливость повседневности. Его строки звучали как сочувствие простым людям и как призыв не закрывать глаза на их беды. Именно поэтому журнальная публика так внимательно следила за его произведениями.
</a:t>
            </a:r>
            <a:endParaRPr lang="en-US" sz="896" dirty="0"/>
          </a:p>
        </p:txBody>
      </p:sp>
      <p:sp>
        <p:nvSpPr>
          <p:cNvPr id="11" name="Text 3"/>
          <p:cNvSpPr txBox="1"/>
          <p:nvPr/>
        </p:nvSpPr>
        <p:spPr>
          <a:xfrm>
            <a:off x="3217757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896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и разговор о времени
</a:t>
            </a:r>
            <a:pPr algn="ctr" indent="0" marL="0">
              <a:lnSpc>
                <a:spcPct val="90000"/>
              </a:lnSpc>
              <a:buNone/>
            </a:pPr>
            <a:r>
              <a:rPr lang="en-US" sz="374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 С. Тургенев показывал в своих произведениях столкновение разных взглядов и характеров. Через судьбы героев он заставлял задуматься о том, что мешает стране двигаться вперёд. Его книги читали не только ради сюжета, но и ради размышления о будущем России.
</a:t>
            </a:r>
            <a:endParaRPr lang="en-US" sz="896" dirty="0"/>
          </a:p>
        </p:txBody>
      </p:sp>
      <p:sp>
        <p:nvSpPr>
          <p:cNvPr id="12" name="Text 4"/>
          <p:cNvSpPr txBox="1"/>
          <p:nvPr/>
        </p:nvSpPr>
        <p:spPr>
          <a:xfrm>
            <a:off x="6006844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01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Салтыков-Щедрин и сатира
</a:t>
            </a:r>
            <a:pPr algn="ctr" indent="0" marL="0">
              <a:lnSpc>
                <a:spcPct val="90000"/>
              </a:lnSpc>
              <a:buNone/>
            </a:pPr>
            <a:r>
              <a:rPr lang="en-US" sz="375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 Е. Салтыков-Щедрин остро высмеивал чиновничий произвол, равнодушие и общественные привычки, которые тормозили перемены. Его сатира была понятной и запоминающейся, поэтому читатели легко узнавали в ней реальные проблемы своей эпохи.
</a:t>
            </a:r>
            <a:endParaRPr lang="en-US" sz="90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387" y="2065051"/>
            <a:ext cx="5182677" cy="217215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изменилось к началу 1860-х годов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началу 1860-х годов общественное движение стало заметнее и влиятельнее, а требования перемен — шире и настойчивее.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было лучше готово к реформам, а вопросы преобразований окончательно вошли в повестку государственной политики.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«Общественное движение в середине XIX века»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период был переломным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Общественное движение середины XIX века стало школой обсуждения будущего России. Споры разных направлений, критика крепостного права и опыт Крымской войны подготовили общество к большим реформам.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2026-06-02T08:15:24Z</dcterms:created>
  <dcterms:modified xsi:type="dcterms:W3CDTF">2026-06-02T08:15:24Z</dcterms:modified>
</cp:coreProperties>
</file>