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jpe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jpeg"/><Relationship Id="rId8" Type="http://schemas.openxmlformats.org/officeDocument/2006/relationships/image" Target="../media/image-17-8.png"/><Relationship Id="rId9" Type="http://schemas.openxmlformats.org/officeDocument/2006/relationships/image" Target="../media/image-17-9.jpe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9760" y="0"/>
            <a:ext cx="427453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104050"/>
            <a:ext cx="44853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— жизненно важный процесс, обеспечивающий организм кислородом и удаление углекислого газа.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245425"/>
            <a:ext cx="52788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темы: значение дыхания и органы дыхания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60000"/>
            <a:ext cx="33615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2" y="0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76750" y="360000"/>
            <a:ext cx="44073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дыхание — ключ к жизни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376850" y="2331350"/>
            <a:ext cx="4407300" cy="24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снабжает клетки кислородом, необходимым для энергии. Без кислорода клетки мозга повреждаются всего за несколько минут, а болезни дыхательных органов снижают силу и здоровье.
</a:t>
            </a:r>
            <a:endParaRPr lang="en-US" sz="1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678863"/>
            <a:ext cx="8416500" cy="21041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дыхание?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71250" y="1433475"/>
            <a:ext cx="3465000" cy="10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— это обмен газами между организмом и внешней средой. Сначала происходит вдох, когда воздух попадает в лёгкие.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319000" y="1433475"/>
            <a:ext cx="3465000" cy="10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кислород доставляется кровью к клеткам, где происходит обмен веществ, и углекислый газ удаляется из организма через выдох.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998850" y="1703121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 участвует в окислительных реакциях, обеспечивая производство энергии в клетках для всех процессов жизни.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281650" y="1703121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кислорода вызывает гипоксию — слабость, головокружение и даже потерю сознания, что угрожает здоровью.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кислорода для организма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5281650" y="3219897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Постоянное поступление кислорода поддерживает нормальный обмен веществ и правильную работу всех органов.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150" y="1328684"/>
            <a:ext cx="2718000" cy="15952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6000" y="1328684"/>
            <a:ext cx="2718000" cy="159523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3000" y="1328684"/>
            <a:ext cx="2718000" cy="159523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компоненты дыхательной системы человека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48615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носовой полости воздух очищается от пыли и увлажняется, что важно для защиты лёгких. Слизистая и реснички задерживают вредные частицы и микробы.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48615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Носовая полость: первый барьер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619200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Лёгкие состоят из множества альвеол, где кислород переходит в кровь, а углекислый газ выводится наружу. Они защищены грудной клеткой и плеврой.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19200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Лёгкие: центр газообмена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333900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Гортань пропускает воздух в нижние дыхательные пути и содержит голосовые связки, с помощью которых человек может говорить и издавать звуки.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333900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Гортань: клапан дыхания и речи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носовой полости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Носовая полость очищает вдыхаемый воздух, задерживая пыль и микроорганизмы благодаря слизистой оболочке и ресничкам.
</a:t>
            </a:r>
            <a:endParaRPr lang="en-US" sz="1700" dirty="0"/>
          </a:p>
        </p:txBody>
      </p:sp>
      <p:sp>
        <p:nvSpPr>
          <p:cNvPr id="9" name="Text 3"/>
          <p:cNvSpPr txBox="1"/>
          <p:nvPr/>
        </p:nvSpPr>
        <p:spPr>
          <a:xfrm>
            <a:off x="6048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Специальное строение носовых ходов способствует равномерному распределению воздуха для эффективного газообмена.
</a:t>
            </a:r>
            <a:endParaRPr lang="en-US" sz="1700" dirty="0"/>
          </a:p>
        </p:txBody>
      </p:sp>
      <p:sp>
        <p:nvSpPr>
          <p:cNvPr id="10" name="Text 4"/>
          <p:cNvSpPr txBox="1"/>
          <p:nvPr/>
        </p:nvSpPr>
        <p:spPr>
          <a:xfrm>
            <a:off x="3204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согревает воздух до температуры тела, что предотвращает переохлаждение дыхательных путей.
</a:t>
            </a:r>
            <a:endParaRPr lang="en-US" sz="1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3222" y="-28725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44073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Гортань и её роль в дыхании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570475" y="2084700"/>
            <a:ext cx="3796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Гортань обеспечивает свободное прохождение воздуха в лёгкие и препятствует проникновению пищи благодаря надгортаннику.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70475" y="3604050"/>
            <a:ext cx="3796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дыхания, здесь расположены голосовые связки, которые создают звуки речи, важные для общения.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998849" y="1685064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Трахея — трубчатый орган длиной около 12 см, укреплённый хрящевыми кольцами, чтобы сохранять форму и не спадаться.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281649" y="1685064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разделяется на два главных бронха, которые входят в лёгкие и разветвляются на более мелкие бронхиолы.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Трахея и бронхи: транспорт воздуха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5281649" y="3201851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строение обеспечивает быстрое и чистое поступление воздуха к альвеолам для эффективного газообмена.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998849" y="3201851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Слизистая трахеи и бронхов покрыта мерцательным эпителием, который очищает воздух от пыли и микробов.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150" y="1328684"/>
            <a:ext cx="2718000" cy="15952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3000" y="1328684"/>
            <a:ext cx="2718000" cy="159523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66000" y="1328684"/>
            <a:ext cx="2718000" cy="159523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Лёгкие — орган, обеспечивающий дыхание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86150" y="3698175"/>
            <a:ext cx="24453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Лёгкие — парный орган, расположенный в грудной полости и защищённый грудной клеткой. Правая лёгкое состоит из трёх долей, левая — из двух, что обеспечивает пространство для сердца.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96350" y="2952747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лёгких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339000" y="3698175"/>
            <a:ext cx="24453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площадь альвеол в лёгких превышает 70 квадратных метров. Именно здесь кислород из воздуха попадает в кровь, а углекислый газ удаляется.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3349425" y="2952747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Альвеолы — рабочие единицы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6192000" y="3698175"/>
            <a:ext cx="24453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Лёгкие окружены плеврой — защитной оболочкой, которая снижает трение при дыхании и защищает орган от повреждений.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6202350" y="2952747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и поддержка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524925" y="2161400"/>
            <a:ext cx="2406300" cy="24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Альвеолы — это маленькие пузырьки диаметром около 0,2–0,3 мм, формирующие ткань лёгких для эффективного газообмена.
</a:t>
            </a:r>
            <a:endParaRPr lang="en-US" sz="15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360000"/>
            <a:ext cx="82593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Альвеолы: место газообмена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6212925" y="2161400"/>
            <a:ext cx="2406300" cy="24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альвеола покрыта тонкой пленкой жидкости, которая помогает кислороду быстро проходить в кровь и удалять углекислый газ.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368925" y="2161400"/>
            <a:ext cx="2406300" cy="24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Стена альвеол состоит из одного слоя тонких клеток, чтобы кислород и углекислый газ легко проникали через неё.
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кислорода и углекислого газа во вдыхаемом и выдыхаемом воздухе
</a:t>
            </a:r>
            <a:endParaRPr lang="en-US" sz="295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газа осуществляется за счёт разницы концентраций, что обеспечивает эффективное снабжение клеток кислородом и удаление углекислого газа.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подтверждают эффективность лёгких в обеспечении организма кислородом и удалении углекислого газа, поддерживая жизнедеятельность клеток.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Медицинский справочник по физиологии, 2023
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998850" y="1703121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Диафрагма — главный мышечный барьер между грудной и брюшной полостями, её сокращение расширяет грудную клетку и инициирует вдох.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281650" y="1703121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Внешние межрёберные мышцы поднимают рёбра, увеличивая объём грудной клетки, что помогает насыщать лёгкие воздухом при вдохе.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Диафрагма и межрёберные мышцы в акте дыхания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5281650" y="3219897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межрёберные мышцы сокращаются при выдохе, уменьшая объём грудной клетки и способствуя выходу воздуха из лёгких.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55" y="1582600"/>
            <a:ext cx="8420889" cy="3200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процесса дыхания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993800"/>
            <a:ext cx="77376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Классическая физиология дыхания (2022)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4972" y="1477975"/>
            <a:ext cx="2734056" cy="3305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дыхание связано с кровообращением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Эритроциты связывают кислород с помощью гемоглобина, доставляя его ко всем тканям организма для поддержания жизненно важных функций.
</a:t>
            </a:r>
            <a:endParaRPr lang="en-US" sz="1700" dirty="0"/>
          </a:p>
        </p:txBody>
      </p:sp>
      <p:sp>
        <p:nvSpPr>
          <p:cNvPr id="9" name="Text 3"/>
          <p:cNvSpPr txBox="1"/>
          <p:nvPr/>
        </p:nvSpPr>
        <p:spPr>
          <a:xfrm>
            <a:off x="6048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Углекислый газ, образующийся в тканях, транспортируется кровью обратно в лёгкие, где выводится при выдохе, обеспечивая обмен между дыхательной и кровеносной системами.
</a:t>
            </a:r>
            <a:endParaRPr lang="en-US" sz="1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238655"/>
            <a:ext cx="4348200" cy="17840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дыхательных систем разных животных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основные органы дыхания и приспособления животных к среде обитания.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Дыхательные органы адаптированы к среде обитания, обеспечивая оптимальный газообмен у разных видов.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Биологический справочник, 2023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окружающей среды на дыхание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2062950"/>
            <a:ext cx="1980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воздуха химическими веществами и частицами снижает функцию лёгких и увеличивает риск респираторных заболеваний.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804000" y="2062950"/>
            <a:ext cx="1980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Повышенная температура может вызывать расширение кровеносных сосудов дыхательных органов, улучшая газообмен, но чрезмерная жара и сухость вредны.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656000" y="2062950"/>
            <a:ext cx="1980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Влажность воздуха влияет на состояние слизистых оболочек, помогая поддерживать защитные функции дыхательных путей.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2508000" y="2062950"/>
            <a:ext cx="1980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Физическая активность и регулярные прогулки на свежем воздухе укрепляют дыхательную систему и повышают её устойчивость к стрессу.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150" y="1328332"/>
            <a:ext cx="2005200" cy="159593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99600" y="1328332"/>
            <a:ext cx="2005200" cy="159593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39050" y="1328332"/>
            <a:ext cx="2005200" cy="159593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78500" y="1328332"/>
            <a:ext cx="2005200" cy="1595936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Болезни органов дыхания
</a:t>
            </a:r>
            <a:endParaRPr lang="en-US" sz="2800" dirty="0"/>
          </a:p>
        </p:txBody>
      </p:sp>
      <p:sp>
        <p:nvSpPr>
          <p:cNvPr id="12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13" name="Text 2"/>
          <p:cNvSpPr txBox="1"/>
          <p:nvPr/>
        </p:nvSpPr>
        <p:spPr>
          <a:xfrm>
            <a:off x="486150" y="3698175"/>
            <a:ext cx="17529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вирусные инфекции, вызывающие воспаление верхних дыхательных путей. Основные симптомы — кашель, насморк, повышение температуры. Важно соблюдать гигиену и избегать контакта с больными.
</a:t>
            </a:r>
            <a:endParaRPr lang="en-US" sz="900" dirty="0"/>
          </a:p>
        </p:txBody>
      </p:sp>
      <p:sp>
        <p:nvSpPr>
          <p:cNvPr id="14" name="Text 3"/>
          <p:cNvSpPr txBox="1"/>
          <p:nvPr/>
        </p:nvSpPr>
        <p:spPr>
          <a:xfrm>
            <a:off x="486150" y="3080925"/>
            <a:ext cx="17529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ОРВИ и грипп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2625750" y="3698175"/>
            <a:ext cx="17529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Воспаление бронхов, сопровождающееся кашлем и затруднённым дыханием. Часто развивается после вирусных инфекций. Лечение включает покой и медикаменты, назначенные врачом.
</a:t>
            </a:r>
            <a:endParaRPr lang="en-US" sz="900" dirty="0"/>
          </a:p>
        </p:txBody>
      </p:sp>
      <p:sp>
        <p:nvSpPr>
          <p:cNvPr id="16" name="Text 5"/>
          <p:cNvSpPr txBox="1"/>
          <p:nvPr/>
        </p:nvSpPr>
        <p:spPr>
          <a:xfrm>
            <a:off x="2625750" y="3080925"/>
            <a:ext cx="17529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Бронхит
</a:t>
            </a:r>
            <a:endParaRPr lang="en-US" sz="1200" dirty="0"/>
          </a:p>
        </p:txBody>
      </p:sp>
      <p:sp>
        <p:nvSpPr>
          <p:cNvPr id="17" name="Text 6"/>
          <p:cNvSpPr txBox="1"/>
          <p:nvPr/>
        </p:nvSpPr>
        <p:spPr>
          <a:xfrm>
            <a:off x="4765350" y="3698175"/>
            <a:ext cx="17529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Хроническое заболевание с периодическими приступами удушья и кашля. Симптомы провоцируют аллергены и физическая нагрузка. Контроль болезни возможен при регулярном медицинском наблюдении.
</a:t>
            </a:r>
            <a:endParaRPr lang="en-US" sz="900" dirty="0"/>
          </a:p>
        </p:txBody>
      </p:sp>
      <p:sp>
        <p:nvSpPr>
          <p:cNvPr id="18" name="Text 7"/>
          <p:cNvSpPr txBox="1"/>
          <p:nvPr/>
        </p:nvSpPr>
        <p:spPr>
          <a:xfrm>
            <a:off x="4765350" y="3080925"/>
            <a:ext cx="17529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Бронхиальная астма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6904950" y="3698175"/>
            <a:ext cx="17529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Инфекционное заболевание лёгких, вызываемое микобактерией. Требует длительного лечения антибиотиками. Профилактика — вакцинация и поддержание иммунитета.
</a:t>
            </a:r>
            <a:endParaRPr lang="en-US" sz="900" dirty="0"/>
          </a:p>
        </p:txBody>
      </p:sp>
      <p:sp>
        <p:nvSpPr>
          <p:cNvPr id="20" name="Text 9"/>
          <p:cNvSpPr txBox="1"/>
          <p:nvPr/>
        </p:nvSpPr>
        <p:spPr>
          <a:xfrm>
            <a:off x="6904950" y="3080925"/>
            <a:ext cx="17529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Туберкулёз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здорового дыхания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Дышать рекомендуется через нос, так как носовая полость фильтрует и увлажняет воздух, уменьшая нагрузку на лёгкие и снижая риск инфекций.
</a:t>
            </a:r>
            <a:endParaRPr lang="en-US" sz="1700" dirty="0"/>
          </a:p>
        </p:txBody>
      </p:sp>
      <p:sp>
        <p:nvSpPr>
          <p:cNvPr id="9" name="Text 3"/>
          <p:cNvSpPr txBox="1"/>
          <p:nvPr/>
        </p:nvSpPr>
        <p:spPr>
          <a:xfrm>
            <a:off x="6048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Избегание курения и загрязнённого воздуха, а также контроль влажности и температуры в помещениях помогают сохранить здоровье дыхательной системы.
</a:t>
            </a:r>
            <a:endParaRPr lang="en-US" sz="1700" dirty="0"/>
          </a:p>
        </p:txBody>
      </p:sp>
      <p:sp>
        <p:nvSpPr>
          <p:cNvPr id="10" name="Text 4"/>
          <p:cNvSpPr txBox="1"/>
          <p:nvPr/>
        </p:nvSpPr>
        <p:spPr>
          <a:xfrm>
            <a:off x="3204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физические упражнения и дыхательная гимнастика улучшают вентиляцию лёгких и укрепляют дыхательные мышцы, повышая общую выносливость организма.
</a:t>
            </a:r>
            <a:endParaRPr lang="en-US" sz="1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3222" y="-28725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44073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дыхании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570475" y="2084700"/>
            <a:ext cx="3796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совершает примерно 20 000 дыхательных циклов в день, что обеспечивает постоянное насыщение организма кислородом для жизнедеятельности.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70475" y="3604050"/>
            <a:ext cx="3796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животные, как киты, могут задерживать дыхание под водой до 90 минут, демонстрируя уникальные адаптации дыхательной системы.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298100" y="2104050"/>
            <a:ext cx="64860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— ключ к поддержанию здоровья и энергии. Осознавая важность заботы о дыхательной системе и окружающей среде, мы сохраняем качество жизни и работоспособность.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2298100" y="3245425"/>
            <a:ext cx="64860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дыхания для жизни человека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2026-05-09T05:54:46Z</dcterms:created>
  <dcterms:modified xsi:type="dcterms:W3CDTF">2026-05-09T05:54:46Z</dcterms:modified>
</cp:coreProperties>
</file>