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сохранения видов: почему она важна
</a:t>
            </a:r>
            <a:pPr algn="l" indent="0" marL="0">
              <a:lnSpc>
                <a:spcPct val="90000"/>
              </a:lnSpc>
              <a:buNone/>
            </a:pPr>
            <a:r>
              <a:rPr lang="en-US" sz="16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видов — это защита устойчивости природы и жизни людей.
</a:t>
            </a:r>
            <a:endParaRPr lang="en-US" sz="3441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биоразнообразие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 — это не абстрактный термин, а основа устойчивости экосистем. Чтобы понять угрозу, сначала нужно разобраться, что именно мы теряем.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млн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находятся под угрозой исчезновения, если не изменить подход к охране природы.
</a:t>
            </a:r>
            <a:endParaRPr lang="en-US" sz="1914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формируют природные связи, и утрата одного звена быстро отражается на других.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IPBES Global Assessment Report on Biodiversity and Ecosystem Services, 2019
</a:t>
            </a:r>
            <a:endParaRPr lang="en-US" sz="102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биоразнообразия учитывают виды, гены и экосистемы.
</a:t>
            </a:r>
            <a:endParaRPr lang="en-US" sz="2097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биоразнообразия помогают увидеть, почему экосистемы устойчивее при большем разнообразии организмов и сред обитания.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о биологическом разнообразии (CBD)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проблемы: что значит вымирание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Вымирание — это не локальная редкость, а полная утрата вида на планете. Охранные списки фиксируют угрозу, но не заменяют меры защиты.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скорость исчезновения видов на порядки выше естественного фона. Это означает, что без вмешательства потери происходят быстрее, чем системы успевают восстановиться.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IPBES Global Assessment Report on Biodiversity and Ecosystem Services, 2019
</a:t>
            </a:r>
            <a:endParaRPr lang="en-US" sz="1013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исчезнувший вид способен вызвать цепную реакцию в природной системе.
</a:t>
            </a:r>
            <a:endParaRPr lang="en-US" sz="2097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вид может поддерживать сотни связей в пищевых сетях, опылении и контроле численности. Поэтому потеря даже небольшого звена меняет работу целой экосистемы.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IPBES и экологии экосистем
</a:t>
            </a:r>
            <a:endParaRPr lang="en-US" sz="10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6575" y="814960"/>
            <a:ext cx="3499500" cy="348583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почвы
</a:t>
            </a:r>
            <a:pPr algn="l" indent="0" marL="0">
              <a:lnSpc>
                <a:spcPct val="100000"/>
              </a:lnSpc>
              <a:buNone/>
            </a:pPr>
            <a:r>
              <a:rPr lang="en-US" sz="51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получают от природы не только сырьё, но и базовые условия жизни. Леса, болота и океаны регулируют воду, климат и качество почв, без которых невозможно устойчивое хозяйство.
</a:t>
            </a:r>
            <a:endParaRPr lang="en-US" sz="1107" dirty="0"/>
          </a:p>
        </p:txBody>
      </p:sp>
      <p:sp>
        <p:nvSpPr>
          <p:cNvPr id="12" name="Text 2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
</a:t>
            </a:r>
            <a:pPr algn="l" indent="0" marL="0">
              <a:lnSpc>
                <a:spcPct val="100000"/>
              </a:lnSpc>
              <a:buNone/>
            </a:pPr>
            <a:r>
              <a:rPr lang="en-US" sz="51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обеспечивают урожай многих сельскохозяйственных культур. Когда сокращаются пчёлы, бабочки и другие насекомые, страдает не только природа, но и продовольственная безопасность.
</a:t>
            </a:r>
            <a:endParaRPr lang="en-US" sz="1107" dirty="0"/>
          </a:p>
        </p:txBody>
      </p:sp>
      <p:sp>
        <p:nvSpPr>
          <p:cNvPr id="13" name="Text 3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56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лекарства были получены из природных соединений или созданы по их образцу. Потеря видов сокращает будущие возможности медицины и науки, даже если это пока не заметно.
</a:t>
            </a:r>
            <a:endParaRPr lang="en-US" sz="1217" dirty="0"/>
          </a:p>
        </p:txBody>
      </p:sp>
      <p:sp>
        <p:nvSpPr>
          <p:cNvPr id="14" name="Text 4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рисков
</a:t>
            </a:r>
            <a:pPr algn="l" indent="0" marL="0">
              <a:lnSpc>
                <a:spcPct val="100000"/>
              </a:lnSpc>
              <a:buNone/>
            </a:pPr>
            <a:r>
              <a:rPr lang="en-US" sz="56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экосистемы лучше удерживают влагу, гасят эрозию и смягчают последствия засух и наводнений. Это делает жизнь людей безопаснее и экономически устойчивее.
</a:t>
            </a:r>
            <a:endParaRPr lang="en-US" sz="1217" dirty="0"/>
          </a:p>
        </p:txBody>
      </p:sp>
      <p:sp>
        <p:nvSpPr>
          <p:cNvPr id="15" name="Text 5"/>
          <p:cNvSpPr txBox="1"/>
          <p:nvPr/>
        </p:nvSpPr>
        <p:spPr>
          <a:xfrm>
            <a:off x="296675" y="2066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люди получают от биоразнообразия
</a:t>
            </a:r>
            <a:endParaRPr lang="en-US" sz="245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исчезновения вида к последствиям для людей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цепочку экологических последствий при утрате одного вида.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700" y="2109218"/>
            <a:ext cx="3686100" cy="10655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1: потеря и фрагментация местообитаний
</a:t>
            </a:r>
            <a:endParaRPr lang="en-US" sz="1781" dirty="0"/>
          </a:p>
        </p:txBody>
      </p:sp>
      <p:sp>
        <p:nvSpPr>
          <p:cNvPr id="12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58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вырубают лес или осушают болото, исчезают не только отдельные растения и животные. Разрушается весь набор условий, который поддерживал питание, укрытие и размножение.
</a:t>
            </a:r>
            <a:endParaRPr lang="en-US" sz="1273" dirty="0"/>
          </a:p>
        </p:txBody>
      </p:sp>
      <p:sp>
        <p:nvSpPr>
          <p:cNvPr id="13" name="Text 3"/>
          <p:cNvSpPr txBox="1"/>
          <p:nvPr/>
        </p:nvSpPr>
        <p:spPr>
          <a:xfrm>
            <a:off x="5361725" y="7898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малых популяциях быстрее сказываются болезни, хищники и нехватка ресурсов. Даже краткое ухудшение среды может привести к резкому сокращению численности или полному исчезновению локальной группы.
</a:t>
            </a:r>
            <a:endParaRPr lang="en-US" sz="1268" dirty="0"/>
          </a:p>
        </p:txBody>
      </p:sp>
      <p:sp>
        <p:nvSpPr>
          <p:cNvPr id="14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города и сельхозполя дробят природные территории на маленькие изолированные участки. Популяции хуже перемещаются, реже находят партнёров и становятся более уязвимыми к случайным потерям.
</a:t>
            </a:r>
            <a:endParaRPr lang="en-US" sz="1268" dirty="0"/>
          </a:p>
        </p:txBody>
      </p:sp>
      <p:sp>
        <p:nvSpPr>
          <p:cNvPr id="15" name="Text 5"/>
          <p:cNvSpPr txBox="1"/>
          <p:nvPr/>
        </p:nvSpPr>
        <p:spPr>
          <a:xfrm>
            <a:off x="5361725" y="35034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целая сеть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сохранения вида важно защищать не только отдельный участок, но и всю сеть связанных местообитаний. Иначе охрана остаётся формальной и не обеспечивает долгосрочного восстановления.
</a:t>
            </a:r>
            <a:endParaRPr lang="en-US" sz="12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2: изменение климата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потепление нарушает сроки цветения, миграций и размножения. Для многих видов важна не только средняя температура, но и экстремальные явления.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средней температуры уже достиг уровня, при котором сдвигаются сезоны и нарушаются экосвязи. Для уязвимых видов это становится прямым фактором риска.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Sixth Assessment Report, Working Group I, Summary for Policymakers, 2021; оценка потепления относительно 1850–1900 гг.
</a:t>
            </a:r>
            <a:endParaRPr lang="en-US" sz="1013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35,4%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морских рыбных запасов были переловлены в 2019 году
</a:t>
            </a:r>
            <a:endParaRPr lang="en-US" sz="2097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мире вылов рыбы выше безопасных уровней: 35,4% оценённых морских запасов были переловлены. Это сокращает популяции быстрее, чем они восстанавливаются.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The State of World Fisheries and Aquaculture 2022
</a:t>
            </a:r>
            <a:endParaRPr lang="en-US" sz="104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задокументированных вымираний на островах связаны с инвазивными чужеродными видами
</a:t>
            </a:r>
            <a:endParaRPr lang="en-US" sz="2097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и связанные с ними последствия стали фактором большинства задокументированных вымираний на островах. Изолированные экосистемы особенно уязвимы к конкуренции и болезням.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IPBES, Global Assessment Report on Biodiversity and Ecosystem Services, 2019
</a:t>
            </a:r>
            <a:endParaRPr lang="en-US" sz="102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вида начинается с сохранения его среды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охраны по материалам о взаимосвязи видов и местообитаний в экологии и природоохранной практике.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оценивают статус видов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вида определяют по нескольким признакам риска: от численности до темпов сокращения ареала. Это позволяет сравнивать виды и направлять ресурсы туда, где угроза выше.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численность, уже ареал и быстрее сокращение, тем выше приоритет охраны.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IUCN Red List Categories and Criteria; Красная книга РФ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цикл наблюдений нужен, чтобы увидеть динамику популяции и вовремя скорректировать защиту
</a:t>
            </a:r>
            <a:endParaRPr lang="en-US" sz="1694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Ежегодный мониторинг показывает, меняется ли численность, ареал и поведение редких видов. Без регулярных данных невозможно понять, работают ли меры охраны.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IUCN Species Monitoring and Red List guidance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17%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суши мира находится под охраной, но качество управления не менее важно, чем площадь
</a:t>
            </a:r>
            <a:endParaRPr lang="en-US" sz="2031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мире охраняемые территории покрывают около 17% суши. Именно сеть таких участков даёт видам пространство для восстановления и снижает давление человека.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UNEP-WCMC and IUCN, Protected Planet Report 2024
</a:t>
            </a:r>
            <a:endParaRPr lang="en-US" sz="106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местообитаний соединяет разорванные популяции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2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 восстановления местообитаний и экологической связанности основана на принципах ландшафтной экологии.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170232"/>
            <a:ext cx="4007700" cy="1597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Мера 3: контроль торговли и правоприменение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сдерживания нелегальной торговли нужны не отдельные меры, а вся цепочка контроля — от закона до проверки поставок. Тогда снижается и предложение, и спрос.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выше, когда правовые меры, контроль границ и отслеживание цепочек работают вместе.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CITES; Interpol environmental crime guidance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того, как работают программы реинтродукции
</a:t>
            </a:r>
            <a:endParaRPr lang="en-US" sz="2455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разведения — не только уход за животными, но и точная подготовка к возвращению в природу. Специалисты следят, чтобы у вида оставались подходящие кормовые участки, укрытия и безопасные маршруты. Иначе выпуск становится формальностью, а не спасением.
</a:t>
            </a:r>
            <a:endParaRPr lang="en-US" sz="783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выпуску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редкий вид удаётся усилить только после восстановления конкретной территории. Тогда растения, вода и тишина становятся такими же важными, как сами животные, а программа реинтродукции превращается в долгий совместный проект биологов и местных жителей.
</a:t>
            </a:r>
            <a:endParaRPr lang="en-US" sz="803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среда, потом — выпуск
</a:t>
            </a:r>
            <a:endParaRPr lang="en-US" sz="1347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успешное размножение в неволе не заменяет природную популяцию. Такие программы работают как последний резерв, когда в дикой природе вид уже почти исчез, но у него ещё есть шанс вернуться при устранении главных угроз.
</a:t>
            </a:r>
            <a:endParaRPr lang="en-US" sz="873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резерв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видов — это не узкая забота биологов, а основа устойчивости природы и общества. Защищая местообитания, ограничивая угрозы и поддерживая мониторинг, мы сохраняем собственное будущее.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видов — защита будущего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2026-07-25T22:28:01Z</dcterms:created>
  <dcterms:modified xsi:type="dcterms:W3CDTF">2026-07-25T22:28:01Z</dcterms:modified>
</cp:coreProperties>
</file>