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jpe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image" Target="../media/image-8-7.png"/><Relationship Id="rId8" Type="http://schemas.openxmlformats.org/officeDocument/2006/relationships/image" Target="../media/image-8-8.png"/><Relationship Id="rId9" Type="http://schemas.openxmlformats.org/officeDocument/2006/relationships/image" Target="../media/image-8-9.png"/><Relationship Id="rId10" Type="http://schemas.openxmlformats.org/officeDocument/2006/relationships/image" Target="../media/image-8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image" Target="../media/image-9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jpeg"/><Relationship Id="rId4" Type="http://schemas.openxmlformats.org/officeDocument/2006/relationships/image" Target="../media/image-11-4.jpeg"/><Relationship Id="rId5" Type="http://schemas.openxmlformats.org/officeDocument/2006/relationships/image" Target="../media/image-11-5.jpeg"/><Relationship Id="rId6" Type="http://schemas.openxmlformats.org/officeDocument/2006/relationships/image" Target="../media/image-11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jpe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9725" y="1680150"/>
            <a:ext cx="5446500" cy="169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Выражение симпатии и антипатии в английском языке
</a:t>
            </a:r>
            <a:endParaRPr lang="en-US" sz="2600" dirty="0"/>
          </a:p>
        </p:txBody>
      </p:sp>
      <p:sp>
        <p:nvSpPr>
          <p:cNvPr id="5" name="Text 1"/>
          <p:cNvSpPr txBox="1"/>
          <p:nvPr/>
        </p:nvSpPr>
        <p:spPr>
          <a:xfrm>
            <a:off x="189725" y="3832150"/>
            <a:ext cx="8656500" cy="1039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сказать, что нравится, не нравится и что вызывает нейтральное отношение.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2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74300" y="1176343"/>
            <a:ext cx="4442400" cy="319731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990100" y="1594875"/>
            <a:ext cx="3516300" cy="2348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Лексика likes и dislikes нужна в диалогах, опросах, интервью и письменных ответах. В 10 классе она помогает ясно формулировать мнение, сравнивать варианты и вежливо объяснять выбор в знакомых темах повседневной жизни.
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174300" y="218994"/>
            <a:ext cx="8795400" cy="769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уметь говорить о предпочтениях
</a:t>
            </a:r>
            <a:endParaRPr lang="en-US" sz="2100" dirty="0"/>
          </a:p>
        </p:txBody>
      </p:sp>
      <p:sp>
        <p:nvSpPr>
          <p:cNvPr id="7" name="Text 2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7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74300" y="251050"/>
            <a:ext cx="8795400" cy="56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Базовые глаголы оценки и их оттенки значения
</a:t>
            </a:r>
            <a:endParaRPr lang="en-US" sz="2100" dirty="0"/>
          </a:p>
        </p:txBody>
      </p:sp>
      <p:sp>
        <p:nvSpPr>
          <p:cNvPr id="9" name="Text 1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700" dirty="0"/>
          </a:p>
        </p:txBody>
      </p:sp>
      <p:sp>
        <p:nvSpPr>
          <p:cNvPr id="10" name="Text 2"/>
          <p:cNvSpPr txBox="1"/>
          <p:nvPr/>
        </p:nvSpPr>
        <p:spPr>
          <a:xfrm>
            <a:off x="324175" y="1231652"/>
            <a:ext cx="4198200" cy="55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9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Like
</a:t>
            </a:r>
            <a:pPr algn="l" indent="0" marL="0">
              <a:lnSpc>
                <a:spcPct val="115000"/>
              </a:lnSpc>
              <a:buNone/>
            </a:pPr>
            <a:r>
              <a:rPr lang="en-US" sz="79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9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Like выражает обычную симпатию и остаётся самым нейтральным вариантом. Его используют, когда нужно спокойно сообщить о положительном отношении без сильной эмоциональной окраски или дополнительного акцента.
</a:t>
            </a:r>
            <a:endParaRPr lang="en-US" sz="899" dirty="0"/>
          </a:p>
        </p:txBody>
      </p:sp>
      <p:sp>
        <p:nvSpPr>
          <p:cNvPr id="11" name="Text 3"/>
          <p:cNvSpPr txBox="1"/>
          <p:nvPr/>
        </p:nvSpPr>
        <p:spPr>
          <a:xfrm>
            <a:off x="324175" y="2010756"/>
            <a:ext cx="4198200" cy="55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9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Love
</a:t>
            </a:r>
            <a:pPr algn="l" indent="0" marL="0">
              <a:lnSpc>
                <a:spcPct val="115000"/>
              </a:lnSpc>
              <a:buNone/>
            </a:pPr>
            <a:r>
              <a:rPr lang="en-US" sz="79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9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Love передаёт более сильную положительную реакцию, чем like. Эта форма показывает высокий уровень вовлечённости и подчёркивает, что объект нравится особенно сильно и вызывает устойчивый интерес.
</a:t>
            </a:r>
            <a:endParaRPr lang="en-US" sz="899" dirty="0"/>
          </a:p>
        </p:txBody>
      </p:sp>
      <p:sp>
        <p:nvSpPr>
          <p:cNvPr id="12" name="Text 4"/>
          <p:cNvSpPr txBox="1"/>
          <p:nvPr/>
        </p:nvSpPr>
        <p:spPr>
          <a:xfrm>
            <a:off x="324175" y="2789861"/>
            <a:ext cx="4198200" cy="55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Enjoy
</a:t>
            </a:r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Enjoy акцентирует удовольствие от самого действия или процесса. Поэтому этот глагол особенно уместен, когда важно описать не просто факт симпатии, а приятные ощущения во время занятия.
</a:t>
            </a:r>
            <a:endParaRPr lang="en-US" sz="900" dirty="0"/>
          </a:p>
        </p:txBody>
      </p:sp>
      <p:sp>
        <p:nvSpPr>
          <p:cNvPr id="13" name="Text 5"/>
          <p:cNvSpPr txBox="1"/>
          <p:nvPr/>
        </p:nvSpPr>
        <p:spPr>
          <a:xfrm>
            <a:off x="324175" y="3568965"/>
            <a:ext cx="4198200" cy="55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Prefer
</a:t>
            </a:r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Prefer используют, когда нужно выбрать один вариант из двух или нескольких. Эта форма помогает не только оценить объект, но и показать личное предпочтение в сравнении.
</a:t>
            </a:r>
            <a:endParaRPr lang="en-US" sz="900" dirty="0"/>
          </a:p>
        </p:txBody>
      </p:sp>
      <p:sp>
        <p:nvSpPr>
          <p:cNvPr id="14" name="Text 6"/>
          <p:cNvSpPr txBox="1"/>
          <p:nvPr/>
        </p:nvSpPr>
        <p:spPr>
          <a:xfrm>
            <a:off x="324175" y="4348070"/>
            <a:ext cx="4198200" cy="55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Dislike, don’t like, hate
</a:t>
            </a:r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Dislike и don’t like выражают отрицательное отношение, но звучат мягче, чем hate. Глагол hate передаёт наиболее резкую и эмоциональную реакцию, поэтому его употребляют осторожно.
</a:t>
            </a:r>
            <a:endParaRPr lang="en-US" sz="9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78825" y="2017583"/>
            <a:ext cx="3832800" cy="1527484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74300" y="251050"/>
            <a:ext cx="87954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конструкции с выражением предпочтений
</a:t>
            </a:r>
            <a:endParaRPr lang="en-US" sz="2100" dirty="0"/>
          </a:p>
        </p:txBody>
      </p:sp>
      <p:sp>
        <p:nvSpPr>
          <p:cNvPr id="6" name="Text 1"/>
          <p:cNvSpPr txBox="1"/>
          <p:nvPr/>
        </p:nvSpPr>
        <p:spPr>
          <a:xfrm>
            <a:off x="4911450" y="1891402"/>
            <a:ext cx="3652200" cy="79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 самые употребительные модели и помогает увидеть, какая грамматическая форма стоит после каждого глагола.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4911450" y="2927325"/>
            <a:ext cx="3652200" cy="79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09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like часто употребляется существительное, а после enjoy и hate обычно нужен герундий. Конструкция prefer A to B служит стандартной моделью сравнения.
</a:t>
            </a:r>
            <a:endParaRPr lang="en-US" sz="1097" dirty="0"/>
          </a:p>
        </p:txBody>
      </p:sp>
      <p:sp>
        <p:nvSpPr>
          <p:cNvPr id="8" name="Text 3"/>
          <p:cNvSpPr txBox="1"/>
          <p:nvPr/>
        </p:nvSpPr>
        <p:spPr>
          <a:xfrm>
            <a:off x="4911450" y="3981750"/>
            <a:ext cx="3652200" cy="20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900" dirty="0">
                <a:solidFill>
                  <a:srgbClr val="CCCCC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Учебное обобщение по теме likes/dislikes
</a:t>
            </a:r>
            <a:endParaRPr lang="en-US" sz="900" dirty="0"/>
          </a:p>
        </p:txBody>
      </p:sp>
      <p:sp>
        <p:nvSpPr>
          <p:cNvPr id="9" name="Text 4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7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90525" y="1268222"/>
            <a:ext cx="8349900" cy="299910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94500" y="251050"/>
            <a:ext cx="8349900" cy="45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построить высказывание о симпатии или антипатии
</a:t>
            </a:r>
            <a:endParaRPr lang="en-US" sz="2100" dirty="0"/>
          </a:p>
        </p:txBody>
      </p:sp>
      <p:sp>
        <p:nvSpPr>
          <p:cNvPr id="5" name="Text 1"/>
          <p:cNvSpPr txBox="1"/>
          <p:nvPr/>
        </p:nvSpPr>
        <p:spPr>
          <a:xfrm>
            <a:off x="394500" y="704425"/>
            <a:ext cx="8349900" cy="45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шагов для точного и грамматически правильного ответа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7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91000" y="2543279"/>
            <a:ext cx="3697800" cy="243029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15050" y="450100"/>
            <a:ext cx="3151200" cy="185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Сильная и слабая симпатия: шкала эмоций
</a:t>
            </a:r>
            <a:endParaRPr lang="en-US" sz="2100" dirty="0"/>
          </a:p>
        </p:txBody>
      </p:sp>
      <p:sp>
        <p:nvSpPr>
          <p:cNvPr id="9" name="Text 1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700" dirty="0"/>
          </a:p>
        </p:txBody>
      </p:sp>
      <p:sp>
        <p:nvSpPr>
          <p:cNvPr id="10" name="Text 2"/>
          <p:cNvSpPr txBox="1"/>
          <p:nvPr/>
        </p:nvSpPr>
        <p:spPr>
          <a:xfrm>
            <a:off x="4361275" y="428051"/>
            <a:ext cx="4286700" cy="72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3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Нейтральный уровень
</a:t>
            </a:r>
            <a:pPr algn="l" indent="0" marL="0">
              <a:lnSpc>
                <a:spcPct val="115000"/>
              </a:lnSpc>
              <a:buNone/>
            </a:pPr>
            <a:r>
              <a:rPr lang="en-US" sz="94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Like и quite like обозначают спокойное положительное отношение без сильного эмоционального подъёма. Такие формы подходят для обычных ответов, когда нужно звучать естественно и сдержанно.
</a:t>
            </a:r>
            <a:endParaRPr lang="en-US" sz="1139" dirty="0"/>
          </a:p>
        </p:txBody>
      </p:sp>
      <p:sp>
        <p:nvSpPr>
          <p:cNvPr id="11" name="Text 3"/>
          <p:cNvSpPr txBox="1"/>
          <p:nvPr/>
        </p:nvSpPr>
        <p:spPr>
          <a:xfrm>
            <a:off x="4361275" y="1598161"/>
            <a:ext cx="4286700" cy="72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3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Более сильная симпатия
</a:t>
            </a:r>
            <a:pPr algn="l" indent="0" marL="0">
              <a:lnSpc>
                <a:spcPct val="115000"/>
              </a:lnSpc>
              <a:buNone/>
            </a:pPr>
            <a:r>
              <a:rPr lang="en-US" sz="94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Really like и love показывают заметно более высокую вовлечённость. Они уместны, если говорящий хочет подчеркнуть особый интерес, устойчивую привязанность или ярко выраженное удовольствие.
</a:t>
            </a:r>
            <a:endParaRPr lang="en-US" sz="1139" dirty="0"/>
          </a:p>
        </p:txBody>
      </p:sp>
      <p:sp>
        <p:nvSpPr>
          <p:cNvPr id="12" name="Text 4"/>
          <p:cNvSpPr txBox="1"/>
          <p:nvPr/>
        </p:nvSpPr>
        <p:spPr>
          <a:xfrm>
            <a:off x="4361275" y="2768270"/>
            <a:ext cx="4286700" cy="72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3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Книжный оттенок
</a:t>
            </a:r>
            <a:pPr algn="l" indent="0" marL="0">
              <a:lnSpc>
                <a:spcPct val="115000"/>
              </a:lnSpc>
              <a:buNone/>
            </a:pPr>
            <a:r>
              <a:rPr lang="en-US" sz="94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Be fond of звучит более литературно и встречается реже в разговорной речи. Эта форма подходит для более мягкого, немного формального описания устойчивой симпатии.
</a:t>
            </a:r>
            <a:endParaRPr lang="en-US" sz="1139" dirty="0"/>
          </a:p>
        </p:txBody>
      </p:sp>
      <p:sp>
        <p:nvSpPr>
          <p:cNvPr id="13" name="Text 5"/>
          <p:cNvSpPr txBox="1"/>
          <p:nvPr/>
        </p:nvSpPr>
        <p:spPr>
          <a:xfrm>
            <a:off x="4361275" y="3938396"/>
            <a:ext cx="4286700" cy="72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3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Повседневный контекст
</a:t>
            </a:r>
            <a:pPr algn="l" indent="0" marL="0">
              <a:lnSpc>
                <a:spcPct val="115000"/>
              </a:lnSpc>
              <a:buNone/>
            </a:pPr>
            <a:r>
              <a:rPr lang="en-US" sz="94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Тема особенно наглядна в знакомых образах подростковой жизни: книга, наушники, футбольный мяч, киноафиша и спортивная форма помогают легко связать эмоцию с реальным предметом.
</a:t>
            </a:r>
            <a:endParaRPr lang="en-US" sz="1139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6800" y="1795646"/>
            <a:ext cx="3789300" cy="236890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140175" y="1666465"/>
            <a:ext cx="3535200" cy="103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Наиболее универсальные формы подходят для большинства бытовых ситуаций и коротких ответов без лишней эмоциональности.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5140175" y="2811912"/>
            <a:ext cx="3535200" cy="103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Like и don’t like остаются самыми нейтральными и гибкими. Love и hate менее универсальны, а prefer важен именно для выбора между вариантами.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4775075" y="4308275"/>
            <a:ext cx="4010400" cy="20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697" dirty="0">
                <a:solidFill>
                  <a:srgbClr val="CCCCC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схема частотности: качественная оценка для школьного курса, не корпусная статистика
</a:t>
            </a:r>
            <a:endParaRPr lang="en-US" sz="697" dirty="0"/>
          </a:p>
        </p:txBody>
      </p:sp>
      <p:sp>
        <p:nvSpPr>
          <p:cNvPr id="9" name="Text 3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700" dirty="0"/>
          </a:p>
        </p:txBody>
      </p:sp>
      <p:sp>
        <p:nvSpPr>
          <p:cNvPr id="10" name="Text 4"/>
          <p:cNvSpPr txBox="1"/>
          <p:nvPr/>
        </p:nvSpPr>
        <p:spPr>
          <a:xfrm>
            <a:off x="423700" y="378826"/>
            <a:ext cx="82158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Частотность базовых выражений в живой речи
</a:t>
            </a:r>
            <a:endParaRPr lang="en-US" sz="21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28925" y="1162275"/>
            <a:ext cx="267900" cy="2679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2598525" y="1162275"/>
            <a:ext cx="267900" cy="2679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4768125" y="1162275"/>
            <a:ext cx="267900" cy="2679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6912525" y="1168905"/>
            <a:ext cx="318300" cy="25464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174300" y="251050"/>
            <a:ext cx="8795400" cy="53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Наречия, усиливающие или смягчающие оценку
</a:t>
            </a:r>
            <a:endParaRPr lang="en-US" sz="2100" dirty="0"/>
          </a:p>
        </p:txBody>
      </p:sp>
      <p:sp>
        <p:nvSpPr>
          <p:cNvPr id="13" name="Text 1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700" dirty="0"/>
          </a:p>
        </p:txBody>
      </p:sp>
      <p:sp>
        <p:nvSpPr>
          <p:cNvPr id="14" name="Text 2"/>
          <p:cNvSpPr txBox="1"/>
          <p:nvPr/>
        </p:nvSpPr>
        <p:spPr>
          <a:xfrm>
            <a:off x="390525" y="2120000"/>
            <a:ext cx="1797300" cy="223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Сильнее и ярче
</a:t>
            </a:r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Really, very, absolutely и so усиливают положительную оценку и делают высказывание более эмоциональным. Они помогают показать, что симпатия выражена отчётливо, а не формально.
</a:t>
            </a:r>
            <a:endParaRPr lang="en-US" sz="1100" dirty="0"/>
          </a:p>
        </p:txBody>
      </p:sp>
      <p:sp>
        <p:nvSpPr>
          <p:cNvPr id="15" name="Text 3"/>
          <p:cNvSpPr txBox="1"/>
          <p:nvPr/>
        </p:nvSpPr>
        <p:spPr>
          <a:xfrm>
            <a:off x="2560125" y="2120000"/>
            <a:ext cx="1797300" cy="223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Лёгкое усиление
</a:t>
            </a:r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Quite часто делает оценку умеренно положительной и звучит мягче, чем really или absolutely. Это удобный способ выразить симпатию без чрезмерной категоричности.
</a:t>
            </a:r>
            <a:endParaRPr lang="en-US" sz="1100" dirty="0"/>
          </a:p>
        </p:txBody>
      </p:sp>
      <p:sp>
        <p:nvSpPr>
          <p:cNvPr id="16" name="Text 4"/>
          <p:cNvSpPr txBox="1"/>
          <p:nvPr/>
        </p:nvSpPr>
        <p:spPr>
          <a:xfrm>
            <a:off x="4729725" y="2120000"/>
            <a:ext cx="1797300" cy="223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Смягчение отказа
</a:t>
            </a:r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A bit и a little уменьшают резкость отрицания, когда нужно ответить вежливо. Такие слова позволяют не звучать слишком жёстко и лучше подходят для школьного общения.
</a:t>
            </a:r>
            <a:endParaRPr lang="en-US" sz="1100" dirty="0"/>
          </a:p>
        </p:txBody>
      </p:sp>
      <p:sp>
        <p:nvSpPr>
          <p:cNvPr id="17" name="Text 5"/>
          <p:cNvSpPr txBox="1"/>
          <p:nvPr/>
        </p:nvSpPr>
        <p:spPr>
          <a:xfrm>
            <a:off x="6899325" y="2120000"/>
            <a:ext cx="1797300" cy="223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Тактичная формулировка
</a:t>
            </a:r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Not really и not very смягчают негативную оценку и делают речь более корректной. В диалоге это помогает сохранить дружелюбный тон и уважение к собеседнику.
</a:t>
            </a:r>
            <a:endParaRPr lang="en-US" sz="11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174300" y="251050"/>
            <a:ext cx="87954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Вежливые формулировки вместо прямого отрицания
</a:t>
            </a:r>
            <a:endParaRPr lang="en-US" sz="2100" dirty="0"/>
          </a:p>
        </p:txBody>
      </p:sp>
      <p:sp>
        <p:nvSpPr>
          <p:cNvPr id="10" name="Text 1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700" dirty="0"/>
          </a:p>
        </p:txBody>
      </p:sp>
      <p:sp>
        <p:nvSpPr>
          <p:cNvPr id="11" name="Text 2"/>
          <p:cNvSpPr txBox="1"/>
          <p:nvPr/>
        </p:nvSpPr>
        <p:spPr>
          <a:xfrm>
            <a:off x="3850600" y="1298650"/>
            <a:ext cx="4227900" cy="47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9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Мягкий отказ
</a:t>
            </a:r>
            <a:pPr algn="l" indent="0" marL="0">
              <a:lnSpc>
                <a:spcPct val="115000"/>
              </a:lnSpc>
              <a:buNone/>
            </a:pPr>
            <a:r>
              <a:rPr lang="en-US" sz="78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8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I’m not a fan of it звучит гораздо мягче, чем прямое I hate it. Такая формулировка выражает отрицательное отношение без резкости и лучше подходит для спокойного общения.
</a:t>
            </a:r>
            <a:endParaRPr lang="en-US" sz="891" dirty="0"/>
          </a:p>
        </p:txBody>
      </p:sp>
      <p:sp>
        <p:nvSpPr>
          <p:cNvPr id="12" name="Text 3"/>
          <p:cNvSpPr txBox="1"/>
          <p:nvPr/>
        </p:nvSpPr>
        <p:spPr>
          <a:xfrm>
            <a:off x="3850600" y="2079001"/>
            <a:ext cx="4227900" cy="47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9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Нейтральная замена
</a:t>
            </a:r>
            <a:pPr algn="l" indent="0" marL="0">
              <a:lnSpc>
                <a:spcPct val="115000"/>
              </a:lnSpc>
              <a:buNone/>
            </a:pPr>
            <a:r>
              <a:rPr lang="en-US" sz="78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8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It’s not my thing помогает сказать о неприязни без конфликта и лишней эмоциональности. Эта модель особенно удобна, если нужно вежливо не согласиться с чужим вкусом.
</a:t>
            </a:r>
            <a:endParaRPr lang="en-US" sz="891" dirty="0"/>
          </a:p>
        </p:txBody>
      </p:sp>
      <p:sp>
        <p:nvSpPr>
          <p:cNvPr id="13" name="Text 4"/>
          <p:cNvSpPr txBox="1"/>
          <p:nvPr/>
        </p:nvSpPr>
        <p:spPr>
          <a:xfrm>
            <a:off x="3850600" y="2859463"/>
            <a:ext cx="4227900" cy="47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9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Сдержанное мнение
</a:t>
            </a:r>
            <a:pPr algn="l" indent="0" marL="0">
              <a:lnSpc>
                <a:spcPct val="115000"/>
              </a:lnSpc>
              <a:buNone/>
            </a:pPr>
            <a:r>
              <a:rPr lang="en-US" sz="78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8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I don’t really enjoy it смягчает негатив за счёт really. Конструкция звучит естественно, когда говорящий не хочет полностью отвергать тему, но всё же не испытывает к ней интереса.
</a:t>
            </a:r>
            <a:endParaRPr lang="en-US" sz="891" dirty="0"/>
          </a:p>
        </p:txBody>
      </p:sp>
      <p:sp>
        <p:nvSpPr>
          <p:cNvPr id="14" name="Text 5"/>
          <p:cNvSpPr txBox="1"/>
          <p:nvPr/>
        </p:nvSpPr>
        <p:spPr>
          <a:xfrm>
            <a:off x="3850600" y="3639944"/>
            <a:ext cx="4227900" cy="47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9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Тактичная дистанция
</a:t>
            </a:r>
            <a:pPr algn="l" indent="0" marL="0">
              <a:lnSpc>
                <a:spcPct val="115000"/>
              </a:lnSpc>
              <a:buNone/>
            </a:pPr>
            <a:r>
              <a:rPr lang="en-US" sz="78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8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I’m not keen on it и I prefer something else позволяют избежать прямого отрицания. Они особенно уместны в разговоре со взрослыми, учителем или незнакомым собеседником.
</a:t>
            </a:r>
            <a:endParaRPr lang="en-US" sz="891" dirty="0"/>
          </a:p>
        </p:txBody>
      </p:sp>
      <p:sp>
        <p:nvSpPr>
          <p:cNvPr id="15" name="Text 6"/>
          <p:cNvSpPr txBox="1"/>
          <p:nvPr/>
        </p:nvSpPr>
        <p:spPr>
          <a:xfrm>
            <a:off x="3850600" y="4420425"/>
            <a:ext cx="4227900" cy="47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3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Культурная норма
</a:t>
            </a:r>
            <a:pPr algn="l" indent="0" marL="0">
              <a:lnSpc>
                <a:spcPct val="115000"/>
              </a:lnSpc>
              <a:buNone/>
            </a:pPr>
            <a:r>
              <a:rPr lang="en-US" sz="73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3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английской речи смягчение негативной оценки считается признаком вежливости и коммуникативной грамотности. Это помогает сохранять уважительный тон даже при несогласии.
</a:t>
            </a:r>
            <a:endParaRPr lang="en-US" sz="835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863925" y="2225758"/>
            <a:ext cx="3832800" cy="1527484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91150" y="4308275"/>
            <a:ext cx="4010400" cy="30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900" dirty="0">
                <a:solidFill>
                  <a:srgbClr val="CCCCC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Учебное обобщение по грамматике английского языка
</a:t>
            </a:r>
            <a:endParaRPr lang="en-US" sz="900" dirty="0"/>
          </a:p>
        </p:txBody>
      </p:sp>
      <p:sp>
        <p:nvSpPr>
          <p:cNvPr id="6" name="Text 1"/>
          <p:cNvSpPr txBox="1"/>
          <p:nvPr/>
        </p:nvSpPr>
        <p:spPr>
          <a:xfrm>
            <a:off x="785900" y="1934002"/>
            <a:ext cx="3505500" cy="79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помогает запомнить, какая форма обычно идёт после каждого глагола, и показывает самые частые ошибки школьников.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785900" y="3036675"/>
            <a:ext cx="3505500" cy="79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06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enjoy и hate нужен герундий, а after prefer используется модель A to B. Ошибки чаще связаны не со словом, а с неверной грамматической конструкцией.
</a:t>
            </a:r>
            <a:endParaRPr lang="en-US" sz="1062" dirty="0"/>
          </a:p>
        </p:txBody>
      </p:sp>
      <p:sp>
        <p:nvSpPr>
          <p:cNvPr id="8" name="Text 3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700" dirty="0"/>
          </a:p>
        </p:txBody>
      </p:sp>
      <p:sp>
        <p:nvSpPr>
          <p:cNvPr id="9" name="Text 4"/>
          <p:cNvSpPr txBox="1"/>
          <p:nvPr/>
        </p:nvSpPr>
        <p:spPr>
          <a:xfrm>
            <a:off x="423700" y="378826"/>
            <a:ext cx="82158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Существительные, герундий и типичные модели после глаголов
</a:t>
            </a:r>
            <a:endParaRPr lang="en-US" sz="21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74300" y="749358"/>
            <a:ext cx="3650100" cy="131888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74300" y="2164808"/>
            <a:ext cx="3650100" cy="1318884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74300" y="3580258"/>
            <a:ext cx="3650100" cy="1318884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700" dirty="0"/>
          </a:p>
        </p:txBody>
      </p:sp>
      <p:sp>
        <p:nvSpPr>
          <p:cNvPr id="9" name="Text 1"/>
          <p:cNvSpPr txBox="1"/>
          <p:nvPr/>
        </p:nvSpPr>
        <p:spPr>
          <a:xfrm>
            <a:off x="4153350" y="1153450"/>
            <a:ext cx="4591200" cy="85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Музыка и фильмы: самые быстрые темы
</a:t>
            </a:r>
            <a:pPr algn="l" indent="0" marL="0">
              <a:lnSpc>
                <a:spcPct val="115000"/>
              </a:lnSpc>
              <a:buNone/>
            </a:pPr>
            <a:r>
              <a:rPr lang="en-US" sz="95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1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нужно быстро ответить о своих вкусах, чаще всего помогают музыка и фильмы. Эти темы легко расширить до короткого мнения: назвать жанр, объяснить выбор и добавить пример того, что именно нравится или не нравится.
</a:t>
            </a:r>
            <a:endParaRPr lang="en-US" sz="953" dirty="0"/>
          </a:p>
        </p:txBody>
      </p:sp>
      <p:sp>
        <p:nvSpPr>
          <p:cNvPr id="10" name="Text 2"/>
          <p:cNvSpPr txBox="1"/>
          <p:nvPr/>
        </p:nvSpPr>
        <p:spPr>
          <a:xfrm>
            <a:off x="4153350" y="2568900"/>
            <a:ext cx="4591200" cy="85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Еда, спорт и хобби в повседневной речи
</a:t>
            </a:r>
            <a:pPr algn="l" indent="0" marL="0">
              <a:lnSpc>
                <a:spcPct val="115000"/>
              </a:lnSpc>
              <a:buNone/>
            </a:pPr>
            <a:r>
              <a:rPr lang="en-US" sz="95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1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Еда, спорт и увлечения особенно удобны для разговоров на уроке, потому что о них можно говорить просто и конкретно. Достаточно вспомнить любимое блюдо, вид спорта или занятие после школы, чтобы ответ звучал естественно.
</a:t>
            </a:r>
            <a:endParaRPr lang="en-US" sz="953" dirty="0"/>
          </a:p>
        </p:txBody>
      </p:sp>
      <p:sp>
        <p:nvSpPr>
          <p:cNvPr id="11" name="Text 3"/>
          <p:cNvSpPr txBox="1"/>
          <p:nvPr/>
        </p:nvSpPr>
        <p:spPr>
          <a:xfrm>
            <a:off x="4153350" y="3984350"/>
            <a:ext cx="4591200" cy="85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Школьная жизнь и выходные
</a:t>
            </a:r>
            <a:pPr algn="l" indent="0" marL="0">
              <a:lnSpc>
                <a:spcPct val="115000"/>
              </a:lnSpc>
              <a:buNone/>
            </a:pPr>
            <a:r>
              <a:rPr lang="en-US" sz="95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1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Предметы, домашние задания и планы на выходные тоже часто становятся темой для личного ответа. Здесь легко показать предпочтение, сравнить варианты и объяснить, почему одно занятие кажется интереснее или удобнее другого.
</a:t>
            </a:r>
            <a:endParaRPr lang="en-US" sz="953" dirty="0"/>
          </a:p>
        </p:txBody>
      </p:sp>
      <p:sp>
        <p:nvSpPr>
          <p:cNvPr id="12" name="Text 4"/>
          <p:cNvSpPr txBox="1"/>
          <p:nvPr/>
        </p:nvSpPr>
        <p:spPr>
          <a:xfrm>
            <a:off x="239600" y="251050"/>
            <a:ext cx="8730300" cy="29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обсуждают чаще всего в школьных ответах
</a:t>
            </a:r>
            <a:endParaRPr lang="en-US" sz="21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90525" y="1268222"/>
            <a:ext cx="8349900" cy="299910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94500" y="251050"/>
            <a:ext cx="8349900" cy="45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Готовая модель ответа на вопрос о симпатии
</a:t>
            </a:r>
            <a:endParaRPr lang="en-US" sz="2100" dirty="0"/>
          </a:p>
        </p:txBody>
      </p:sp>
      <p:sp>
        <p:nvSpPr>
          <p:cNvPr id="5" name="Text 1"/>
          <p:cNvSpPr txBox="1"/>
          <p:nvPr/>
        </p:nvSpPr>
        <p:spPr>
          <a:xfrm>
            <a:off x="394500" y="704425"/>
            <a:ext cx="8349900" cy="45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18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Типовой диалог строится от вопроса к краткому ответу, затем к уточнению и причине; при необходимости отрицание смягчается более вежливой формой.
</a:t>
            </a:r>
            <a:endParaRPr lang="en-US" sz="1189" dirty="0"/>
          </a:p>
        </p:txBody>
      </p:sp>
      <p:sp>
        <p:nvSpPr>
          <p:cNvPr id="6" name="Text 2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7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877675" y="1215700"/>
            <a:ext cx="3805200" cy="192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
</a:t>
            </a:r>
            <a:endParaRPr lang="en-US" sz="4200" dirty="0"/>
          </a:p>
        </p:txBody>
      </p:sp>
      <p:sp>
        <p:nvSpPr>
          <p:cNvPr id="6" name="Text 1"/>
          <p:cNvSpPr txBox="1"/>
          <p:nvPr/>
        </p:nvSpPr>
        <p:spPr>
          <a:xfrm>
            <a:off x="243125" y="896750"/>
            <a:ext cx="3826500" cy="351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Выбор формы показывает, что именно важно говорящему: сам процесс или привычное действие. Поэтому небольшое грамматическое различие влияет на точность всего высказывания.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4883675" y="3664863"/>
            <a:ext cx="3758700" cy="60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модели like doing и like to do помогают по-разному передавать смысл.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грамматика английского языка для школы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7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6800" y="1795646"/>
            <a:ext cx="3789300" cy="236890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140175" y="1666465"/>
            <a:ext cx="3535200" cy="103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показывает, что оценки распределяются не только между «нравится» и «не нравится», но и включают нейтральную зону выбора и предпочтения.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5140175" y="2811912"/>
            <a:ext cx="3535200" cy="103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Положительные формулы встречаются чаще всего, но нейтральные и мягко отрицательные варианты делают речь точнее и вежливее.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4775075" y="4308275"/>
            <a:ext cx="4010400" cy="20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900" dirty="0">
                <a:solidFill>
                  <a:srgbClr val="CCCCC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Авторская учебная схема по теме likes and dislikes
</a:t>
            </a:r>
            <a:endParaRPr lang="en-US" sz="900" dirty="0"/>
          </a:p>
        </p:txBody>
      </p:sp>
      <p:sp>
        <p:nvSpPr>
          <p:cNvPr id="9" name="Text 3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700" dirty="0"/>
          </a:p>
        </p:txBody>
      </p:sp>
      <p:sp>
        <p:nvSpPr>
          <p:cNvPr id="10" name="Text 4"/>
          <p:cNvSpPr txBox="1"/>
          <p:nvPr/>
        </p:nvSpPr>
        <p:spPr>
          <a:xfrm>
            <a:off x="423700" y="378826"/>
            <a:ext cx="82158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уровня отношения в английской речи
</a:t>
            </a:r>
            <a:endParaRPr lang="en-US" sz="21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78825" y="1797761"/>
            <a:ext cx="3832800" cy="1967128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74300" y="251050"/>
            <a:ext cx="87954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часто пишут неправильно
</a:t>
            </a:r>
            <a:endParaRPr lang="en-US" sz="2100" dirty="0"/>
          </a:p>
        </p:txBody>
      </p:sp>
      <p:sp>
        <p:nvSpPr>
          <p:cNvPr id="6" name="Text 1"/>
          <p:cNvSpPr txBox="1"/>
          <p:nvPr/>
        </p:nvSpPr>
        <p:spPr>
          <a:xfrm>
            <a:off x="4911450" y="1891402"/>
            <a:ext cx="3652200" cy="79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неверных и правильных моделей помогает увидеть, где ошибка связана с грамматикой, а не с переводом слова.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4911450" y="2927325"/>
            <a:ext cx="3652200" cy="79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Большинство ошибок связано с выбором модели после глагола. Если помнить шаблон, можно быстро исправлять даже простые фразы.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4911450" y="3981750"/>
            <a:ext cx="3652200" cy="20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900" dirty="0">
                <a:solidFill>
                  <a:srgbClr val="CCCCC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ошибки учащихся 10 класса
</a:t>
            </a:r>
            <a:endParaRPr lang="en-US" sz="900" dirty="0"/>
          </a:p>
        </p:txBody>
      </p:sp>
      <p:sp>
        <p:nvSpPr>
          <p:cNvPr id="9" name="Text 4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7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74300" y="251050"/>
            <a:ext cx="87954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Полезная лексика для коротких ответов
</a:t>
            </a:r>
            <a:endParaRPr lang="en-US" sz="2100" dirty="0"/>
          </a:p>
        </p:txBody>
      </p:sp>
      <p:sp>
        <p:nvSpPr>
          <p:cNvPr id="9" name="Text 1"/>
          <p:cNvSpPr txBox="1"/>
          <p:nvPr/>
        </p:nvSpPr>
        <p:spPr>
          <a:xfrm>
            <a:off x="2584042" y="2060050"/>
            <a:ext cx="1802400" cy="206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сказать сначала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Начинайте с простого мнения: I like… I enjoy… I prefer…. Затем уточните, почему это важно для вас, и добавьте один конкретный пример из жизни или школьного опыта.
</a:t>
            </a:r>
            <a:endParaRPr lang="en-US" sz="1100" dirty="0"/>
          </a:p>
        </p:txBody>
      </p:sp>
      <p:sp>
        <p:nvSpPr>
          <p:cNvPr id="10" name="Text 2"/>
          <p:cNvSpPr txBox="1"/>
          <p:nvPr/>
        </p:nvSpPr>
        <p:spPr>
          <a:xfrm>
            <a:off x="4751171" y="2060050"/>
            <a:ext cx="1802400" cy="206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расширить ответ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тема кажется слишком короткой, добавьте сравнение, частоту или результат: after school, at weekends, with friends, in the evening. Это делает высказывание более естественным и связным.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6918325" y="2060050"/>
            <a:ext cx="1802400" cy="206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Удобная формула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Самая надёжная схема для мини-выступления: мнение + причина + пример. Она подходит для большинства школьных тем и помогает избежать слишком коротких, неполных ответов.
</a:t>
            </a:r>
            <a:endParaRPr lang="en-US" sz="1100" dirty="0"/>
          </a:p>
        </p:txBody>
      </p:sp>
      <p:sp>
        <p:nvSpPr>
          <p:cNvPr id="12" name="Text 4"/>
          <p:cNvSpPr txBox="1"/>
          <p:nvPr/>
        </p:nvSpPr>
        <p:spPr>
          <a:xfrm>
            <a:off x="416900" y="2060050"/>
            <a:ext cx="1802400" cy="206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Темы из повседневности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ответа на уроке лучше выбирать знакомые темы: food, music, sports, movies, games и hobbies. Они помогают говорить о личном опыте без лишней подготовки и звучать уверенно.
</a:t>
            </a:r>
            <a:endParaRPr lang="en-US" sz="1100" dirty="0"/>
          </a:p>
        </p:txBody>
      </p:sp>
      <p:sp>
        <p:nvSpPr>
          <p:cNvPr id="13" name="Text 5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7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91000" y="2543279"/>
            <a:ext cx="3697800" cy="243029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15050" y="450100"/>
            <a:ext cx="3151200" cy="185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звучать вежливо и спокойно
</a:t>
            </a:r>
            <a:endParaRPr lang="en-US" sz="2100" dirty="0"/>
          </a:p>
        </p:txBody>
      </p:sp>
      <p:sp>
        <p:nvSpPr>
          <p:cNvPr id="9" name="Text 1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700" dirty="0"/>
          </a:p>
        </p:txBody>
      </p:sp>
      <p:sp>
        <p:nvSpPr>
          <p:cNvPr id="10" name="Text 2"/>
          <p:cNvSpPr txBox="1"/>
          <p:nvPr/>
        </p:nvSpPr>
        <p:spPr>
          <a:xfrm>
            <a:off x="4361275" y="428051"/>
            <a:ext cx="4286700" cy="72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3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Мягкое несогласие
</a:t>
            </a:r>
            <a:pPr algn="l" indent="0" marL="0">
              <a:lnSpc>
                <a:spcPct val="115000"/>
              </a:lnSpc>
              <a:buNone/>
            </a:pPr>
            <a:r>
              <a:rPr lang="en-US" sz="94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английском языке отрицательную оценку часто смягчают, чтобы не звучать резко. Фразы not really, not keen on и not my thing позволяют выразить отказ без конфликта.
</a:t>
            </a:r>
            <a:endParaRPr lang="en-US" sz="1139" dirty="0"/>
          </a:p>
        </p:txBody>
      </p:sp>
      <p:sp>
        <p:nvSpPr>
          <p:cNvPr id="11" name="Text 3"/>
          <p:cNvSpPr txBox="1"/>
          <p:nvPr/>
        </p:nvSpPr>
        <p:spPr>
          <a:xfrm>
            <a:off x="4361275" y="1598161"/>
            <a:ext cx="4286700" cy="72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3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Уважение к чужому вкусу
</a:t>
            </a:r>
            <a:pPr algn="l" indent="0" marL="0">
              <a:lnSpc>
                <a:spcPct val="115000"/>
              </a:lnSpc>
              <a:buNone/>
            </a:pPr>
            <a:r>
              <a:rPr lang="en-US" sz="94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если вам что-то не нравится, лучше не обесценивать выбор собеседника. Нейтральная формулировка показывает, что вы различаете личное мнение и оценку самого человека.
</a:t>
            </a:r>
            <a:endParaRPr lang="en-US" sz="1139" dirty="0"/>
          </a:p>
        </p:txBody>
      </p:sp>
      <p:sp>
        <p:nvSpPr>
          <p:cNvPr id="12" name="Text 4"/>
          <p:cNvSpPr txBox="1"/>
          <p:nvPr/>
        </p:nvSpPr>
        <p:spPr>
          <a:xfrm>
            <a:off x="4361275" y="2768270"/>
            <a:ext cx="4286700" cy="72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3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Разговор со взрослыми
</a:t>
            </a:r>
            <a:pPr algn="l" indent="0" marL="0">
              <a:lnSpc>
                <a:spcPct val="115000"/>
              </a:lnSpc>
              <a:buNone/>
            </a:pPr>
            <a:r>
              <a:rPr lang="en-US" sz="94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беседе с учителем или незнакомым человеком мягкая форма звучит особенно уместно. Она делает ответ более тактичным и помогает сохранить дружелюбный тон общения.
</a:t>
            </a:r>
            <a:endParaRPr lang="en-US" sz="1139" dirty="0"/>
          </a:p>
        </p:txBody>
      </p:sp>
      <p:sp>
        <p:nvSpPr>
          <p:cNvPr id="13" name="Text 5"/>
          <p:cNvSpPr txBox="1"/>
          <p:nvPr/>
        </p:nvSpPr>
        <p:spPr>
          <a:xfrm>
            <a:off x="4361275" y="3938396"/>
            <a:ext cx="4286700" cy="72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3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Естественная школьная речь
</a:t>
            </a:r>
            <a:pPr algn="l" indent="0" marL="0">
              <a:lnSpc>
                <a:spcPct val="115000"/>
              </a:lnSpc>
              <a:buNone/>
            </a:pPr>
            <a:r>
              <a:rPr lang="en-US" sz="94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выражения полезны на уроках, в парной работе и мини-диалогах. Они показывают не только знание слов, но и умение говорить культурно и уместно.
</a:t>
            </a:r>
            <a:endParaRPr lang="en-US" sz="1139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6800" y="1795646"/>
            <a:ext cx="3789300" cy="236890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140175" y="1666465"/>
            <a:ext cx="3535200" cy="103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Результаты опроса удобно использовать как основу для короткого комментария: сравнить лидеров, назвать аутсайдера и объяснить, почему выбор оказался именно таким.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5140175" y="2811912"/>
            <a:ext cx="3535200" cy="103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Музыка и еда обычно вызывают самый быстрый отклик, а книги требуют более развёрнутого ответа и личного объяснения.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4775075" y="4308275"/>
            <a:ext cx="4010400" cy="20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900" dirty="0">
                <a:solidFill>
                  <a:srgbClr val="CCCCC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 мини-опроса в 10 классе
</a:t>
            </a:r>
            <a:endParaRPr lang="en-US" sz="900" dirty="0"/>
          </a:p>
        </p:txBody>
      </p:sp>
      <p:sp>
        <p:nvSpPr>
          <p:cNvPr id="9" name="Text 3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700" dirty="0"/>
          </a:p>
        </p:txBody>
      </p:sp>
      <p:sp>
        <p:nvSpPr>
          <p:cNvPr id="10" name="Text 4"/>
          <p:cNvSpPr txBox="1"/>
          <p:nvPr/>
        </p:nvSpPr>
        <p:spPr>
          <a:xfrm>
            <a:off x="423700" y="378826"/>
            <a:ext cx="82158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темы выбирают чаще всего
</a:t>
            </a:r>
            <a:endParaRPr lang="en-US" sz="21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74300" y="251050"/>
            <a:ext cx="8795400" cy="56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Модели развёрнутого ответа для 10 класса
</a:t>
            </a:r>
            <a:endParaRPr lang="en-US" sz="2100" dirty="0"/>
          </a:p>
        </p:txBody>
      </p:sp>
      <p:sp>
        <p:nvSpPr>
          <p:cNvPr id="8" name="Text 1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324175" y="1293900"/>
            <a:ext cx="4198200" cy="69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Положительное мнение
</a:t>
            </a:r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I like pop music because it is energetic and easy to listen to. Такая фраза сразу показывает мнение, причину и понятный пример, поэтому звучит уверенно и законченно.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324175" y="2268400"/>
            <a:ext cx="4198200" cy="69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Мягкое отрицание
</a:t>
            </a:r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I don’t like horror films because they are too scary for me. Здесь важно не только сказать «не нравится», но и объяснить личную причину без резкости.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324175" y="3242900"/>
            <a:ext cx="4198200" cy="69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вариантов
</a:t>
            </a:r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I prefer reading to watching videos because books help me imagine the story. Эта модель особенно полезна, когда нужно показать выбор между двумя занятиями и обосновать его.
</a:t>
            </a:r>
            <a:endParaRPr lang="en-US" sz="1000" dirty="0"/>
          </a:p>
        </p:txBody>
      </p:sp>
      <p:sp>
        <p:nvSpPr>
          <p:cNvPr id="12" name="Text 5"/>
          <p:cNvSpPr txBox="1"/>
          <p:nvPr/>
        </p:nvSpPr>
        <p:spPr>
          <a:xfrm>
            <a:off x="324175" y="4217400"/>
            <a:ext cx="4198200" cy="69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Эмоциональная вовлечённость
</a:t>
            </a:r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I really enjoy playing basketball after school because it helps me relax. Усилитель really делает высказывание живее и помогает передать сильную симпатию к действию.
</a:t>
            </a:r>
            <a:endParaRPr lang="en-US" sz="10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398300" y="1604200"/>
            <a:ext cx="7299900" cy="183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вы различаете like, love, enjoy, prefer и мягкие формы отказа, речь становится точнее и вежливее. Это особенно полезно в диалогах, опросах и устных ответах.
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174300" y="251050"/>
            <a:ext cx="7299900" cy="78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Уверенная речь о вкусах начинается с точной модели
</a:t>
            </a:r>
            <a:endParaRPr lang="en-US" sz="21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2026-05-31T14:25:41Z</dcterms:created>
  <dcterms:modified xsi:type="dcterms:W3CDTF">2026-05-31T14:25:41Z</dcterms:modified>
</cp:coreProperties>
</file>