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slideLayout" Target="../slideLayouts/slideLayout1.xml"/><Relationship Id="rId11"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image" Target="../media/image-5-3.jpeg"/><Relationship Id="rId4" Type="http://schemas.openxmlformats.org/officeDocument/2006/relationships/image" Target="../media/image-5-4.jpe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jpe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slideLayout" Target="../slideLayouts/slideLayout1.xml"/><Relationship Id="rId10"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slideLayout" Target="../slideLayouts/slideLayout1.xml"/><Relationship Id="rId1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jpeg"/><Relationship Id="rId3" Type="http://schemas.openxmlformats.org/officeDocument/2006/relationships/image" Target="../media/image-15-3.jpeg"/><Relationship Id="rId4" Type="http://schemas.openxmlformats.org/officeDocument/2006/relationships/image" Target="../media/image-15-4.jpeg"/><Relationship Id="rId5" Type="http://schemas.openxmlformats.org/officeDocument/2006/relationships/image" Target="../media/image-15-5.pn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slideLayout" Target="../slideLayouts/slideLayout1.xml"/><Relationship Id="rId10"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2500" y="2725406"/>
            <a:ext cx="8486700" cy="211338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55800" y="288475"/>
            <a:ext cx="5329500" cy="3279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
</a:t>
            </a:r>
            <a:endParaRPr lang="en-US" sz="1100" dirty="0"/>
          </a:p>
        </p:txBody>
      </p:sp>
      <p:sp>
        <p:nvSpPr>
          <p:cNvPr id="6" name="Text 1"/>
          <p:cNvSpPr txBox="1"/>
          <p:nvPr/>
        </p:nvSpPr>
        <p:spPr>
          <a:xfrm>
            <a:off x="355800" y="1559507"/>
            <a:ext cx="5591700" cy="9237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Английский для подачи на шенгенскую визу: лексика, формы и правила.
</a:t>
            </a:r>
            <a:endParaRPr lang="en-US" sz="1400" dirty="0"/>
          </a:p>
        </p:txBody>
      </p:sp>
      <p:sp>
        <p:nvSpPr>
          <p:cNvPr id="7" name="Text 2"/>
          <p:cNvSpPr txBox="1"/>
          <p:nvPr/>
        </p:nvSpPr>
        <p:spPr>
          <a:xfrm>
            <a:off x="355800" y="763925"/>
            <a:ext cx="5591700" cy="673200"/>
          </a:xfrm>
          <a:prstGeom prst="rect">
            <a:avLst/>
          </a:prstGeom>
          <a:noFill/>
          <a:ln/>
        </p:spPr>
        <p:txBody>
          <a:bodyPr wrap="square" lIns="0" tIns="0" rIns="0" bIns="0" rtlCol="0" anchor="ctr"/>
          <a:lstStyle/>
          <a:p>
            <a:pPr algn="l" indent="0" marL="0">
              <a:lnSpc>
                <a:spcPct val="100000"/>
              </a:lnSpc>
              <a:buNone/>
            </a:pPr>
            <a:r>
              <a:rPr lang="en-US" sz="2649" b="1" dirty="0">
                <a:solidFill>
                  <a:srgbClr val="FFFFFF"/>
                </a:solidFill>
                <a:latin typeface="Arial" pitchFamily="34" charset="0"/>
                <a:ea typeface="Arial" pitchFamily="34" charset="-122"/>
                <a:cs typeface="Arial" pitchFamily="34" charset="-120"/>
              </a:rPr>
              <a:t>Master Your Skills 2: Application for Schengen Visa
</a:t>
            </a:r>
            <a:endParaRPr lang="en-US" sz="2649"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7125" y="720488"/>
            <a:ext cx="3609600" cy="359902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55800" y="1612750"/>
            <a:ext cx="4414200" cy="673200"/>
          </a:xfrm>
          <a:prstGeom prst="rect">
            <a:avLst/>
          </a:prstGeom>
          <a:noFill/>
          <a:ln/>
        </p:spPr>
        <p:txBody>
          <a:bodyPr wrap="square" lIns="0" tIns="0" rIns="0" bIns="0" rtlCol="0" anchor="ctr"/>
          <a:lstStyle/>
          <a:p>
            <a:pPr algn="l" indent="0" marL="0">
              <a:lnSpc>
                <a:spcPct val="100000"/>
              </a:lnSpc>
              <a:buNone/>
            </a:pPr>
            <a:r>
              <a:rPr lang="en-US" sz="3113" b="1" dirty="0">
                <a:solidFill>
                  <a:srgbClr val="FFFFFF"/>
                </a:solidFill>
                <a:latin typeface="Arial" pitchFamily="34" charset="0"/>
                <a:ea typeface="Arial" pitchFamily="34" charset="-122"/>
                <a:cs typeface="Arial" pitchFamily="34" charset="-120"/>
              </a:rPr>
              <a:t>Why This Topic Matters
</a:t>
            </a:r>
            <a:endParaRPr lang="en-US" sz="3113" dirty="0"/>
          </a:p>
        </p:txBody>
      </p:sp>
      <p:sp>
        <p:nvSpPr>
          <p:cNvPr id="6" name="Text 1"/>
          <p:cNvSpPr txBox="1"/>
          <p:nvPr/>
        </p:nvSpPr>
        <p:spPr>
          <a:xfrm>
            <a:off x="355800" y="2628900"/>
            <a:ext cx="4414200" cy="923700"/>
          </a:xfrm>
          <a:prstGeom prst="rect">
            <a:avLst/>
          </a:prstGeom>
          <a:noFill/>
          <a:ln/>
        </p:spPr>
        <p:txBody>
          <a:bodyPr wrap="square" lIns="0" tIns="0" rIns="0" bIns="0" rtlCol="0" anchor="t"/>
          <a:lstStyle/>
          <a:p>
            <a:pPr algn="l" indent="0" marL="0">
              <a:lnSpc>
                <a:spcPct val="100000"/>
              </a:lnSpc>
              <a:buNone/>
            </a:pPr>
            <a:r>
              <a:rPr lang="en-US" sz="1329" dirty="0">
                <a:solidFill>
                  <a:srgbClr val="FFFFFF"/>
                </a:solidFill>
                <a:latin typeface="Arial" pitchFamily="34" charset="0"/>
                <a:ea typeface="Arial" pitchFamily="34" charset="-122"/>
                <a:cs typeface="Arial" pitchFamily="34" charset="-120"/>
              </a:rPr>
              <a:t>Заявление на визу — это реальная ситуация, где нужен точный официальный английский. Здесь развиваются чтение, письмо, аудирование и говорение, а также закрепляется лексика travel, documents, application form, consulate, embassy, insurance, accommodation.
</a:t>
            </a:r>
            <a:endParaRPr lang="en-US" sz="1329" dirty="0"/>
          </a:p>
        </p:txBody>
      </p:sp>
      <p:sp>
        <p:nvSpPr>
          <p:cNvPr id="7"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956147" y="1308500"/>
            <a:ext cx="2780055" cy="30114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3</a:t>
            </a:r>
            <a:endParaRPr lang="en-US" sz="1000" dirty="0"/>
          </a:p>
        </p:txBody>
      </p:sp>
      <p:sp>
        <p:nvSpPr>
          <p:cNvPr id="12" name="Text 1"/>
          <p:cNvSpPr txBox="1"/>
          <p:nvPr/>
        </p:nvSpPr>
        <p:spPr>
          <a:xfrm>
            <a:off x="355800" y="363700"/>
            <a:ext cx="5723700" cy="673200"/>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Core vocabulary: travel and visa words
</a:t>
            </a:r>
            <a:endParaRPr lang="en-US" sz="2400" dirty="0"/>
          </a:p>
        </p:txBody>
      </p:sp>
      <p:sp>
        <p:nvSpPr>
          <p:cNvPr id="13" name="Text 2"/>
          <p:cNvSpPr txBox="1"/>
          <p:nvPr/>
        </p:nvSpPr>
        <p:spPr>
          <a:xfrm>
            <a:off x="1236616" y="1250466"/>
            <a:ext cx="3714900" cy="613800"/>
          </a:xfrm>
          <a:prstGeom prst="rect">
            <a:avLst/>
          </a:prstGeom>
          <a:noFill/>
          <a:ln/>
        </p:spPr>
        <p:txBody>
          <a:bodyPr wrap="square" lIns="0" tIns="0" rIns="0" bIns="0" rtlCol="0" anchor="ctr"/>
          <a:lstStyle/>
          <a:p>
            <a:pPr algn="l" indent="0" marL="0">
              <a:lnSpc>
                <a:spcPct val="115000"/>
              </a:lnSpc>
              <a:buNone/>
            </a:pPr>
            <a:r>
              <a:rPr lang="en-US" sz="932" b="1" dirty="0">
                <a:solidFill>
                  <a:srgbClr val="FFFFFF"/>
                </a:solidFill>
                <a:latin typeface="Arial" pitchFamily="34" charset="0"/>
                <a:ea typeface="Arial" pitchFamily="34" charset="-122"/>
                <a:cs typeface="Arial" pitchFamily="34" charset="-120"/>
              </a:rPr>
              <a:t>Базовые существительные
</a:t>
            </a:r>
            <a:pPr algn="l" indent="0" marL="0">
              <a:lnSpc>
                <a:spcPct val="115000"/>
              </a:lnSpc>
              <a:buNone/>
            </a:pPr>
            <a:r>
              <a:rPr lang="en-US" sz="23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77" dirty="0">
                <a:solidFill>
                  <a:srgbClr val="FFFFFF"/>
                </a:solidFill>
                <a:latin typeface="Arial" pitchFamily="34" charset="0"/>
                <a:ea typeface="Arial" pitchFamily="34" charset="-122"/>
                <a:cs typeface="Arial" pitchFamily="34" charset="-120"/>
              </a:rPr>
              <a:t>Слова visa, passport, application, applicant, consulate, embassy и appointment встречаются в инструкциях постоянно. Их важно понимать точно и использовать без смешения значений в коротких учебных и официальных контекстах.
</a:t>
            </a:r>
            <a:endParaRPr lang="en-US" sz="932" dirty="0"/>
          </a:p>
        </p:txBody>
      </p:sp>
      <p:sp>
        <p:nvSpPr>
          <p:cNvPr id="14" name="Text 3"/>
          <p:cNvSpPr txBox="1"/>
          <p:nvPr/>
        </p:nvSpPr>
        <p:spPr>
          <a:xfrm>
            <a:off x="1236616" y="1957241"/>
            <a:ext cx="3714900" cy="613800"/>
          </a:xfrm>
          <a:prstGeom prst="rect">
            <a:avLst/>
          </a:prstGeom>
          <a:noFill/>
          <a:ln/>
        </p:spPr>
        <p:txBody>
          <a:bodyPr wrap="square" lIns="0" tIns="0" rIns="0" bIns="0" rtlCol="0" anchor="ctr"/>
          <a:lstStyle/>
          <a:p>
            <a:pPr algn="l" indent="0" marL="0">
              <a:lnSpc>
                <a:spcPct val="115000"/>
              </a:lnSpc>
              <a:buNone/>
            </a:pPr>
            <a:r>
              <a:rPr lang="en-US" sz="916" b="1" dirty="0">
                <a:solidFill>
                  <a:srgbClr val="FFFFFF"/>
                </a:solidFill>
                <a:latin typeface="Arial" pitchFamily="34" charset="0"/>
                <a:ea typeface="Arial" pitchFamily="34" charset="-122"/>
                <a:cs typeface="Arial" pitchFamily="34" charset="-120"/>
              </a:rPr>
              <a:t>Документы и подтверждения
</a:t>
            </a:r>
            <a:pPr algn="l" indent="0" marL="0">
              <a:lnSpc>
                <a:spcPct val="115000"/>
              </a:lnSpc>
              <a:buNone/>
            </a:pPr>
            <a:r>
              <a:rPr lang="en-US" sz="22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63" dirty="0">
                <a:solidFill>
                  <a:srgbClr val="FFFFFF"/>
                </a:solidFill>
                <a:latin typeface="Arial" pitchFamily="34" charset="0"/>
                <a:ea typeface="Arial" pitchFamily="34" charset="-122"/>
                <a:cs typeface="Arial" pitchFamily="34" charset="-120"/>
              </a:rPr>
              <a:t>Выражения supporting documents, biometric data, travel insurance, accommodation, itinerary и proof of funds описывают ключевые элементы заявки. Они помогают объяснять, что именно подтверждает личность, маршрут, проживание и финансовую состоятельность.
</a:t>
            </a:r>
            <a:endParaRPr lang="en-US" sz="916" dirty="0"/>
          </a:p>
        </p:txBody>
      </p:sp>
      <p:sp>
        <p:nvSpPr>
          <p:cNvPr id="15" name="Text 4"/>
          <p:cNvSpPr txBox="1"/>
          <p:nvPr/>
        </p:nvSpPr>
        <p:spPr>
          <a:xfrm>
            <a:off x="1228557" y="2693539"/>
            <a:ext cx="3714900" cy="613800"/>
          </a:xfrm>
          <a:prstGeom prst="rect">
            <a:avLst/>
          </a:prstGeom>
          <a:noFill/>
          <a:ln/>
        </p:spPr>
        <p:txBody>
          <a:bodyPr wrap="square" lIns="0" tIns="0" rIns="0" bIns="0" rtlCol="0" anchor="ctr"/>
          <a:lstStyle/>
          <a:p>
            <a:pPr algn="l" indent="0" marL="0">
              <a:lnSpc>
                <a:spcPct val="115000"/>
              </a:lnSpc>
              <a:buNone/>
            </a:pPr>
            <a:r>
              <a:rPr lang="en-US" sz="1009" b="1" dirty="0">
                <a:solidFill>
                  <a:srgbClr val="FFFFFF"/>
                </a:solidFill>
                <a:latin typeface="Arial" pitchFamily="34" charset="0"/>
                <a:ea typeface="Arial" pitchFamily="34" charset="-122"/>
                <a:cs typeface="Arial" pitchFamily="34" charset="-120"/>
              </a:rPr>
              <a:t>Результат рассмотрения
</a:t>
            </a:r>
            <a:pPr algn="l" indent="0" marL="0">
              <a:lnSpc>
                <a:spcPct val="115000"/>
              </a:lnSpc>
              <a:buNone/>
            </a:pPr>
            <a:r>
              <a:rPr lang="en-US" sz="25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41" dirty="0">
                <a:solidFill>
                  <a:srgbClr val="FFFFFF"/>
                </a:solidFill>
                <a:latin typeface="Arial" pitchFamily="34" charset="0"/>
                <a:ea typeface="Arial" pitchFamily="34" charset="-122"/>
                <a:cs typeface="Arial" pitchFamily="34" charset="-120"/>
              </a:rPr>
              <a:t>В визовой теме часто встречаются refusal и approval, поэтому важно уметь различать отказ и одобрение. Эти слова обычно используются в нейтральных уведомлениях, а не в разговорной речи.
</a:t>
            </a:r>
            <a:endParaRPr lang="en-US" sz="1009" dirty="0"/>
          </a:p>
        </p:txBody>
      </p:sp>
      <p:sp>
        <p:nvSpPr>
          <p:cNvPr id="16" name="Text 5"/>
          <p:cNvSpPr txBox="1"/>
          <p:nvPr/>
        </p:nvSpPr>
        <p:spPr>
          <a:xfrm>
            <a:off x="1236616" y="3429847"/>
            <a:ext cx="3714900" cy="613800"/>
          </a:xfrm>
          <a:prstGeom prst="rect">
            <a:avLst/>
          </a:prstGeom>
          <a:noFill/>
          <a:ln/>
        </p:spPr>
        <p:txBody>
          <a:bodyPr wrap="square" lIns="0" tIns="0" rIns="0" bIns="0" rtlCol="0" anchor="ctr"/>
          <a:lstStyle/>
          <a:p>
            <a:pPr algn="l" indent="0" marL="0">
              <a:lnSpc>
                <a:spcPct val="115000"/>
              </a:lnSpc>
              <a:buNone/>
            </a:pPr>
            <a:r>
              <a:rPr lang="en-US" sz="1009" b="1" dirty="0">
                <a:solidFill>
                  <a:srgbClr val="FFFFFF"/>
                </a:solidFill>
                <a:latin typeface="Arial" pitchFamily="34" charset="0"/>
                <a:ea typeface="Arial" pitchFamily="34" charset="-122"/>
                <a:cs typeface="Arial" pitchFamily="34" charset="-120"/>
              </a:rPr>
              <a:t>Действия заявителя
</a:t>
            </a:r>
            <a:pPr algn="l" indent="0" marL="0">
              <a:lnSpc>
                <a:spcPct val="115000"/>
              </a:lnSpc>
              <a:buNone/>
            </a:pPr>
            <a:r>
              <a:rPr lang="en-US" sz="25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41" dirty="0">
                <a:solidFill>
                  <a:srgbClr val="FFFFFF"/>
                </a:solidFill>
                <a:latin typeface="Arial" pitchFamily="34" charset="0"/>
                <a:ea typeface="Arial" pitchFamily="34" charset="-122"/>
                <a:cs typeface="Arial" pitchFamily="34" charset="-120"/>
              </a:rPr>
              <a:t>Глаголы to apply for, to submit, to attach, to fill in, to provide, to check, to issue и to refuse передают последовательные шаги подачи. Они особенно полезны в инструкциях и на сайте визового центра.
</a:t>
            </a:r>
            <a:endParaRPr lang="en-US" sz="1009" dirty="0"/>
          </a:p>
        </p:txBody>
      </p:sp>
      <p:sp>
        <p:nvSpPr>
          <p:cNvPr id="17" name="Text 6"/>
          <p:cNvSpPr txBox="1"/>
          <p:nvPr/>
        </p:nvSpPr>
        <p:spPr>
          <a:xfrm>
            <a:off x="1236616" y="4166139"/>
            <a:ext cx="3714900" cy="613800"/>
          </a:xfrm>
          <a:prstGeom prst="rect">
            <a:avLst/>
          </a:prstGeom>
          <a:noFill/>
          <a:ln/>
        </p:spPr>
        <p:txBody>
          <a:bodyPr wrap="square" lIns="0" tIns="0" rIns="0" bIns="0" rtlCol="0" anchor="ctr"/>
          <a:lstStyle/>
          <a:p>
            <a:pPr algn="l" indent="0" marL="0">
              <a:lnSpc>
                <a:spcPct val="115000"/>
              </a:lnSpc>
              <a:buNone/>
            </a:pPr>
            <a:r>
              <a:rPr lang="en-US" sz="1009" b="1" dirty="0">
                <a:solidFill>
                  <a:srgbClr val="FFFFFF"/>
                </a:solidFill>
                <a:latin typeface="Arial" pitchFamily="34" charset="0"/>
                <a:ea typeface="Arial" pitchFamily="34" charset="-122"/>
                <a:cs typeface="Arial" pitchFamily="34" charset="-120"/>
              </a:rPr>
              <a:t>Краткие контексты
</a:t>
            </a:r>
            <a:pPr algn="l" indent="0" marL="0">
              <a:lnSpc>
                <a:spcPct val="115000"/>
              </a:lnSpc>
              <a:buNone/>
            </a:pPr>
            <a:r>
              <a:rPr lang="en-US" sz="25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41" dirty="0">
                <a:solidFill>
                  <a:srgbClr val="FFFFFF"/>
                </a:solidFill>
                <a:latin typeface="Arial" pitchFamily="34" charset="0"/>
                <a:ea typeface="Arial" pitchFamily="34" charset="-122"/>
                <a:cs typeface="Arial" pitchFamily="34" charset="-120"/>
              </a:rPr>
              <a:t>Для школьного уровня важно не только знать перевод, но и видеть слово в действии: submit an application, attach documents, provide information, check the form. Так лексика запоминается быстрее и точнее.
</a:t>
            </a:r>
            <a:endParaRPr lang="en-US" sz="1009"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16075" y="2299131"/>
            <a:ext cx="3709500" cy="126013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516075"/>
            <a:ext cx="5843700" cy="673200"/>
          </a:xfrm>
          <a:prstGeom prst="rect">
            <a:avLst/>
          </a:prstGeom>
          <a:noFill/>
          <a:ln/>
        </p:spPr>
        <p:txBody>
          <a:bodyPr wrap="square" lIns="0" tIns="0" rIns="0" bIns="0" rtlCol="0" anchor="ctr"/>
          <a:lstStyle/>
          <a:p>
            <a:pPr algn="l" indent="0" marL="0">
              <a:lnSpc>
                <a:spcPct val="100000"/>
              </a:lnSpc>
              <a:buNone/>
            </a:pPr>
            <a:r>
              <a:rPr lang="en-US" sz="2659" b="1" dirty="0">
                <a:solidFill>
                  <a:srgbClr val="FFFFFF"/>
                </a:solidFill>
                <a:latin typeface="Arial" pitchFamily="34" charset="0"/>
                <a:ea typeface="Arial" pitchFamily="34" charset="-122"/>
                <a:cs typeface="Arial" pitchFamily="34" charset="-120"/>
              </a:rPr>
              <a:t>Documents and their English names
</a:t>
            </a:r>
            <a:endParaRPr lang="en-US" sz="2659" dirty="0"/>
          </a:p>
        </p:txBody>
      </p:sp>
      <p:sp>
        <p:nvSpPr>
          <p:cNvPr id="7" name="Text 1"/>
          <p:cNvSpPr txBox="1"/>
          <p:nvPr/>
        </p:nvSpPr>
        <p:spPr>
          <a:xfrm>
            <a:off x="355800" y="1757900"/>
            <a:ext cx="2159700" cy="25620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Сопоставление документов с английскими названиями и их ролью в заявке помогает читать визовые инструкции без ошибок.
</a:t>
            </a:r>
            <a:endParaRPr lang="en-US" sz="1100" dirty="0"/>
          </a:p>
        </p:txBody>
      </p:sp>
      <p:sp>
        <p:nvSpPr>
          <p:cNvPr id="8"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4</a:t>
            </a:r>
            <a:endParaRPr lang="en-US" sz="1000" dirty="0"/>
          </a:p>
        </p:txBody>
      </p:sp>
      <p:sp>
        <p:nvSpPr>
          <p:cNvPr id="9" name="Text 3"/>
          <p:cNvSpPr txBox="1"/>
          <p:nvPr/>
        </p:nvSpPr>
        <p:spPr>
          <a:xfrm>
            <a:off x="6628550" y="1757800"/>
            <a:ext cx="2159700" cy="25620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Устойчивые английские названия документов повторяются в правилах, поэтому их нужно узнавать сразу и использовать без вариантов-замен.
</a:t>
            </a:r>
            <a:endParaRPr lang="en-US" sz="1100" dirty="0"/>
          </a:p>
        </p:txBody>
      </p:sp>
      <p:sp>
        <p:nvSpPr>
          <p:cNvPr id="10" name="Text 4"/>
          <p:cNvSpPr txBox="1"/>
          <p:nvPr/>
        </p:nvSpPr>
        <p:spPr>
          <a:xfrm>
            <a:off x="2716075" y="4319800"/>
            <a:ext cx="3257700" cy="219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Визовые инструкции и образцы анкет визовых центров
</a:t>
            </a:r>
            <a:endParaRPr lang="en-US" sz="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70900" y="1315775"/>
            <a:ext cx="3326100" cy="873751"/>
          </a:xfrm>
          <a:prstGeom prst="rect">
            <a:avLst/>
          </a:prstGeom>
        </p:spPr>
      </p:pic>
      <p:pic>
        <p:nvPicPr>
          <p:cNvPr id="4" name="Image 2" descr="preencoded.png">    </p:cNvPr>
          <p:cNvPicPr>
            <a:picLocks noChangeAspect="1"/>
          </p:cNvPicPr>
          <p:nvPr/>
        </p:nvPicPr>
        <p:blipFill>
          <a:blip r:embed="rId3"/>
          <a:stretch>
            <a:fillRect/>
          </a:stretch>
        </p:blipFill>
        <p:spPr>
          <a:xfrm>
            <a:off x="5516300" y="2431422"/>
            <a:ext cx="3310200" cy="872807"/>
          </a:xfrm>
          <a:prstGeom prst="rect">
            <a:avLst/>
          </a:prstGeom>
        </p:spPr>
      </p:pic>
      <p:pic>
        <p:nvPicPr>
          <p:cNvPr id="5" name="Image 3" descr="preencoded.png">    </p:cNvPr>
          <p:cNvPicPr>
            <a:picLocks noChangeAspect="1"/>
          </p:cNvPicPr>
          <p:nvPr/>
        </p:nvPicPr>
        <p:blipFill>
          <a:blip r:embed="rId4"/>
          <a:stretch>
            <a:fillRect/>
          </a:stretch>
        </p:blipFill>
        <p:spPr>
          <a:xfrm>
            <a:off x="5470900" y="3529297"/>
            <a:ext cx="3310200" cy="872807"/>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55800" y="516075"/>
            <a:ext cx="8381100" cy="673200"/>
          </a:xfrm>
          <a:prstGeom prst="rect">
            <a:avLst/>
          </a:prstGeom>
          <a:noFill/>
          <a:ln/>
        </p:spPr>
        <p:txBody>
          <a:bodyPr wrap="square" lIns="0" tIns="0" rIns="0" bIns="0" rtlCol="0" anchor="ctr"/>
          <a:lstStyle/>
          <a:p>
            <a:pPr algn="l" indent="0" marL="0">
              <a:lnSpc>
                <a:spcPct val="100000"/>
              </a:lnSpc>
              <a:buNone/>
            </a:pPr>
            <a:r>
              <a:rPr lang="en-US" sz="3200" b="1" dirty="0">
                <a:solidFill>
                  <a:srgbClr val="FFFFFF"/>
                </a:solidFill>
                <a:latin typeface="Arial" pitchFamily="34" charset="0"/>
                <a:ea typeface="Arial" pitchFamily="34" charset="-122"/>
                <a:cs typeface="Arial" pitchFamily="34" charset="-120"/>
              </a:rPr>
              <a:t>How to fill in an application form correctly
</a:t>
            </a:r>
            <a:endParaRPr lang="en-US" sz="3200" dirty="0"/>
          </a:p>
        </p:txBody>
      </p:sp>
      <p:sp>
        <p:nvSpPr>
          <p:cNvPr id="8"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5</a:t>
            </a:r>
            <a:endParaRPr lang="en-US" sz="1000" dirty="0"/>
          </a:p>
        </p:txBody>
      </p:sp>
      <p:sp>
        <p:nvSpPr>
          <p:cNvPr id="9" name="Text 2"/>
          <p:cNvSpPr txBox="1"/>
          <p:nvPr/>
        </p:nvSpPr>
        <p:spPr>
          <a:xfrm>
            <a:off x="355800" y="1299326"/>
            <a:ext cx="5008200" cy="875700"/>
          </a:xfrm>
          <a:prstGeom prst="rect">
            <a:avLst/>
          </a:prstGeom>
          <a:noFill/>
          <a:ln/>
        </p:spPr>
        <p:txBody>
          <a:bodyPr wrap="square" lIns="0" tIns="0" rIns="0" bIns="0" rtlCol="0" anchor="t"/>
          <a:lstStyle/>
          <a:p>
            <a:pPr algn="l" indent="0" marL="0">
              <a:lnSpc>
                <a:spcPct val="100000"/>
              </a:lnSpc>
              <a:buNone/>
            </a:pPr>
            <a:r>
              <a:rPr lang="en-US" sz="1717" b="1" dirty="0">
                <a:solidFill>
                  <a:srgbClr val="FFFFFF"/>
                </a:solidFill>
                <a:latin typeface="Arial" pitchFamily="34" charset="0"/>
                <a:ea typeface="Arial" pitchFamily="34" charset="-122"/>
                <a:cs typeface="Arial" pitchFamily="34" charset="-120"/>
              </a:rPr>
              <a:t>Имя должно совпадать
</a:t>
            </a:r>
            <a:pPr algn="l" indent="0" marL="0">
              <a:lnSpc>
                <a:spcPct val="100000"/>
              </a:lnSpc>
              <a:buNone/>
            </a:pPr>
            <a:r>
              <a:rPr lang="en-US" sz="1717"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45" dirty="0">
                <a:solidFill>
                  <a:srgbClr val="FFFFFF"/>
                </a:solidFill>
                <a:latin typeface="Arial" pitchFamily="34" charset="0"/>
                <a:ea typeface="Arial" pitchFamily="34" charset="-122"/>
                <a:cs typeface="Arial" pitchFamily="34" charset="-120"/>
              </a:rPr>
              <a:t>В анкете имя и фамилия должны быть написаны так же, как в паспорте. Даже небольшое расхождение в транслитерации может вызвать вопросы при проверке, поэтому данные нужно сверять особенно внимательно.
</a:t>
            </a:r>
            <a:endParaRPr lang="en-US" sz="1717" dirty="0"/>
          </a:p>
        </p:txBody>
      </p:sp>
      <p:sp>
        <p:nvSpPr>
          <p:cNvPr id="10" name="Text 3"/>
          <p:cNvSpPr txBox="1"/>
          <p:nvPr/>
        </p:nvSpPr>
        <p:spPr>
          <a:xfrm>
            <a:off x="355800" y="2415201"/>
            <a:ext cx="5008200" cy="875700"/>
          </a:xfrm>
          <a:prstGeom prst="rect">
            <a:avLst/>
          </a:prstGeom>
          <a:noFill/>
          <a:ln/>
        </p:spPr>
        <p:txBody>
          <a:bodyPr wrap="square" lIns="0" tIns="0" rIns="0" bIns="0" rtlCol="0" anchor="t"/>
          <a:lstStyle/>
          <a:p>
            <a:pPr algn="l" indent="0" marL="0">
              <a:lnSpc>
                <a:spcPct val="100000"/>
              </a:lnSpc>
              <a:buNone/>
            </a:pPr>
            <a:r>
              <a:rPr lang="en-US" sz="1723" b="1" dirty="0">
                <a:solidFill>
                  <a:srgbClr val="FFFFFF"/>
                </a:solidFill>
                <a:latin typeface="Arial" pitchFamily="34" charset="0"/>
                <a:ea typeface="Arial" pitchFamily="34" charset="-122"/>
                <a:cs typeface="Arial" pitchFamily="34" charset="-120"/>
              </a:rPr>
              <a:t>Даты и поля без пропусков
</a:t>
            </a:r>
            <a:pPr algn="l" indent="0" marL="0">
              <a:lnSpc>
                <a:spcPct val="100000"/>
              </a:lnSpc>
              <a:buNone/>
            </a:pPr>
            <a:r>
              <a:rPr lang="en-US" sz="1723"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48" dirty="0">
                <a:solidFill>
                  <a:srgbClr val="FFFFFF"/>
                </a:solidFill>
                <a:latin typeface="Arial" pitchFamily="34" charset="0"/>
                <a:ea typeface="Arial" pitchFamily="34" charset="-122"/>
                <a:cs typeface="Arial" pitchFamily="34" charset="-120"/>
              </a:rPr>
              <a:t>Формат дат, номер паспорта и цель поездки заполняются строго и без сокращений. Если обязательное поле оставить пустым или записать дату в неверном виде, форма выглядит ненадёжно и неполно.
</a:t>
            </a:r>
            <a:endParaRPr lang="en-US" sz="1723" dirty="0"/>
          </a:p>
        </p:txBody>
      </p:sp>
      <p:sp>
        <p:nvSpPr>
          <p:cNvPr id="11" name="Text 4"/>
          <p:cNvSpPr txBox="1"/>
          <p:nvPr/>
        </p:nvSpPr>
        <p:spPr>
          <a:xfrm>
            <a:off x="355800" y="3531076"/>
            <a:ext cx="5008200" cy="875700"/>
          </a:xfrm>
          <a:prstGeom prst="rect">
            <a:avLst/>
          </a:prstGeom>
          <a:noFill/>
          <a:ln/>
        </p:spPr>
        <p:txBody>
          <a:bodyPr wrap="square" lIns="0" tIns="0" rIns="0" bIns="0" rtlCol="0" anchor="t"/>
          <a:lstStyle/>
          <a:p>
            <a:pPr algn="l" indent="0" marL="0">
              <a:lnSpc>
                <a:spcPct val="100000"/>
              </a:lnSpc>
              <a:buNone/>
            </a:pPr>
            <a:r>
              <a:rPr lang="en-US" sz="1580" b="1" dirty="0">
                <a:solidFill>
                  <a:srgbClr val="FFFFFF"/>
                </a:solidFill>
                <a:latin typeface="Arial" pitchFamily="34" charset="0"/>
                <a:ea typeface="Arial" pitchFamily="34" charset="-122"/>
                <a:cs typeface="Arial" pitchFamily="34" charset="-120"/>
              </a:rPr>
              <a:t>Краткость и точность
</a:t>
            </a:r>
            <a:pPr algn="l" indent="0" marL="0">
              <a:lnSpc>
                <a:spcPct val="100000"/>
              </a:lnSpc>
              <a:buNone/>
            </a:pPr>
            <a:r>
              <a:rPr lang="en-US" sz="158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54" dirty="0">
                <a:solidFill>
                  <a:srgbClr val="FFFFFF"/>
                </a:solidFill>
                <a:latin typeface="Arial" pitchFamily="34" charset="0"/>
                <a:ea typeface="Arial" pitchFamily="34" charset="-122"/>
                <a:cs typeface="Arial" pitchFamily="34" charset="-120"/>
              </a:rPr>
              <a:t>Визовая анкета не требует длинных объяснений или разговорных фраз. Ответы должны быть короткими, однозначными и формальными, чтобы сотрудник мог быстро проверить информацию и сопоставить её с документами.
</a:t>
            </a:r>
            <a:endParaRPr lang="en-US" sz="158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5800" y="1640916"/>
            <a:ext cx="4424400" cy="278608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484700"/>
            <a:ext cx="6574500" cy="673200"/>
          </a:xfrm>
          <a:prstGeom prst="rect">
            <a:avLst/>
          </a:prstGeom>
          <a:noFill/>
          <a:ln/>
        </p:spPr>
        <p:txBody>
          <a:bodyPr wrap="square" lIns="0" tIns="0" rIns="0" bIns="0" rtlCol="0" anchor="ctr"/>
          <a:lstStyle/>
          <a:p>
            <a:pPr algn="l" indent="0" marL="0">
              <a:lnSpc>
                <a:spcPct val="100000"/>
              </a:lnSpc>
              <a:buNone/>
            </a:pPr>
            <a:r>
              <a:rPr lang="en-US" sz="2846" b="1" dirty="0">
                <a:solidFill>
                  <a:srgbClr val="FFFFFF"/>
                </a:solidFill>
                <a:latin typeface="Arial" pitchFamily="34" charset="0"/>
                <a:ea typeface="Arial" pitchFamily="34" charset="-122"/>
                <a:cs typeface="Arial" pitchFamily="34" charset="-120"/>
              </a:rPr>
              <a:t>Stages of the visa application process
</a:t>
            </a:r>
            <a:endParaRPr lang="en-US" sz="2846" dirty="0"/>
          </a:p>
        </p:txBody>
      </p:sp>
      <p:sp>
        <p:nvSpPr>
          <p:cNvPr id="7" name="Text 1"/>
          <p:cNvSpPr txBox="1"/>
          <p:nvPr/>
        </p:nvSpPr>
        <p:spPr>
          <a:xfrm>
            <a:off x="5116501" y="1643284"/>
            <a:ext cx="3671700" cy="1203900"/>
          </a:xfrm>
          <a:prstGeom prst="rect">
            <a:avLst/>
          </a:prstGeom>
          <a:noFill/>
          <a:ln/>
        </p:spPr>
        <p:txBody>
          <a:bodyPr wrap="square" lIns="0" tIns="0" rIns="0" bIns="0" rtlCol="0" anchor="b"/>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Процесс строится последовательно: каждый шаг зависит от предыдущего, поэтому одна ошибка может замедлить всю заявку.
</a:t>
            </a:r>
            <a:endParaRPr lang="en-US" sz="1400" dirty="0"/>
          </a:p>
        </p:txBody>
      </p:sp>
      <p:sp>
        <p:nvSpPr>
          <p:cNvPr id="8"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6</a:t>
            </a:r>
            <a:endParaRPr lang="en-US" sz="1000" dirty="0"/>
          </a:p>
        </p:txBody>
      </p:sp>
      <p:sp>
        <p:nvSpPr>
          <p:cNvPr id="9" name="Text 3"/>
          <p:cNvSpPr txBox="1"/>
          <p:nvPr/>
        </p:nvSpPr>
        <p:spPr>
          <a:xfrm>
            <a:off x="5116501" y="3224284"/>
            <a:ext cx="3671700" cy="12039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Самые уязвимые точки — запись, комплект документов и ожидание решения; именно на них теряется больше всего времени.
</a:t>
            </a:r>
            <a:endParaRPr lang="en-US" sz="1400" dirty="0"/>
          </a:p>
        </p:txBody>
      </p:sp>
      <p:sp>
        <p:nvSpPr>
          <p:cNvPr id="10" name="Text 4"/>
          <p:cNvSpPr txBox="1"/>
          <p:nvPr/>
        </p:nvSpPr>
        <p:spPr>
          <a:xfrm>
            <a:off x="355800" y="4466984"/>
            <a:ext cx="2818200" cy="219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Учебная схема на основе стандартной процедуры подачи заявления на шенгенскую визу
</a:t>
            </a:r>
            <a:endParaRPr lang="en-US" sz="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3813" y="1459364"/>
            <a:ext cx="657000" cy="657000"/>
          </a:xfrm>
          <a:prstGeom prst="rect">
            <a:avLst/>
          </a:prstGeom>
        </p:spPr>
      </p:pic>
      <p:pic>
        <p:nvPicPr>
          <p:cNvPr id="4" name="Image 2" descr="preencoded.png">    </p:cNvPr>
          <p:cNvPicPr>
            <a:picLocks noChangeAspect="1"/>
          </p:cNvPicPr>
          <p:nvPr/>
        </p:nvPicPr>
        <p:blipFill>
          <a:blip r:embed="rId3"/>
          <a:stretch>
            <a:fillRect/>
          </a:stretch>
        </p:blipFill>
        <p:spPr>
          <a:xfrm>
            <a:off x="2582870" y="1451264"/>
            <a:ext cx="589050" cy="673200"/>
          </a:xfrm>
          <a:prstGeom prst="rect">
            <a:avLst/>
          </a:prstGeom>
        </p:spPr>
      </p:pic>
      <p:pic>
        <p:nvPicPr>
          <p:cNvPr id="5" name="Image 3" descr="preencoded.png">    </p:cNvPr>
          <p:cNvPicPr>
            <a:picLocks noChangeAspect="1"/>
          </p:cNvPicPr>
          <p:nvPr/>
        </p:nvPicPr>
        <p:blipFill>
          <a:blip r:embed="rId4"/>
          <a:stretch>
            <a:fillRect/>
          </a:stretch>
        </p:blipFill>
        <p:spPr>
          <a:xfrm>
            <a:off x="4743978" y="1525064"/>
            <a:ext cx="657000" cy="525600"/>
          </a:xfrm>
          <a:prstGeom prst="rect">
            <a:avLst/>
          </a:prstGeom>
        </p:spPr>
      </p:pic>
      <p:pic>
        <p:nvPicPr>
          <p:cNvPr id="6" name="Image 4" descr="preencoded.png">    </p:cNvPr>
          <p:cNvPicPr>
            <a:picLocks noChangeAspect="1"/>
          </p:cNvPicPr>
          <p:nvPr/>
        </p:nvPicPr>
        <p:blipFill>
          <a:blip r:embed="rId5"/>
          <a:stretch>
            <a:fillRect/>
          </a:stretch>
        </p:blipFill>
        <p:spPr>
          <a:xfrm>
            <a:off x="6939061" y="1459364"/>
            <a:ext cx="657000" cy="6570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55800" y="516075"/>
            <a:ext cx="5938800" cy="540000"/>
          </a:xfrm>
          <a:prstGeom prst="rect">
            <a:avLst/>
          </a:prstGeom>
          <a:noFill/>
          <a:ln/>
        </p:spPr>
        <p:txBody>
          <a:bodyPr wrap="square" lIns="0" tIns="0" rIns="0" bIns="0" rtlCol="0" anchor="ctr"/>
          <a:lstStyle/>
          <a:p>
            <a:pPr algn="l" indent="0" marL="0">
              <a:lnSpc>
                <a:spcPct val="100000"/>
              </a:lnSpc>
              <a:buNone/>
            </a:pPr>
            <a:r>
              <a:rPr lang="en-US" sz="2450" b="1" dirty="0">
                <a:solidFill>
                  <a:srgbClr val="FFFFFF"/>
                </a:solidFill>
                <a:latin typeface="Arial" pitchFamily="34" charset="0"/>
                <a:ea typeface="Arial" pitchFamily="34" charset="-122"/>
                <a:cs typeface="Arial" pitchFamily="34" charset="-120"/>
              </a:rPr>
              <a:t>Formal language in visa communication
</a:t>
            </a:r>
            <a:endParaRPr lang="en-US" sz="2450" dirty="0"/>
          </a:p>
        </p:txBody>
      </p:sp>
      <p:sp>
        <p:nvSpPr>
          <p:cNvPr id="9"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7</a:t>
            </a:r>
            <a:endParaRPr lang="en-US" sz="1000" dirty="0"/>
          </a:p>
        </p:txBody>
      </p:sp>
      <p:sp>
        <p:nvSpPr>
          <p:cNvPr id="10" name="Text 2"/>
          <p:cNvSpPr txBox="1"/>
          <p:nvPr/>
        </p:nvSpPr>
        <p:spPr>
          <a:xfrm>
            <a:off x="355800" y="2403564"/>
            <a:ext cx="1847100" cy="20913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Вежливый запрос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Фразы I am writing to request… и I would like to apply for… задают нейтральный официальный тон. Они подходят для письма в визовый центр, когда нужно уточнить правила или записаться на приём.
</a:t>
            </a:r>
            <a:endParaRPr lang="en-US" sz="1600" dirty="0"/>
          </a:p>
        </p:txBody>
      </p:sp>
      <p:sp>
        <p:nvSpPr>
          <p:cNvPr id="11" name="Text 3"/>
          <p:cNvSpPr txBox="1"/>
          <p:nvPr/>
        </p:nvSpPr>
        <p:spPr>
          <a:xfrm>
            <a:off x="2548895" y="2403564"/>
            <a:ext cx="1847100" cy="20913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Приложенные документы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Конструкция Please find attached… используется, когда к письму добавляют документы. Она звучит формально и ясно, помогая быстро показать, что именно отправлено вместе с сообщением.
</a:t>
            </a:r>
            <a:endParaRPr lang="en-US" sz="1600" dirty="0"/>
          </a:p>
        </p:txBody>
      </p:sp>
      <p:sp>
        <p:nvSpPr>
          <p:cNvPr id="12" name="Text 4"/>
          <p:cNvSpPr txBox="1"/>
          <p:nvPr/>
        </p:nvSpPr>
        <p:spPr>
          <a:xfrm>
            <a:off x="4743978" y="2403564"/>
            <a:ext cx="1847100" cy="20913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Обязательность и совет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В инструкциях must и have to обозначают обязательные действия, а should — рекомендацию. Такая разница помогает понимать, что является строгим требованием, а что лишь желательным шагом.
</a:t>
            </a:r>
            <a:endParaRPr lang="en-US" sz="1600" dirty="0"/>
          </a:p>
        </p:txBody>
      </p:sp>
      <p:sp>
        <p:nvSpPr>
          <p:cNvPr id="13" name="Text 5"/>
          <p:cNvSpPr txBox="1"/>
          <p:nvPr/>
        </p:nvSpPr>
        <p:spPr>
          <a:xfrm>
            <a:off x="6939061" y="2403564"/>
            <a:ext cx="1847100" cy="20913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Без разговорных сокращений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В официальных текстах не используют сокращения и эмоциональные слова. Вместо этого выбирают полные формы, спокойный тон и точные факты, особенно в заявлении и сопроводительном письме.
</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5800" y="1535343"/>
            <a:ext cx="8381100" cy="290481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516075"/>
            <a:ext cx="5891700" cy="465900"/>
          </a:xfrm>
          <a:prstGeom prst="rect">
            <a:avLst/>
          </a:prstGeom>
          <a:noFill/>
          <a:ln/>
        </p:spPr>
        <p:txBody>
          <a:bodyPr wrap="square" lIns="0" tIns="0" rIns="0" bIns="0" rtlCol="0" anchor="t"/>
          <a:lstStyle/>
          <a:p>
            <a:pPr algn="l" indent="0" marL="0">
              <a:lnSpc>
                <a:spcPct val="100000"/>
              </a:lnSpc>
              <a:buNone/>
            </a:pPr>
            <a:r>
              <a:rPr lang="en-US" sz="2034" b="1" dirty="0">
                <a:solidFill>
                  <a:srgbClr val="FFFFFF"/>
                </a:solidFill>
                <a:latin typeface="Arial" pitchFamily="34" charset="0"/>
                <a:ea typeface="Arial" pitchFamily="34" charset="-122"/>
                <a:cs typeface="Arial" pitchFamily="34" charset="-120"/>
              </a:rPr>
              <a:t>How to choose the right country for submission
</a:t>
            </a:r>
            <a:endParaRPr lang="en-US" sz="2034" dirty="0"/>
          </a:p>
        </p:txBody>
      </p:sp>
      <p:sp>
        <p:nvSpPr>
          <p:cNvPr id="7"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8</a:t>
            </a:r>
            <a:endParaRPr lang="en-US" sz="1000" dirty="0"/>
          </a:p>
        </p:txBody>
      </p:sp>
      <p:sp>
        <p:nvSpPr>
          <p:cNvPr id="8" name="Text 2"/>
          <p:cNvSpPr txBox="1"/>
          <p:nvPr/>
        </p:nvSpPr>
        <p:spPr>
          <a:xfrm>
            <a:off x="355800" y="1023131"/>
            <a:ext cx="5891700" cy="208500"/>
          </a:xfrm>
          <a:prstGeom prst="rect">
            <a:avLst/>
          </a:prstGeom>
          <a:noFill/>
          <a:ln/>
        </p:spPr>
        <p:txBody>
          <a:bodyPr wrap="square" lIns="0" tIns="0" rIns="0" bIns="0" rtlCol="0" anchor="t"/>
          <a:lstStyle/>
          <a:p>
            <a:pPr algn="l" indent="0" marL="0">
              <a:lnSpc>
                <a:spcPct val="100000"/>
              </a:lnSpc>
              <a:buNone/>
            </a:pPr>
            <a:r>
              <a:rPr lang="en-US" sz="1029" b="1" dirty="0">
                <a:solidFill>
                  <a:srgbClr val="FFFFFF"/>
                </a:solidFill>
                <a:latin typeface="Arial" pitchFamily="34" charset="0"/>
                <a:ea typeface="Arial" pitchFamily="34" charset="-122"/>
                <a:cs typeface="Arial" pitchFamily="34" charset="-120"/>
              </a:rPr>
              <a:t>Схема выбора страны подачи по маршруту поездки и правилам шенгенской юрисдикции.
</a:t>
            </a:r>
            <a:endParaRPr lang="en-US" sz="1029"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6600" y="3171464"/>
            <a:ext cx="8381700" cy="151427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9</a:t>
            </a:r>
            <a:endParaRPr lang="en-US" sz="1000" dirty="0"/>
          </a:p>
        </p:txBody>
      </p:sp>
      <p:sp>
        <p:nvSpPr>
          <p:cNvPr id="11" name="Text 1"/>
          <p:cNvSpPr txBox="1"/>
          <p:nvPr/>
        </p:nvSpPr>
        <p:spPr>
          <a:xfrm>
            <a:off x="355800" y="363700"/>
            <a:ext cx="6669000" cy="673200"/>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Travel insurance and proof of accommodation
</a:t>
            </a:r>
            <a:endParaRPr lang="en-US" sz="2400" dirty="0"/>
          </a:p>
        </p:txBody>
      </p:sp>
      <p:sp>
        <p:nvSpPr>
          <p:cNvPr id="12" name="Text 2"/>
          <p:cNvSpPr txBox="1"/>
          <p:nvPr/>
        </p:nvSpPr>
        <p:spPr>
          <a:xfrm>
            <a:off x="354927" y="1950038"/>
            <a:ext cx="1989252" cy="9924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Страховка на весь срок
</a:t>
            </a:r>
            <a:pPr algn="l" indent="0" marL="0">
              <a:lnSpc>
                <a:spcPct val="115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Travel insurance должна покрывать всю поездку, включая medical expenses, emergency treatment and repatriation. В инструкциях часто указывается минимальная сумма покрытия 30,000 euros, поэтому срок и сумма должны совпадать с маршрутом.
</a:t>
            </a:r>
            <a:endParaRPr lang="en-US" sz="1000" dirty="0"/>
          </a:p>
        </p:txBody>
      </p:sp>
      <p:sp>
        <p:nvSpPr>
          <p:cNvPr id="13" name="Text 3"/>
          <p:cNvSpPr txBox="1"/>
          <p:nvPr/>
        </p:nvSpPr>
        <p:spPr>
          <a:xfrm>
            <a:off x="2502996" y="1949691"/>
            <a:ext cx="1989252" cy="9924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Формы подтверждения жилья
</a:t>
            </a:r>
            <a:pPr algn="l" indent="0" marL="0">
              <a:lnSpc>
                <a:spcPct val="115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Подтверждение проживания может быть представлено как hotel booking, hostel reservation, rental confirmation или invitation with address. Главное — чтобы даты заезда и выезда логично совпадали с планом поездки.
</a:t>
            </a:r>
            <a:endParaRPr lang="en-US" sz="1000" dirty="0"/>
          </a:p>
        </p:txBody>
      </p:sp>
      <p:sp>
        <p:nvSpPr>
          <p:cNvPr id="14" name="Text 4"/>
          <p:cNvSpPr txBox="1"/>
          <p:nvPr/>
        </p:nvSpPr>
        <p:spPr>
          <a:xfrm>
            <a:off x="4651040" y="1949691"/>
            <a:ext cx="1989252" cy="9924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Бронь и реальное проживание
</a:t>
            </a:r>
            <a:pPr algn="l" indent="0" marL="0">
              <a:lnSpc>
                <a:spcPct val="115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Для ученика важно различать reservation и actual stay. Бронь показывает намерение и план, а не факт проживания, поэтому консульство оценивает правдоподобие маршрута и связность всех дат.
</a:t>
            </a:r>
            <a:endParaRPr lang="en-US" sz="1000" dirty="0"/>
          </a:p>
        </p:txBody>
      </p:sp>
      <p:sp>
        <p:nvSpPr>
          <p:cNvPr id="15" name="Text 5"/>
          <p:cNvSpPr txBox="1"/>
          <p:nvPr/>
        </p:nvSpPr>
        <p:spPr>
          <a:xfrm>
            <a:off x="6799097" y="1949691"/>
            <a:ext cx="1989252" cy="9924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Что проверяет консульство
</a:t>
            </a:r>
            <a:pPr algn="l" indent="0" marL="0">
              <a:lnSpc>
                <a:spcPct val="115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Сотрудники смотрят не только на наличие бумаги, но и на то, насколько маршрут и документы согласованы между собой. Если адрес, даты и сроки не совпадают, заявка выглядит слабой.
</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10</a:t>
            </a:r>
            <a:endParaRPr lang="en-US" sz="1000" dirty="0"/>
          </a:p>
        </p:txBody>
      </p:sp>
      <p:sp>
        <p:nvSpPr>
          <p:cNvPr id="9" name="Text 1"/>
          <p:cNvSpPr txBox="1"/>
          <p:nvPr/>
        </p:nvSpPr>
        <p:spPr>
          <a:xfrm>
            <a:off x="355800" y="363700"/>
            <a:ext cx="6355200" cy="534600"/>
          </a:xfrm>
          <a:prstGeom prst="rect">
            <a:avLst/>
          </a:prstGeom>
          <a:noFill/>
          <a:ln/>
        </p:spPr>
        <p:txBody>
          <a:bodyPr wrap="square" lIns="0" tIns="0" rIns="0" bIns="0" rtlCol="0" anchor="ctr"/>
          <a:lstStyle/>
          <a:p>
            <a:pPr algn="l" indent="0" marL="0">
              <a:lnSpc>
                <a:spcPct val="100000"/>
              </a:lnSpc>
              <a:buNone/>
            </a:pPr>
            <a:r>
              <a:rPr lang="en-US" sz="2143" b="1" dirty="0">
                <a:solidFill>
                  <a:srgbClr val="FFFFFF"/>
                </a:solidFill>
                <a:latin typeface="Arial" pitchFamily="34" charset="0"/>
                <a:ea typeface="Arial" pitchFamily="34" charset="-122"/>
                <a:cs typeface="Arial" pitchFamily="34" charset="-120"/>
              </a:rPr>
              <a:t>Grammar focus: modal verbs and polite requests
</a:t>
            </a:r>
            <a:endParaRPr lang="en-US" sz="2143" dirty="0"/>
          </a:p>
        </p:txBody>
      </p:sp>
      <p:sp>
        <p:nvSpPr>
          <p:cNvPr id="10" name="Text 2"/>
          <p:cNvSpPr txBox="1"/>
          <p:nvPr/>
        </p:nvSpPr>
        <p:spPr>
          <a:xfrm>
            <a:off x="355800" y="1337975"/>
            <a:ext cx="2026200" cy="2771100"/>
          </a:xfrm>
          <a:prstGeom prst="rect">
            <a:avLst/>
          </a:prstGeom>
          <a:noFill/>
          <a:ln/>
        </p:spPr>
        <p:txBody>
          <a:bodyPr wrap="square" lIns="0" tIns="0" rIns="0" bIns="0" rtlCol="0" anchor="ctr"/>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Must и have to
</a:t>
            </a:r>
            <a:pPr algn="l" indent="0" marL="0">
              <a:lnSpc>
                <a:spcPct val="100000"/>
              </a:lnSpc>
              <a:buNone/>
            </a:pPr>
            <a:r>
              <a:rPr lang="en-US" sz="7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Эти модальные глаголы выражают обязательные действия в инструкциях: must sounds strict, have to often refers to rules or procedures. They help students understand what cannot be omitted in an application.
</a:t>
            </a:r>
            <a:endParaRPr lang="en-US" sz="1500" dirty="0"/>
          </a:p>
        </p:txBody>
      </p:sp>
      <p:sp>
        <p:nvSpPr>
          <p:cNvPr id="11" name="Text 3"/>
          <p:cNvSpPr txBox="1"/>
          <p:nvPr/>
        </p:nvSpPr>
        <p:spPr>
          <a:xfrm>
            <a:off x="2491213" y="1337975"/>
            <a:ext cx="2026200" cy="2771100"/>
          </a:xfrm>
          <a:prstGeom prst="rect">
            <a:avLst/>
          </a:prstGeom>
          <a:noFill/>
          <a:ln/>
        </p:spPr>
        <p:txBody>
          <a:bodyPr wrap="square" lIns="0" tIns="0" rIns="0" bIns="0" rtlCol="0" anchor="ctr"/>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Should для рекомендаций
</a:t>
            </a:r>
            <a:pPr algn="l" indent="0" marL="0">
              <a:lnSpc>
                <a:spcPct val="100000"/>
              </a:lnSpc>
              <a:buNone/>
            </a:pPr>
            <a:r>
              <a:rPr lang="en-US" sz="7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Should используется, когда советуют, но не требуют. В визовой теме это особенно полезно для чтения памяток, где перечислены желательные шаги, например, проверить даты или заранее подготовить копии.
</a:t>
            </a:r>
            <a:endParaRPr lang="en-US" sz="1500" dirty="0"/>
          </a:p>
        </p:txBody>
      </p:sp>
      <p:sp>
        <p:nvSpPr>
          <p:cNvPr id="12" name="Text 4"/>
          <p:cNvSpPr txBox="1"/>
          <p:nvPr/>
        </p:nvSpPr>
        <p:spPr>
          <a:xfrm>
            <a:off x="4626625" y="1337975"/>
            <a:ext cx="2026200" cy="2771100"/>
          </a:xfrm>
          <a:prstGeom prst="rect">
            <a:avLst/>
          </a:prstGeom>
          <a:noFill/>
          <a:ln/>
        </p:spPr>
        <p:txBody>
          <a:bodyPr wrap="square" lIns="0" tIns="0" rIns="0" bIns="0" rtlCol="0" anchor="ctr"/>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Can для возможности
</a:t>
            </a:r>
            <a:pPr algn="l" indent="0" marL="0">
              <a:lnSpc>
                <a:spcPct val="100000"/>
              </a:lnSpc>
              <a:buNone/>
            </a:pPr>
            <a:r>
              <a:rPr lang="en-US" sz="7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Can показывает возможность или разрешение: you can submit the form online, or you can bring copies. Эта конструкция помогает объяснять доступные варианты действий без излишней категоричности.
</a:t>
            </a:r>
            <a:endParaRPr lang="en-US" sz="1500" dirty="0"/>
          </a:p>
        </p:txBody>
      </p:sp>
      <p:sp>
        <p:nvSpPr>
          <p:cNvPr id="13" name="Text 5"/>
          <p:cNvSpPr txBox="1"/>
          <p:nvPr/>
        </p:nvSpPr>
        <p:spPr>
          <a:xfrm>
            <a:off x="6762038" y="1337975"/>
            <a:ext cx="2026200" cy="2771100"/>
          </a:xfrm>
          <a:prstGeom prst="rect">
            <a:avLst/>
          </a:prstGeom>
          <a:noFill/>
          <a:ln/>
        </p:spPr>
        <p:txBody>
          <a:bodyPr wrap="square" lIns="0" tIns="0" rIns="0" bIns="0" rtlCol="0" anchor="ctr"/>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Вежливые просьбы
</a:t>
            </a:r>
            <a:pPr algn="l" indent="0" marL="0">
              <a:lnSpc>
                <a:spcPct val="100000"/>
              </a:lnSpc>
              <a:buNone/>
            </a:pPr>
            <a:r>
              <a:rPr lang="en-US" sz="7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Формулы Could you… Would you mind… Please… и I would be grateful if… подходят для письма в визовый центр. Они делают запрос корректным, кратким и профессиональным.
</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5800" y="2050721"/>
            <a:ext cx="4231200" cy="1686258"/>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516075"/>
            <a:ext cx="5891700" cy="673200"/>
          </a:xfrm>
          <a:prstGeom prst="rect">
            <a:avLst/>
          </a:prstGeom>
          <a:noFill/>
          <a:ln/>
        </p:spPr>
        <p:txBody>
          <a:bodyPr wrap="square" lIns="0" tIns="0" rIns="0" bIns="0" rtlCol="0" anchor="t"/>
          <a:lstStyle/>
          <a:p>
            <a:pPr algn="l" indent="0" marL="0">
              <a:lnSpc>
                <a:spcPct val="100000"/>
              </a:lnSpc>
              <a:buNone/>
            </a:pPr>
            <a:r>
              <a:rPr lang="en-US" sz="2649" b="1" dirty="0">
                <a:solidFill>
                  <a:srgbClr val="FFFFFF"/>
                </a:solidFill>
                <a:latin typeface="Arial" pitchFamily="34" charset="0"/>
                <a:ea typeface="Arial" pitchFamily="34" charset="-122"/>
                <a:cs typeface="Arial" pitchFamily="34" charset="-120"/>
              </a:rPr>
              <a:t>Types of supporting documents by purpose of travel
</a:t>
            </a:r>
            <a:endParaRPr lang="en-US" sz="2649" dirty="0"/>
          </a:p>
        </p:txBody>
      </p:sp>
      <p:sp>
        <p:nvSpPr>
          <p:cNvPr id="7" name="Text 1"/>
          <p:cNvSpPr txBox="1"/>
          <p:nvPr/>
        </p:nvSpPr>
        <p:spPr>
          <a:xfrm>
            <a:off x="4874046" y="1535000"/>
            <a:ext cx="3144600" cy="1203900"/>
          </a:xfrm>
          <a:prstGeom prst="rect">
            <a:avLst/>
          </a:prstGeom>
          <a:noFill/>
          <a:ln/>
        </p:spPr>
        <p:txBody>
          <a:bodyPr wrap="square" lIns="0" tIns="0" rIns="0" bIns="0" rtlCol="0" anchor="b"/>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Цель поездки определяет набор документов и характер формулировок в заявке. В официальном английском используются устойчивые названия подтверждающих бумаг и короткие пояснения.
</a:t>
            </a:r>
            <a:endParaRPr lang="en-US" sz="1300" dirty="0"/>
          </a:p>
        </p:txBody>
      </p:sp>
      <p:sp>
        <p:nvSpPr>
          <p:cNvPr id="8"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11</a:t>
            </a:r>
            <a:endParaRPr lang="en-US" sz="1000" dirty="0"/>
          </a:p>
        </p:txBody>
      </p:sp>
      <p:sp>
        <p:nvSpPr>
          <p:cNvPr id="9" name="Text 3"/>
          <p:cNvSpPr txBox="1"/>
          <p:nvPr/>
        </p:nvSpPr>
        <p:spPr>
          <a:xfrm>
            <a:off x="4874046" y="3048800"/>
            <a:ext cx="3144600" cy="12039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Подача заявления зависит от цели поездки: чем точнее она сформулирована, тем легче выбрать нужные подтверждения и правильную лексику.
</a:t>
            </a:r>
            <a:endParaRPr lang="en-US" sz="1300" dirty="0"/>
          </a:p>
        </p:txBody>
      </p:sp>
      <p:sp>
        <p:nvSpPr>
          <p:cNvPr id="10" name="Text 4"/>
          <p:cNvSpPr txBox="1"/>
          <p:nvPr/>
        </p:nvSpPr>
        <p:spPr>
          <a:xfrm>
            <a:off x="355800" y="4416769"/>
            <a:ext cx="3257700" cy="219900"/>
          </a:xfrm>
          <a:prstGeom prst="rect">
            <a:avLst/>
          </a:prstGeom>
          <a:noFill/>
          <a:ln/>
        </p:spPr>
        <p:txBody>
          <a:bodyPr wrap="square" lIns="0" tIns="0" rIns="0" bIns="0" rtlCol="0" anchor="t"/>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Сводка терминов по визовым документам и формулировкам для краткосрочных поездок
</a:t>
            </a:r>
            <a:endParaRPr lang="en-US" sz="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5800" y="1640916"/>
            <a:ext cx="4424400" cy="278608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484700"/>
            <a:ext cx="6574500" cy="673200"/>
          </a:xfrm>
          <a:prstGeom prst="rect">
            <a:avLst/>
          </a:prstGeom>
          <a:noFill/>
          <a:ln/>
        </p:spPr>
        <p:txBody>
          <a:bodyPr wrap="square" lIns="0" tIns="0" rIns="0" bIns="0" rtlCol="0" anchor="ctr"/>
          <a:lstStyle/>
          <a:p>
            <a:pPr algn="l" indent="0" marL="0">
              <a:lnSpc>
                <a:spcPct val="100000"/>
              </a:lnSpc>
              <a:buNone/>
            </a:pPr>
            <a:r>
              <a:rPr lang="en-US" sz="2829" b="1" dirty="0">
                <a:solidFill>
                  <a:srgbClr val="FFFFFF"/>
                </a:solidFill>
                <a:latin typeface="Arial" pitchFamily="34" charset="0"/>
                <a:ea typeface="Arial" pitchFamily="34" charset="-122"/>
                <a:cs typeface="Arial" pitchFamily="34" charset="-120"/>
              </a:rPr>
              <a:t>Most common reasons for visa refusal
</a:t>
            </a:r>
            <a:endParaRPr lang="en-US" sz="2829" dirty="0"/>
          </a:p>
        </p:txBody>
      </p:sp>
      <p:sp>
        <p:nvSpPr>
          <p:cNvPr id="7" name="Text 1"/>
          <p:cNvSpPr txBox="1"/>
          <p:nvPr/>
        </p:nvSpPr>
        <p:spPr>
          <a:xfrm>
            <a:off x="5116501" y="1643284"/>
            <a:ext cx="3671700" cy="1203900"/>
          </a:xfrm>
          <a:prstGeom prst="rect">
            <a:avLst/>
          </a:prstGeom>
          <a:noFill/>
          <a:ln/>
        </p:spPr>
        <p:txBody>
          <a:bodyPr wrap="square" lIns="0" tIns="0" rIns="0" bIns="0" rtlCol="0" anchor="b"/>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Визовые решения часто зависят не от одного документа, а от общего качества пакета. Особенно важны согласованность анкеты, брони и финансовых подтверждений.
</a:t>
            </a:r>
            <a:endParaRPr lang="en-US" sz="1400" dirty="0"/>
          </a:p>
        </p:txBody>
      </p:sp>
      <p:sp>
        <p:nvSpPr>
          <p:cNvPr id="8"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12</a:t>
            </a:r>
            <a:endParaRPr lang="en-US" sz="1000" dirty="0"/>
          </a:p>
        </p:txBody>
      </p:sp>
      <p:sp>
        <p:nvSpPr>
          <p:cNvPr id="9" name="Text 3"/>
          <p:cNvSpPr txBox="1"/>
          <p:nvPr/>
        </p:nvSpPr>
        <p:spPr>
          <a:xfrm>
            <a:off x="5116501" y="3224284"/>
            <a:ext cx="3671700" cy="12039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Самые крупные риски связаны с неполным пакетом и несоответствиями; значит, проверка согласованности данных важнее формального наличия бумаг.
</a:t>
            </a:r>
            <a:endParaRPr lang="en-US" sz="1400" dirty="0"/>
          </a:p>
        </p:txBody>
      </p:sp>
      <p:sp>
        <p:nvSpPr>
          <p:cNvPr id="10" name="Text 4"/>
          <p:cNvSpPr txBox="1"/>
          <p:nvPr/>
        </p:nvSpPr>
        <p:spPr>
          <a:xfrm>
            <a:off x="355800" y="4466984"/>
            <a:ext cx="2818200" cy="219900"/>
          </a:xfrm>
          <a:prstGeom prst="rect">
            <a:avLst/>
          </a:prstGeom>
          <a:noFill/>
          <a:ln/>
        </p:spPr>
        <p:txBody>
          <a:bodyPr wrap="square" lIns="0" tIns="0" rIns="0" bIns="0" rtlCol="0" anchor="ctr"/>
          <a:lstStyle/>
          <a:p>
            <a:pPr algn="l" indent="0" marL="0">
              <a:lnSpc>
                <a:spcPct val="115000"/>
              </a:lnSpc>
              <a:buNone/>
            </a:pPr>
            <a:r>
              <a:rPr lang="en-US" sz="619" dirty="0">
                <a:solidFill>
                  <a:srgbClr val="FFFFFF"/>
                </a:solidFill>
                <a:latin typeface="Arial" pitchFamily="34" charset="0"/>
                <a:ea typeface="Arial" pitchFamily="34" charset="-122"/>
                <a:cs typeface="Arial" pitchFamily="34" charset="-120"/>
              </a:rPr>
              <a:t>Схематическая группировка типовых причин отказа для учебной визуализации; значения условные и предназначены только для наглядности
</a:t>
            </a:r>
            <a:endParaRPr lang="en-US" sz="619"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956637" y="1308500"/>
            <a:ext cx="2779075" cy="30114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13</a:t>
            </a:r>
            <a:endParaRPr lang="en-US" sz="1000" dirty="0"/>
          </a:p>
        </p:txBody>
      </p:sp>
      <p:sp>
        <p:nvSpPr>
          <p:cNvPr id="11" name="Text 1"/>
          <p:cNvSpPr txBox="1"/>
          <p:nvPr/>
        </p:nvSpPr>
        <p:spPr>
          <a:xfrm>
            <a:off x="355800" y="363700"/>
            <a:ext cx="5723700" cy="673200"/>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Biometrics, appointment and submission rules
</a:t>
            </a:r>
            <a:endParaRPr lang="en-US" sz="2400" dirty="0"/>
          </a:p>
        </p:txBody>
      </p:sp>
      <p:sp>
        <p:nvSpPr>
          <p:cNvPr id="12" name="Text 2"/>
          <p:cNvSpPr txBox="1"/>
          <p:nvPr/>
        </p:nvSpPr>
        <p:spPr>
          <a:xfrm>
            <a:off x="1403657" y="1256092"/>
            <a:ext cx="4419600" cy="7299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Biometric enrolment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Biometric data usually include fingerprints and a digital photograph. This step is done at the visa centre and confirms the applicant’s identity for the current application.
</a:t>
            </a:r>
            <a:endParaRPr lang="en-US" sz="1200" dirty="0"/>
          </a:p>
        </p:txBody>
      </p:sp>
      <p:sp>
        <p:nvSpPr>
          <p:cNvPr id="13" name="Text 3"/>
          <p:cNvSpPr txBox="1"/>
          <p:nvPr/>
        </p:nvSpPr>
        <p:spPr>
          <a:xfrm>
            <a:off x="1403657" y="2096906"/>
            <a:ext cx="4419600" cy="7299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Previous records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If the system accepts a previous record, biometrics are often kept for 59 months. This rule helps repeat applicants avoid a full enrolment in some cases.
</a:t>
            </a:r>
            <a:endParaRPr lang="en-US" sz="1200" dirty="0"/>
          </a:p>
        </p:txBody>
      </p:sp>
      <p:sp>
        <p:nvSpPr>
          <p:cNvPr id="14" name="Text 4"/>
          <p:cNvSpPr txBox="1"/>
          <p:nvPr/>
        </p:nvSpPr>
        <p:spPr>
          <a:xfrm>
            <a:off x="1394069" y="2972841"/>
            <a:ext cx="4419600" cy="7299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Documents for submission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At the appointment, applicants normally bring original documents, photocopies, and appointment confirmation. Staff check whether the papers match the information in the form.
</a:t>
            </a:r>
            <a:endParaRPr lang="en-US" sz="1200" dirty="0"/>
          </a:p>
        </p:txBody>
      </p:sp>
      <p:sp>
        <p:nvSpPr>
          <p:cNvPr id="15" name="Text 5"/>
          <p:cNvSpPr txBox="1"/>
          <p:nvPr/>
        </p:nvSpPr>
        <p:spPr>
          <a:xfrm>
            <a:off x="1403657" y="3848790"/>
            <a:ext cx="4419600" cy="7299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Submission counter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At the submission counter, the package must be complete and ordered. Clear labels such as original documents and photocopies make the process faster and safer.
</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5800" y="1535343"/>
            <a:ext cx="8381100" cy="290481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516075"/>
            <a:ext cx="5891700" cy="465900"/>
          </a:xfrm>
          <a:prstGeom prst="rect">
            <a:avLst/>
          </a:prstGeom>
          <a:noFill/>
          <a:ln/>
        </p:spPr>
        <p:txBody>
          <a:bodyPr wrap="square" lIns="0" tIns="0" rIns="0" bIns="0" rtlCol="0" anchor="t"/>
          <a:lstStyle/>
          <a:p>
            <a:pPr algn="l" indent="0" marL="0">
              <a:lnSpc>
                <a:spcPct val="100000"/>
              </a:lnSpc>
              <a:buNone/>
            </a:pPr>
            <a:r>
              <a:rPr lang="en-US" sz="2261" b="1" dirty="0">
                <a:solidFill>
                  <a:srgbClr val="FFFFFF"/>
                </a:solidFill>
                <a:latin typeface="Arial" pitchFamily="34" charset="0"/>
                <a:ea typeface="Arial" pitchFamily="34" charset="-122"/>
                <a:cs typeface="Arial" pitchFamily="34" charset="-120"/>
              </a:rPr>
              <a:t>Checklist before submitting the application
</a:t>
            </a:r>
            <a:endParaRPr lang="en-US" sz="2261" dirty="0"/>
          </a:p>
        </p:txBody>
      </p:sp>
      <p:sp>
        <p:nvSpPr>
          <p:cNvPr id="7"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14</a:t>
            </a:r>
            <a:endParaRPr lang="en-US" sz="1000" dirty="0"/>
          </a:p>
        </p:txBody>
      </p:sp>
      <p:sp>
        <p:nvSpPr>
          <p:cNvPr id="8" name="Text 2"/>
          <p:cNvSpPr txBox="1"/>
          <p:nvPr/>
        </p:nvSpPr>
        <p:spPr>
          <a:xfrm>
            <a:off x="355800" y="1023131"/>
            <a:ext cx="5891700" cy="208500"/>
          </a:xfrm>
          <a:prstGeom prst="rect">
            <a:avLst/>
          </a:prstGeom>
          <a:noFill/>
          <a:ln/>
        </p:spPr>
        <p:txBody>
          <a:bodyPr wrap="square" lIns="0" tIns="0" rIns="0" bIns="0" rtlCol="0" anchor="t"/>
          <a:lstStyle/>
          <a:p>
            <a:pPr algn="l" indent="0" marL="0">
              <a:lnSpc>
                <a:spcPct val="100000"/>
              </a:lnSpc>
              <a:buNone/>
            </a:pPr>
            <a:r>
              <a:rPr lang="en-US" sz="1060" b="1" dirty="0">
                <a:solidFill>
                  <a:srgbClr val="FFFFFF"/>
                </a:solidFill>
                <a:latin typeface="Arial" pitchFamily="34" charset="0"/>
                <a:ea typeface="Arial" pitchFamily="34" charset="-122"/>
                <a:cs typeface="Arial" pitchFamily="34" charset="-120"/>
              </a:rPr>
              <a:t>Основано на типовых требованиях к визовой анкете и сопроводительным документам
</a:t>
            </a:r>
            <a:endParaRPr lang="en-US" sz="106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084825" y="1348500"/>
            <a:ext cx="5742000" cy="925225"/>
          </a:xfrm>
          <a:prstGeom prst="rect">
            <a:avLst/>
          </a:prstGeom>
        </p:spPr>
      </p:pic>
      <p:pic>
        <p:nvPicPr>
          <p:cNvPr id="4" name="Image 2" descr="preencoded.png">    </p:cNvPr>
          <p:cNvPicPr>
            <a:picLocks noChangeAspect="1"/>
          </p:cNvPicPr>
          <p:nvPr/>
        </p:nvPicPr>
        <p:blipFill>
          <a:blip r:embed="rId3"/>
          <a:stretch>
            <a:fillRect/>
          </a:stretch>
        </p:blipFill>
        <p:spPr>
          <a:xfrm>
            <a:off x="3084825" y="2450761"/>
            <a:ext cx="5742000" cy="925225"/>
          </a:xfrm>
          <a:prstGeom prst="rect">
            <a:avLst/>
          </a:prstGeom>
        </p:spPr>
      </p:pic>
      <p:pic>
        <p:nvPicPr>
          <p:cNvPr id="5" name="Image 3" descr="preencoded.png">    </p:cNvPr>
          <p:cNvPicPr>
            <a:picLocks noChangeAspect="1"/>
          </p:cNvPicPr>
          <p:nvPr/>
        </p:nvPicPr>
        <p:blipFill>
          <a:blip r:embed="rId4"/>
          <a:stretch>
            <a:fillRect/>
          </a:stretch>
        </p:blipFill>
        <p:spPr>
          <a:xfrm>
            <a:off x="3084825" y="3553011"/>
            <a:ext cx="5742000" cy="92522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55800" y="516075"/>
            <a:ext cx="8381100" cy="601800"/>
          </a:xfrm>
          <a:prstGeom prst="rect">
            <a:avLst/>
          </a:prstGeom>
          <a:noFill/>
          <a:ln/>
        </p:spPr>
        <p:txBody>
          <a:bodyPr wrap="square" lIns="0" tIns="0" rIns="0" bIns="0" rtlCol="0" anchor="t"/>
          <a:lstStyle/>
          <a:p>
            <a:pPr algn="l" indent="0" marL="0">
              <a:lnSpc>
                <a:spcPct val="100000"/>
              </a:lnSpc>
              <a:buNone/>
            </a:pPr>
            <a:r>
              <a:rPr lang="en-US" sz="3200" b="1" dirty="0">
                <a:solidFill>
                  <a:srgbClr val="FFFFFF"/>
                </a:solidFill>
                <a:latin typeface="Arial" pitchFamily="34" charset="0"/>
                <a:ea typeface="Arial" pitchFamily="34" charset="-122"/>
                <a:cs typeface="Arial" pitchFamily="34" charset="-120"/>
              </a:rPr>
              <a:t>What makes an application strong
</a:t>
            </a:r>
            <a:endParaRPr lang="en-US" sz="3200" dirty="0"/>
          </a:p>
        </p:txBody>
      </p:sp>
      <p:sp>
        <p:nvSpPr>
          <p:cNvPr id="8"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15</a:t>
            </a:r>
            <a:endParaRPr lang="en-US" sz="1000" dirty="0"/>
          </a:p>
        </p:txBody>
      </p:sp>
      <p:sp>
        <p:nvSpPr>
          <p:cNvPr id="9" name="Text 2"/>
          <p:cNvSpPr txBox="1"/>
          <p:nvPr/>
        </p:nvSpPr>
        <p:spPr>
          <a:xfrm>
            <a:off x="355800" y="1347974"/>
            <a:ext cx="2153400" cy="926275"/>
          </a:xfrm>
          <a:prstGeom prst="rect">
            <a:avLst/>
          </a:prstGeom>
          <a:noFill/>
          <a:ln/>
        </p:spPr>
        <p:txBody>
          <a:bodyPr wrap="square" lIns="0" tIns="0" rIns="0" bIns="0" rtlCol="0" anchor="t"/>
          <a:lstStyle/>
          <a:p>
            <a:pPr algn="l" indent="0" marL="0">
              <a:lnSpc>
                <a:spcPct val="100000"/>
              </a:lnSpc>
              <a:buNone/>
            </a:pPr>
            <a:r>
              <a:rPr lang="en-US" sz="1189" b="1" dirty="0">
                <a:solidFill>
                  <a:srgbClr val="FFFFFF"/>
                </a:solidFill>
                <a:latin typeface="Arial" pitchFamily="34" charset="0"/>
                <a:ea typeface="Arial" pitchFamily="34" charset="-122"/>
                <a:cs typeface="Arial" pitchFamily="34" charset="-120"/>
              </a:rPr>
              <a:t>A file that tells one clear story
</a:t>
            </a:r>
            <a:pPr algn="l" indent="0" marL="0">
              <a:lnSpc>
                <a:spcPct val="100000"/>
              </a:lnSpc>
              <a:buNone/>
            </a:pPr>
            <a:r>
              <a:rPr lang="en-US" sz="595"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793" dirty="0">
                <a:solidFill>
                  <a:srgbClr val="FFFFFF"/>
                </a:solidFill>
                <a:latin typeface="Arial" pitchFamily="34" charset="0"/>
                <a:ea typeface="Arial" pitchFamily="34" charset="-122"/>
                <a:cs typeface="Arial" pitchFamily="34" charset="-120"/>
              </a:rPr>
              <a:t>A strong application reads like one coherent story. The dates match, the travel purpose is clear, and the supporting evidence fits the itinerary without contradictions. This consistency helps the consulate trust the information.
</a:t>
            </a:r>
            <a:endParaRPr lang="en-US" sz="1189" dirty="0"/>
          </a:p>
        </p:txBody>
      </p:sp>
      <p:sp>
        <p:nvSpPr>
          <p:cNvPr id="10" name="Text 3"/>
          <p:cNvSpPr txBox="1"/>
          <p:nvPr/>
        </p:nvSpPr>
        <p:spPr>
          <a:xfrm>
            <a:off x="355800" y="2450235"/>
            <a:ext cx="2153400" cy="926275"/>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When details support each other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An applicant with reliable bank statements, a believable return plan, and a realistic hotel reservation creates a stable picture. Each document reinforces the others, so the whole file looks sufficient rather than fragmented.
</a:t>
            </a:r>
            <a:endParaRPr lang="en-US" sz="1200" dirty="0"/>
          </a:p>
        </p:txBody>
      </p:sp>
      <p:sp>
        <p:nvSpPr>
          <p:cNvPr id="11" name="Text 4"/>
          <p:cNvSpPr txBox="1"/>
          <p:nvPr/>
        </p:nvSpPr>
        <p:spPr>
          <a:xfrm>
            <a:off x="355800" y="3552485"/>
            <a:ext cx="2153400" cy="926275"/>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Why precision matters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Even small mismatches can weaken a file: a different date, a changed spelling, or an unclear explanation. In visa work, precision is not decoration; it is evidence that the application is well prepared.
</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16075" y="2299131"/>
            <a:ext cx="3709500" cy="126013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516075"/>
            <a:ext cx="5843700" cy="673200"/>
          </a:xfrm>
          <a:prstGeom prst="rect">
            <a:avLst/>
          </a:prstGeom>
          <a:noFill/>
          <a:ln/>
        </p:spPr>
        <p:txBody>
          <a:bodyPr wrap="square" lIns="0" tIns="0" rIns="0" bIns="0" rtlCol="0" anchor="ctr"/>
          <a:lstStyle/>
          <a:p>
            <a:pPr algn="l" indent="0" marL="0">
              <a:lnSpc>
                <a:spcPct val="100000"/>
              </a:lnSpc>
              <a:buNone/>
            </a:pPr>
            <a:r>
              <a:rPr lang="en-US" sz="2649" b="1" dirty="0">
                <a:solidFill>
                  <a:srgbClr val="FFFFFF"/>
                </a:solidFill>
                <a:latin typeface="Arial" pitchFamily="34" charset="0"/>
                <a:ea typeface="Arial" pitchFamily="34" charset="-122"/>
                <a:cs typeface="Arial" pitchFamily="34" charset="-120"/>
              </a:rPr>
              <a:t>Useful time expressions and deadlines
</a:t>
            </a:r>
            <a:endParaRPr lang="en-US" sz="2649" dirty="0"/>
          </a:p>
        </p:txBody>
      </p:sp>
      <p:sp>
        <p:nvSpPr>
          <p:cNvPr id="7" name="Text 1"/>
          <p:cNvSpPr txBox="1"/>
          <p:nvPr/>
        </p:nvSpPr>
        <p:spPr>
          <a:xfrm>
            <a:off x="355800" y="1757900"/>
            <a:ext cx="2159700" cy="25620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В этой таблице показано, как говорить о сроках в визовой теме. Краткие английские выражения помогают понимать инструкции и описывать этапы подачи без лишних слов.
</a:t>
            </a:r>
            <a:endParaRPr lang="en-US" sz="1100" dirty="0"/>
          </a:p>
        </p:txBody>
      </p:sp>
      <p:sp>
        <p:nvSpPr>
          <p:cNvPr id="8"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16</a:t>
            </a:r>
            <a:endParaRPr lang="en-US" sz="1000" dirty="0"/>
          </a:p>
        </p:txBody>
      </p:sp>
      <p:sp>
        <p:nvSpPr>
          <p:cNvPr id="9" name="Text 3"/>
          <p:cNvSpPr txBox="1"/>
          <p:nvPr/>
        </p:nvSpPr>
        <p:spPr>
          <a:xfrm>
            <a:off x="6628550" y="1757800"/>
            <a:ext cx="2159700" cy="25620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Сроки лучше описывать через устойчивые выражения, потому что они делают ответ точным, вежливым и понятным для официальной переписки.
</a:t>
            </a:r>
            <a:endParaRPr lang="en-US" sz="1100" dirty="0"/>
          </a:p>
        </p:txBody>
      </p:sp>
      <p:sp>
        <p:nvSpPr>
          <p:cNvPr id="10" name="Text 4"/>
          <p:cNvSpPr txBox="1"/>
          <p:nvPr/>
        </p:nvSpPr>
        <p:spPr>
          <a:xfrm>
            <a:off x="2716075" y="4319800"/>
            <a:ext cx="3257700" cy="219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Типовые формулировки визовых инструкций и сроков обработки заявлений
</a:t>
            </a:r>
            <a:endParaRPr lang="en-US" sz="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55800" y="1275389"/>
            <a:ext cx="3434100" cy="750900"/>
          </a:xfrm>
          <a:prstGeom prst="rect">
            <a:avLst/>
          </a:prstGeom>
          <a:noFill/>
          <a:ln/>
        </p:spPr>
        <p:txBody>
          <a:bodyPr wrap="square" lIns="0" tIns="0" rIns="0" bIns="0" rtlCol="0" anchor="ctr"/>
          <a:lstStyle/>
          <a:p>
            <a:pPr algn="l" indent="0" marL="0">
              <a:lnSpc>
                <a:spcPct val="100000"/>
              </a:lnSpc>
              <a:buNone/>
            </a:pPr>
            <a:r>
              <a:rPr lang="en-US" sz="3600" b="1" dirty="0">
                <a:solidFill>
                  <a:srgbClr val="FFFFFF"/>
                </a:solidFill>
                <a:latin typeface="Arial" pitchFamily="34" charset="0"/>
                <a:ea typeface="Arial" pitchFamily="34" charset="-122"/>
                <a:cs typeface="Arial" pitchFamily="34" charset="-120"/>
              </a:rPr>
              <a:t>6
</a:t>
            </a:r>
            <a:endParaRPr lang="en-US" sz="3600" dirty="0"/>
          </a:p>
        </p:txBody>
      </p:sp>
      <p:sp>
        <p:nvSpPr>
          <p:cNvPr id="6" name="Text 1"/>
          <p:cNvSpPr txBox="1"/>
          <p:nvPr/>
        </p:nvSpPr>
        <p:spPr>
          <a:xfrm>
            <a:off x="355800" y="3120200"/>
            <a:ext cx="4144200" cy="11439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Шесть основных групп ошибок показывают, что в визовом английском важны не только слова, но и точность написания, формат дат и единообразие данных в документах.
</a:t>
            </a:r>
            <a:endParaRPr lang="en-US" sz="1400" dirty="0"/>
          </a:p>
        </p:txBody>
      </p:sp>
      <p:sp>
        <p:nvSpPr>
          <p:cNvPr id="7"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17</a:t>
            </a:r>
            <a:endParaRPr lang="en-US" sz="1000" dirty="0"/>
          </a:p>
        </p:txBody>
      </p:sp>
      <p:sp>
        <p:nvSpPr>
          <p:cNvPr id="8" name="Text 3"/>
          <p:cNvSpPr txBox="1"/>
          <p:nvPr/>
        </p:nvSpPr>
        <p:spPr>
          <a:xfrm>
            <a:off x="355800" y="2026300"/>
            <a:ext cx="5215800" cy="750900"/>
          </a:xfrm>
          <a:prstGeom prst="rect">
            <a:avLst/>
          </a:prstGeom>
          <a:noFill/>
          <a:ln/>
        </p:spPr>
        <p:txBody>
          <a:bodyPr wrap="square" lIns="0" tIns="0" rIns="0" bIns="0" rtlCol="0" anchor="ctr"/>
          <a:lstStyle/>
          <a:p>
            <a:pPr algn="l" indent="0" marL="0">
              <a:lnSpc>
                <a:spcPct val="100000"/>
              </a:lnSpc>
              <a:buNone/>
            </a:pPr>
            <a:r>
              <a:rPr lang="en-US" sz="1969" b="1" dirty="0">
                <a:solidFill>
                  <a:srgbClr val="FFFFFF"/>
                </a:solidFill>
                <a:latin typeface="Arial" pitchFamily="34" charset="0"/>
                <a:ea typeface="Arial" pitchFamily="34" charset="-122"/>
                <a:cs typeface="Arial" pitchFamily="34" charset="-120"/>
              </a:rPr>
              <a:t>типичных ошибок особенно часто связаны с невнимательностью к форме, датам и стилю.
</a:t>
            </a:r>
            <a:endParaRPr lang="en-US" sz="1969" dirty="0"/>
          </a:p>
        </p:txBody>
      </p:sp>
      <p:sp>
        <p:nvSpPr>
          <p:cNvPr id="9" name="Text 4"/>
          <p:cNvSpPr txBox="1"/>
          <p:nvPr/>
        </p:nvSpPr>
        <p:spPr>
          <a:xfrm>
            <a:off x="355800" y="4319900"/>
            <a:ext cx="2818200" cy="219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Сводка типичных языковых ошибок в официальном английском и визовых анкетах
</a:t>
            </a:r>
            <a:endParaRPr lang="en-US" sz="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60405" y="1056050"/>
            <a:ext cx="2823089" cy="30366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18</a:t>
            </a:r>
            <a:endParaRPr lang="en-US" sz="1000" dirty="0"/>
          </a:p>
        </p:txBody>
      </p:sp>
      <p:sp>
        <p:nvSpPr>
          <p:cNvPr id="11" name="Text 1"/>
          <p:cNvSpPr txBox="1"/>
          <p:nvPr/>
        </p:nvSpPr>
        <p:spPr>
          <a:xfrm>
            <a:off x="355800" y="363700"/>
            <a:ext cx="6355200" cy="534600"/>
          </a:xfrm>
          <a:prstGeom prst="rect">
            <a:avLst/>
          </a:prstGeom>
          <a:noFill/>
          <a:ln/>
        </p:spPr>
        <p:txBody>
          <a:bodyPr wrap="square" lIns="0" tIns="0" rIns="0" bIns="0" rtlCol="0" anchor="ctr"/>
          <a:lstStyle/>
          <a:p>
            <a:pPr algn="l" indent="0" marL="0">
              <a:lnSpc>
                <a:spcPct val="100000"/>
              </a:lnSpc>
              <a:buNone/>
            </a:pPr>
            <a:r>
              <a:rPr lang="en-US" sz="2600" b="1" dirty="0">
                <a:solidFill>
                  <a:srgbClr val="FFFFFF"/>
                </a:solidFill>
                <a:latin typeface="Arial" pitchFamily="34" charset="0"/>
                <a:ea typeface="Arial" pitchFamily="34" charset="-122"/>
                <a:cs typeface="Arial" pitchFamily="34" charset="-120"/>
              </a:rPr>
              <a:t>Minors and family applications
</a:t>
            </a:r>
            <a:endParaRPr lang="en-US" sz="2600" dirty="0"/>
          </a:p>
        </p:txBody>
      </p:sp>
      <p:sp>
        <p:nvSpPr>
          <p:cNvPr id="12" name="Text 2"/>
          <p:cNvSpPr txBox="1"/>
          <p:nvPr/>
        </p:nvSpPr>
        <p:spPr>
          <a:xfrm>
            <a:off x="355800" y="1548725"/>
            <a:ext cx="26244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Documents for children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For minors, the file often includes a birth certificate, parental consent, parents’ passports, and proof of financial support. These papers show who is responsible for the child during travel.
</a:t>
            </a:r>
            <a:endParaRPr lang="en-US" sz="1400" dirty="0"/>
          </a:p>
        </p:txBody>
      </p:sp>
      <p:sp>
        <p:nvSpPr>
          <p:cNvPr id="13" name="Text 3"/>
          <p:cNvSpPr txBox="1"/>
          <p:nvPr/>
        </p:nvSpPr>
        <p:spPr>
          <a:xfrm>
            <a:off x="355800" y="2980325"/>
            <a:ext cx="26244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Matching family details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In a family application, routes, travel dates, hotel bookings, and contact details should match for every traveller. Consistency makes the group’s plan easier to verify.
</a:t>
            </a:r>
            <a:endParaRPr lang="en-US" sz="1400" dirty="0"/>
          </a:p>
        </p:txBody>
      </p:sp>
      <p:sp>
        <p:nvSpPr>
          <p:cNvPr id="14" name="Text 4"/>
          <p:cNvSpPr txBox="1"/>
          <p:nvPr/>
        </p:nvSpPr>
        <p:spPr>
          <a:xfrm>
            <a:off x="6230993" y="1548725"/>
            <a:ext cx="24453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Useful English phrases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Key expressions include family trip, accompanying adult, legal guardian, written consent, and accompanied by. They are common in both forms and supporting letters.
</a:t>
            </a:r>
            <a:endParaRPr lang="en-US" sz="1400" dirty="0"/>
          </a:p>
        </p:txBody>
      </p:sp>
      <p:sp>
        <p:nvSpPr>
          <p:cNvPr id="15" name="Text 5"/>
          <p:cNvSpPr txBox="1"/>
          <p:nvPr/>
        </p:nvSpPr>
        <p:spPr>
          <a:xfrm>
            <a:off x="6230993" y="2980325"/>
            <a:ext cx="24453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Practical language link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This topic connects English vocabulary with real travel rules. Students learn to describe responsibility, permission, and family relationships in a formal and accurate way.
</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5800" y="1640916"/>
            <a:ext cx="4424400" cy="278608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484700"/>
            <a:ext cx="6574500" cy="673200"/>
          </a:xfrm>
          <a:prstGeom prst="rect">
            <a:avLst/>
          </a:prstGeom>
          <a:noFill/>
          <a:ln/>
        </p:spPr>
        <p:txBody>
          <a:bodyPr wrap="square" lIns="0" tIns="0" rIns="0" bIns="0" rtlCol="0" anchor="ctr"/>
          <a:lstStyle/>
          <a:p>
            <a:pPr algn="l" indent="0" marL="0">
              <a:lnSpc>
                <a:spcPct val="100000"/>
              </a:lnSpc>
              <a:buNone/>
            </a:pPr>
            <a:r>
              <a:rPr lang="en-US" sz="2900" b="1" dirty="0">
                <a:solidFill>
                  <a:srgbClr val="FFFFFF"/>
                </a:solidFill>
                <a:latin typeface="Arial" pitchFamily="34" charset="0"/>
                <a:ea typeface="Arial" pitchFamily="34" charset="-122"/>
                <a:cs typeface="Arial" pitchFamily="34" charset="-120"/>
              </a:rPr>
              <a:t>Possible outcomes after submission
</a:t>
            </a:r>
            <a:endParaRPr lang="en-US" sz="2900" dirty="0"/>
          </a:p>
        </p:txBody>
      </p:sp>
      <p:sp>
        <p:nvSpPr>
          <p:cNvPr id="7" name="Text 1"/>
          <p:cNvSpPr txBox="1"/>
          <p:nvPr/>
        </p:nvSpPr>
        <p:spPr>
          <a:xfrm>
            <a:off x="5116501" y="1643284"/>
            <a:ext cx="3671700" cy="1203900"/>
          </a:xfrm>
          <a:prstGeom prst="rect">
            <a:avLst/>
          </a:prstGeom>
          <a:noFill/>
          <a:ln/>
        </p:spPr>
        <p:txBody>
          <a:bodyPr wrap="square" lIns="0" tIns="0" rIns="0" bIns="0" rtlCol="0" anchor="b"/>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After submission, the applicant usually receives one of three results. A request for further documents can extend the waiting period and requires a quick, careful response.
</a:t>
            </a:r>
            <a:endParaRPr lang="en-US" sz="1400" dirty="0"/>
          </a:p>
        </p:txBody>
      </p:sp>
      <p:sp>
        <p:nvSpPr>
          <p:cNvPr id="8"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19</a:t>
            </a:r>
            <a:endParaRPr lang="en-US" sz="1000" dirty="0"/>
          </a:p>
        </p:txBody>
      </p:sp>
      <p:sp>
        <p:nvSpPr>
          <p:cNvPr id="9" name="Text 3"/>
          <p:cNvSpPr txBox="1"/>
          <p:nvPr/>
        </p:nvSpPr>
        <p:spPr>
          <a:xfrm>
            <a:off x="5116501" y="3224284"/>
            <a:ext cx="3671700" cy="12039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Most outcomes are positive, but incomplete evidence often delays the decision. Clear status updates and complete documents reduce uncertainty and improve the process.
</a:t>
            </a:r>
            <a:endParaRPr lang="en-US" sz="1400" dirty="0"/>
          </a:p>
        </p:txBody>
      </p:sp>
      <p:sp>
        <p:nvSpPr>
          <p:cNvPr id="10" name="Text 4"/>
          <p:cNvSpPr txBox="1"/>
          <p:nvPr/>
        </p:nvSpPr>
        <p:spPr>
          <a:xfrm>
            <a:off x="355800" y="4466984"/>
            <a:ext cx="2818200" cy="219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Учебная схема возможных результатов рассмотрения заявления; значения условные для наглядности
</a:t>
            </a:r>
            <a:endParaRPr lang="en-US" sz="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46275" y="1306500"/>
            <a:ext cx="7451400" cy="782400"/>
          </a:xfrm>
          <a:prstGeom prst="rect">
            <a:avLst/>
          </a:prstGeom>
          <a:noFill/>
          <a:ln/>
        </p:spPr>
        <p:txBody>
          <a:bodyPr wrap="square" lIns="0" tIns="0" rIns="0" bIns="0" rtlCol="0" anchor="ctr"/>
          <a:lstStyle/>
          <a:p>
            <a:pPr algn="ctr" indent="0" marL="0">
              <a:lnSpc>
                <a:spcPct val="100000"/>
              </a:lnSpc>
              <a:buNone/>
            </a:pPr>
            <a:r>
              <a:rPr lang="en-US" sz="3078" b="1" dirty="0">
                <a:solidFill>
                  <a:srgbClr val="FFFFFF"/>
                </a:solidFill>
                <a:latin typeface="Arial" pitchFamily="34" charset="0"/>
                <a:ea typeface="Arial" pitchFamily="34" charset="-122"/>
                <a:cs typeface="Arial" pitchFamily="34" charset="-120"/>
              </a:rPr>
              <a:t>Lesson summary: language skills and real-life application
</a:t>
            </a:r>
            <a:endParaRPr lang="en-US" sz="3078" dirty="0"/>
          </a:p>
        </p:txBody>
      </p:sp>
      <p:sp>
        <p:nvSpPr>
          <p:cNvPr id="5" name="Text 1"/>
          <p:cNvSpPr txBox="1"/>
          <p:nvPr/>
        </p:nvSpPr>
        <p:spPr>
          <a:xfrm>
            <a:off x="1776150" y="2515140"/>
            <a:ext cx="5591700" cy="1399200"/>
          </a:xfrm>
          <a:prstGeom prst="rect">
            <a:avLst/>
          </a:prstGeom>
          <a:noFill/>
          <a:ln/>
        </p:spPr>
        <p:txBody>
          <a:bodyPr wrap="square" lIns="0" tIns="0" rIns="0" bIns="0" rtlCol="0" anchor="t"/>
          <a:lstStyle/>
          <a:p>
            <a:pPr algn="ctr" indent="0" marL="0">
              <a:lnSpc>
                <a:spcPct val="100000"/>
              </a:lnSpc>
              <a:buNone/>
            </a:pPr>
            <a:r>
              <a:rPr lang="en-US" sz="1400" dirty="0">
                <a:solidFill>
                  <a:srgbClr val="FFFFFF"/>
                </a:solidFill>
                <a:latin typeface="Arial" pitchFamily="34" charset="0"/>
                <a:ea typeface="Arial" pitchFamily="34" charset="-122"/>
                <a:cs typeface="Arial" pitchFamily="34" charset="-120"/>
              </a:rPr>
              <a:t>Тема шенгенской визы показывает, как школьный английский работает в реальной жизни: в инструкциях, формах и официальной переписке. Умение читать, уточнять и формулировать информацию здесь особенно ценно.
</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2026-05-31T15:06:45Z</dcterms:created>
  <dcterms:modified xsi:type="dcterms:W3CDTF">2026-05-31T15:06:45Z</dcterms:modified>
</cp:coreProperties>
</file>