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jpe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организмов: всеобщий механизм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размножения обеспечивают преемственность жизни и разнообразие организмов.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размножения раскрывает основы биологии, связывает генетику, экологию и эволюцию, подчёркивая важность темы для школьников и понимания устойчивости жизни на планете.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взгляд на размножение: ключ к пониманию жизни
</a:t>
            </a:r>
            <a:endParaRPr lang="en-US" sz="3153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происходит без участия гамет, быстро увеличивает число особей, но ограничивает генетическое разнообразие потомства.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размножения и их биологические особенности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основано на слиянии гамет, обеспечивает наследственную изменчивость и способствует эволюционному прогрессу видов.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бесполым способам относятся деление, почкование, спорообразование и вегетативное размножение, характерные для бактерий, грибов и растений.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характерно для большинства животных и растений, обеспечивая появление уникальных генетических комбинаций потомков.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767" y="1258598"/>
            <a:ext cx="1710236" cy="2178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2037" y="1258598"/>
            <a:ext cx="1710236" cy="2178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885" y="1258598"/>
            <a:ext cx="1710236" cy="217821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1164" y="1258598"/>
            <a:ext cx="1710236" cy="217821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бесполого размножения и их примеры
</a:t>
            </a:r>
            <a:endParaRPr lang="en-US" sz="2544" dirty="0"/>
          </a:p>
        </p:txBody>
      </p:sp>
      <p:sp>
        <p:nvSpPr>
          <p:cNvPr id="8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79" dirty="0"/>
          </a:p>
        </p:txBody>
      </p:sp>
      <p:sp>
        <p:nvSpPr>
          <p:cNvPr id="9" name="Text 2"/>
          <p:cNvSpPr txBox="1"/>
          <p:nvPr/>
        </p:nvSpPr>
        <p:spPr>
          <a:xfrm>
            <a:off x="799449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 у простейших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размножается путём деления одной клетки на две, что позволяет быстро увеличивать численность в благоприятных условиях.
</a:t>
            </a:r>
            <a:endParaRPr lang="en-US" sz="1172" dirty="0"/>
          </a:p>
        </p:txBody>
      </p:sp>
      <p:sp>
        <p:nvSpPr>
          <p:cNvPr id="10" name="Text 3"/>
          <p:cNvSpPr txBox="1"/>
          <p:nvPr/>
        </p:nvSpPr>
        <p:spPr>
          <a:xfrm>
            <a:off x="2711719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у гидры и дрожжей
</a:t>
            </a:r>
            <a:pPr algn="ctr" indent="0" marL="0">
              <a:lnSpc>
                <a:spcPct val="100000"/>
              </a:lnSpc>
              <a:buNone/>
            </a:pPr>
            <a:r>
              <a:rPr lang="en-US" sz="6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образует новые особи из почек на теле, дрожжи также размножаются таким способом, что ускоряет популяционный рост.
</a:t>
            </a:r>
            <a:endParaRPr lang="en-US" sz="1155" dirty="0"/>
          </a:p>
        </p:txBody>
      </p:sp>
      <p:sp>
        <p:nvSpPr>
          <p:cNvPr id="11" name="Text 4"/>
          <p:cNvSpPr txBox="1"/>
          <p:nvPr/>
        </p:nvSpPr>
        <p:spPr>
          <a:xfrm>
            <a:off x="4671567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у папоротников и грибов
</a:t>
            </a:r>
            <a:pPr algn="ctr" indent="0" marL="0">
              <a:lnSpc>
                <a:spcPct val="100000"/>
              </a:lnSpc>
              <a:buNone/>
            </a:pPr>
            <a:r>
              <a:rPr lang="en-US" sz="6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 грибы выпускают споры, способные переносить неблагоприятные условия и давать начало новым организмам.
</a:t>
            </a:r>
            <a:endParaRPr lang="en-US" sz="1153" dirty="0"/>
          </a:p>
        </p:txBody>
      </p:sp>
      <p:sp>
        <p:nvSpPr>
          <p:cNvPr id="12" name="Text 5"/>
          <p:cNvSpPr txBox="1"/>
          <p:nvPr/>
        </p:nvSpPr>
        <p:spPr>
          <a:xfrm>
            <a:off x="6600846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у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6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и лук развивают клубни и луковицы — органы вегетативного размножения для быстрого распространения.
</a:t>
            </a:r>
            <a:endParaRPr lang="en-US" sz="113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гамет и оплодотворение в природе
</a:t>
            </a:r>
            <a:endParaRPr lang="en-US" sz="2794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 у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позвоночных происходит формирование яйцеклеток и сперматозоидов, подготовленных к слиянию в процессе оплодотворения.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Антеридии и архегонии у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папоротников и мхов развиваются мужские и женские органы размножения — антеридии и архегонии, где образуются гаметы.
</a:t>
            </a:r>
            <a:endParaRPr lang="en-US" sz="1281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оплодотворение у цветковых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покрытосеменных — одновременное слияние двух гамет, формирующее зародыш и запас питательных веществ в семени.
</a:t>
            </a:r>
            <a:endParaRPr lang="en-US" sz="12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способов размножения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характеризует основные критерии полового и бесполого размножения на примере различных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обеспечивает адаптивность, бесполое — быстрое увеличение численности.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учебники, актуальные исследования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у долгоживущих животных: пример гидры
</a:t>
            </a:r>
            <a:endParaRPr lang="en-US" sz="2097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Двойственные способы у гидры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способна к почкованию в изобилии и половому размножению в стрессовых условиях, что улучшает выживаемость.
</a:t>
            </a:r>
            <a:endParaRPr lang="en-US" sz="1303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размножения у планарий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Планарии применяют бесполое деление и половое размножение в зависимости от условий среды, обеспечивая гибкость воспроизведения.
</a:t>
            </a:r>
            <a:endParaRPr lang="en-US" sz="1303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дождевых червей
</a:t>
            </a:r>
            <a:pPr algn="ctr" indent="0" marL="0">
              <a:lnSpc>
                <a:spcPct val="100000"/>
              </a:lnSpc>
              <a:buNone/>
            </a:pPr>
            <a:r>
              <a:rPr lang="en-US" sz="7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черви способны к полному регенеративному размножению и половому, сохраняя вид в меняющейся среде обитания.
</a:t>
            </a:r>
            <a:endParaRPr lang="en-US" sz="14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300" y="1805829"/>
            <a:ext cx="2002800" cy="19499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84050" y="1172154"/>
            <a:ext cx="2002800" cy="19499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93350" y="1805654"/>
            <a:ext cx="2002800" cy="19499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03100" y="1157579"/>
            <a:ext cx="2002800" cy="1949992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 у растений: семенное и вегетативное
</a:t>
            </a:r>
            <a:endParaRPr lang="en-US" sz="2250" dirty="0"/>
          </a:p>
        </p:txBody>
      </p:sp>
      <p:sp>
        <p:nvSpPr>
          <p:cNvPr id="14" name="Text 2"/>
          <p:cNvSpPr txBox="1"/>
          <p:nvPr/>
        </p:nvSpPr>
        <p:spPr>
          <a:xfrm>
            <a:off x="735999" y="3842425"/>
            <a:ext cx="16131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Семенное размножение покрытосеменных
</a:t>
            </a:r>
            <a:pPr algn="l" indent="0" marL="0">
              <a:lnSpc>
                <a:spcPct val="100000"/>
              </a:lnSpc>
              <a:buNone/>
            </a:pPr>
            <a:r>
              <a:rPr lang="en-US" sz="54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формируют семена после оплодотворения, обеспечивая новые поколения и распространение вида.
</a:t>
            </a:r>
            <a:endParaRPr lang="en-US" sz="1090" dirty="0"/>
          </a:p>
        </p:txBody>
      </p:sp>
      <p:sp>
        <p:nvSpPr>
          <p:cNvPr id="15" name="Text 3"/>
          <p:cNvSpPr txBox="1"/>
          <p:nvPr/>
        </p:nvSpPr>
        <p:spPr>
          <a:xfrm>
            <a:off x="2839099" y="3208175"/>
            <a:ext cx="16131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луковицами и клубнями
</a:t>
            </a:r>
            <a:pPr algn="l" indent="0" marL="0">
              <a:lnSpc>
                <a:spcPct val="100000"/>
              </a:lnSpc>
              <a:buNone/>
            </a:pPr>
            <a:r>
              <a:rPr lang="en-US" sz="5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 и картофель используют вегетативные органы для быстрого и надёжного размножения.
</a:t>
            </a:r>
            <a:endParaRPr lang="en-US" sz="1188" dirty="0"/>
          </a:p>
        </p:txBody>
      </p:sp>
      <p:sp>
        <p:nvSpPr>
          <p:cNvPr id="16" name="Text 4"/>
          <p:cNvSpPr txBox="1"/>
          <p:nvPr/>
        </p:nvSpPr>
        <p:spPr>
          <a:xfrm>
            <a:off x="4950087" y="3842425"/>
            <a:ext cx="16131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у папоротников и мхов
</a:t>
            </a:r>
            <a:pPr algn="l" indent="0" marL="0">
              <a:lnSpc>
                <a:spcPct val="100000"/>
              </a:lnSpc>
              <a:buNone/>
            </a:pPr>
            <a:r>
              <a:rPr lang="en-US" sz="60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производят споры, которые служат для распространения и выживания в разнообразных условиях.
</a:t>
            </a:r>
            <a:endParaRPr lang="en-US" sz="1210" dirty="0"/>
          </a:p>
        </p:txBody>
      </p:sp>
      <p:sp>
        <p:nvSpPr>
          <p:cNvPr id="17" name="Text 5"/>
          <p:cNvSpPr txBox="1"/>
          <p:nvPr/>
        </p:nvSpPr>
        <p:spPr>
          <a:xfrm>
            <a:off x="7063037" y="3199238"/>
            <a:ext cx="16131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Розеточные побеги у земляники
</a:t>
            </a:r>
            <a:pPr algn="l" indent="0" marL="0">
              <a:lnSpc>
                <a:spcPct val="100000"/>
              </a:lnSpc>
              <a:buNone/>
            </a:pPr>
            <a:r>
              <a:rPr lang="en-US" sz="6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Земляника размножается дочерними растениями, образующими побеги, что ускоряет колонизацию территорий.
</a:t>
            </a:r>
            <a:endParaRPr lang="en-US" sz="123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папоротников и мхов происходит смена гаметофитного (полового) и спорофитного (бесполого) поколений, увеличивая адаптивность.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демонстрируют более сложные циклы с доминированием гаплоидной или диплоидной фаз, что способствует выживанию в среде.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чередование обеспечивает вариативность и эффективное расселение, помогая организмам приспосабливаться к изменениям среды.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поколений у растений и грибов
</a:t>
            </a:r>
            <a:endParaRPr lang="en-US" sz="295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характерно для теплокровных и рептилий, предлагая защиту гамет и повышая шансы выживания потомства.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и внешнее оплодотворение: особенности и адаптации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оплодотворение распространено у рыб и амфибий, часто связано с большими количествами гамет и зависимостью от воды.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диктует стратегию оплодотворения, влияя на способы передачи и встречу гамет в природе.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 внутреннее оплодотворение способствует сложным формам заботы о потомстве, внешнее — массовому производству.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развития после оплодотворения: эмбриональный и постэмбриональный периоды
</a:t>
            </a:r>
            <a:endParaRPr lang="en-US" sz="2472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010717" y="3011125"/>
            <a:ext cx="13929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Оплодотворённая яйцеклетка — начальная стадия развития, содержащая полный набор генов для формирования нового организма.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1928200" y="1633015"/>
            <a:ext cx="2192700" cy="10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Гаструляция
</a:t>
            </a:r>
            <a:pPr algn="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формирования трёх зародышевых листков — эктодермы, мезодермы и энтодермы, закладывающих ткани и органы.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520900" y="1391225"/>
            <a:ext cx="2383500" cy="10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Органогенез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Дифференцировка клеток и образование органов на основе зародышевых листков с установлением функциональных систем организма.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2808250" y="3834925"/>
            <a:ext cx="20298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Многочисленные митотические деления зиготы приводят к образованию многоклеточного эмбриона без увеличения общего объёма.
</a:t>
            </a:r>
            <a:endParaRPr lang="en-US" sz="1340" dirty="0"/>
          </a:p>
        </p:txBody>
      </p:sp>
      <p:sp>
        <p:nvSpPr>
          <p:cNvPr id="15" name="Text 6"/>
          <p:cNvSpPr txBox="1"/>
          <p:nvPr/>
        </p:nvSpPr>
        <p:spPr>
          <a:xfrm>
            <a:off x="6520900" y="2729825"/>
            <a:ext cx="1392900" cy="15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постэмбриональное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органов и тканей, формирование взрослых признаков; может сопровождаться метаморфозом у насекомых и амфибий или прямым развитием у млекопитающих.
</a:t>
            </a:r>
            <a:endParaRPr lang="en-US" sz="11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изменчивость, возникшая при половом размножении, уменьшает риски вымирания вида в меняющихся условиях, в отличие от однообразного потомства у бесполого метода.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обеспечивает генетическое разнообразие потомства за счёт мейоза и случайного слияния гамет, что повышает адаптивный потенциал популяции.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передаёт наследственную информацию практически без изменений, что способствует быстрому размножению и закреплению удачных признаков в стабильной среде.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последствия различных способов размножения
</a:t>
            </a:r>
            <a:endParaRPr lang="en-US" sz="2625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3564" y="1479875"/>
            <a:ext cx="3990973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циклы: сравнение растений и животных
</a:t>
            </a:r>
            <a:endParaRPr lang="en-US" sz="2538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особенности жизненных циклов растений и животных, показывая различия в морфологии и наследовании.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поколений и сложность развития обеспечивают растениям и животным разные приспособления к окружающей среде, влияя на способы размножения и выживание.
</a:t>
            </a:r>
            <a:endParaRPr lang="en-US" sz="1348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учебник для старшеклассников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бесполое и половое размножение позволяет инвазивным видам стремительно заселять новые территории и конкурировать с местными организмами.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размножения и биологические инвазии
</a:t>
            </a:r>
            <a:endParaRPr lang="en-US" sz="2625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Кролики в Австралии, благодаря высокой плодовитости и половому размножению, быстро распространились, причинив экологический ущерб местной флоре и фауне.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Борщевик Сосновского и амброзия успешно размножаются как семенным, так и вегетативным путём, что ускоряет их распространение и усложняет контроль над инвазиями.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воздействие на процессы размножения
</a:t>
            </a:r>
            <a:endParaRPr lang="en-US" sz="2175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животных: технологический прорыв и вызовы
</a:t>
            </a:r>
            <a:pPr algn="ctr" indent="0" marL="0">
              <a:lnSpc>
                <a:spcPct val="100000"/>
              </a:lnSpc>
              <a:buNone/>
            </a:pPr>
            <a:r>
              <a:rPr lang="en-US" sz="5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овцы Долли стало символом возможности воспроизводства идентичных организмов искусственным путём. Эта технология открыла новые перспективы, но вызвала вопросы этики и безопасности.
</a:t>
            </a:r>
            <a:endParaRPr lang="en-US" sz="1048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осеменение и инвитро в сельском хозяйстве
</a:t>
            </a:r>
            <a:pPr algn="ctr" indent="0" marL="0">
              <a:lnSpc>
                <a:spcPct val="100000"/>
              </a:lnSpc>
              <a:buNone/>
            </a:pPr>
            <a:r>
              <a:rPr lang="en-US" sz="6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искусственного оплодотворения и инвитро широко применяются для улучшения пород домашних животных и ускорения размножения растений, повышая продуктивность и устойчивость хозяйств.
</a:t>
            </a:r>
            <a:endParaRPr lang="en-US" sz="1109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и изменение репродуктивного потенциала
</a:t>
            </a:r>
            <a:pPr algn="ctr" indent="0" marL="0">
              <a:lnSpc>
                <a:spcPct val="100000"/>
              </a:lnSpc>
              <a:buNone/>
            </a:pPr>
            <a:r>
              <a:rPr lang="en-US" sz="6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ГМО-растения с изменёнными репродуктивными характеристиками обеспечивают повышенную урожайность и устойчивость к вредителям, но требуют оценки экологических и социальных рисков вмешательства.
</a:t>
            </a:r>
            <a:endParaRPr lang="en-US" sz="109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и стратегии для увеличения успешности размножения
</a:t>
            </a:r>
            <a:endParaRPr lang="en-US" sz="2075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потомства у птиц и 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6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Насиживание яиц у птиц и кормление детёнышей у млекопитающих повышают выживаемость потомства, обеспечивая благоприятные условия в ранние стадии развития.
</a:t>
            </a:r>
            <a:endParaRPr lang="en-US" sz="1180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откладывание яиц у водных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и рыбы откладывают большое количество яиц одновременно, компенсируя высокую смертность молодняка и обеспечивая продолжение рода.
</a:t>
            </a:r>
            <a:endParaRPr lang="en-US" sz="1281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 забота о потомстве у морских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6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Лосось совершает дальние миграции для нереста, а пингвины проявляют социальную заботу о птенцах, демонстрируя разнообразие репродуктивных стратегий.
</a:t>
            </a:r>
            <a:endParaRPr lang="en-US" sz="113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и загрязнение водоёмов привели к значительному снижению численности многих видов амфибий, нарушая их репродуктивные циклы.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угрозы размножению и вымиранию видов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загрязнение способствует стерильности у крупных млекопитающих, негативно влияя на воспроизводство и вызывая спад численности популяций.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опылителей ведёт к снижению оплодотворения у цветковых растений, что угрожает экосистемной устойчивости и биологическому разнообразию.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стрессы создают цикл снижения репродуктивного успеха, усиливая риски вымирания и нарушая баланс биоценозов.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создаёт новые генетические комбинации, усиливая эволюционную гибкость и способность организмов адаптироваться к среде.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закрепляет успешные признаки, поддерживая устойчивость вида в стабильных условиях и способствуя быстрому распространению.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скачки у бактерий и высших организмов связаны с динамикой размножения и наследственной изменчивостью, влияя на биологическое разнообразие.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размножения в эволюционном развитии
</a:t>
            </a:r>
            <a:endParaRPr lang="en-US" sz="288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 созданию искусственных гамет открывают новые пути для сохранения и восстановления редких видов и генотипов.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биотехнологий и размножения организмов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с применением стволовых клеток позволяет выращивать ткани и органы, расширяя возможности медицины и сельского хозяйства.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редактирование предоставляет инструменты для контроля и улучшения репродуктивных процессов, но требует осторожности из-за рисков вмешательства.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по поддержанию биоразнообразия включают инновационные технологии, направленные на устойчивое развитие природных и сельскохозяйственных экосистем.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8568" y="986125"/>
            <a:ext cx="2258613" cy="385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5925" y="986125"/>
            <a:ext cx="34590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осмысление значения размножения в биосфере
</a:t>
            </a:r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— фундаментальный процесс, обеспечивающий поддержание жизни и эволюцию. Внедрение биотехнологий расширяет возможности вида, однако требует учёта этических и экологических последствий для устойчивого развития.
</a:t>
            </a:r>
            <a:endParaRPr lang="en-US" sz="335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2026-05-10T07:03:18Z</dcterms:created>
  <dcterms:modified xsi:type="dcterms:W3CDTF">2026-05-10T07:03:18Z</dcterms:modified>
</cp:coreProperties>
</file>