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image" Target="../media/image-8-11.png"/><Relationship Id="rId12" Type="http://schemas.openxmlformats.org/officeDocument/2006/relationships/slideLayout" Target="../slideLayouts/slideLayout1.xml"/><Relationship Id="rId1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56810" y="745950"/>
            <a:ext cx="4213031" cy="43977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4909500" cy="1432500"/>
          </a:xfrm>
          <a:prstGeom prst="rect">
            <a:avLst/>
          </a:prstGeom>
          <a:noFill/>
          <a:ln/>
        </p:spPr>
        <p:txBody>
          <a:bodyPr wrap="square" lIns="0" tIns="0" rIns="0" bIns="0" rtlCol="0" anchor="ctr"/>
          <a:lstStyle/>
          <a:p>
            <a:pPr algn="l" indent="0" marL="0">
              <a:lnSpc>
                <a:spcPct val="90000"/>
              </a:lnSpc>
              <a:buNone/>
            </a:pPr>
            <a:r>
              <a:rPr lang="en-US" sz="3131" b="1" dirty="0">
                <a:solidFill>
                  <a:srgbClr val="FFFFFF"/>
                </a:solidFill>
                <a:latin typeface="Arial" pitchFamily="34" charset="0"/>
                <a:ea typeface="Arial" pitchFamily="34" charset="-122"/>
                <a:cs typeface="Arial" pitchFamily="34" charset="-120"/>
              </a:rPr>
              <a:t>Чем вызваны территориальные споры между государствами
</a:t>
            </a:r>
            <a:endParaRPr lang="en-US" sz="3131" dirty="0"/>
          </a:p>
        </p:txBody>
      </p:sp>
      <p:sp>
        <p:nvSpPr>
          <p:cNvPr id="6" name="Text 1"/>
          <p:cNvSpPr txBox="1"/>
          <p:nvPr/>
        </p:nvSpPr>
        <p:spPr>
          <a:xfrm>
            <a:off x="180000" y="4798800"/>
            <a:ext cx="2167500" cy="1647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endParaRPr lang="en-US" sz="1000" dirty="0"/>
          </a:p>
        </p:txBody>
      </p:sp>
      <p:sp>
        <p:nvSpPr>
          <p:cNvPr id="7" name="Text 2"/>
          <p:cNvSpPr txBox="1"/>
          <p:nvPr/>
        </p:nvSpPr>
        <p:spPr>
          <a:xfrm>
            <a:off x="180000" y="1883775"/>
            <a:ext cx="4082100" cy="11373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Территории спорят за ресурсы, безопасность и историческую память.
</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20225" y="914904"/>
            <a:ext cx="3706800" cy="365974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401275"/>
            <a:ext cx="4596000" cy="8880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Что такое территориальный спор
</a:t>
            </a:r>
            <a:endParaRPr lang="en-US" sz="3000" dirty="0"/>
          </a:p>
        </p:txBody>
      </p:sp>
      <p:sp>
        <p:nvSpPr>
          <p:cNvPr id="7" name="Text 1"/>
          <p:cNvSpPr txBox="1"/>
          <p:nvPr/>
        </p:nvSpPr>
        <p:spPr>
          <a:xfrm>
            <a:off x="180000" y="1729950"/>
            <a:ext cx="4158900" cy="1137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Территориальный спор — это конфликт о границе, земле, островах или морских пространствах. Он может вести к переговорам, затяжному противостоянию или вооружённой эскалации, если стороны по-разному трактуют право и карту.
</a:t>
            </a:r>
            <a:endParaRPr lang="en-US" sz="12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401275"/>
            <a:ext cx="6025800" cy="8880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Исторические границы и наследие договоров
</a:t>
            </a:r>
            <a:endParaRPr lang="en-US" sz="3000"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3</a:t>
            </a:r>
            <a:endParaRPr lang="en-US" sz="800" dirty="0"/>
          </a:p>
        </p:txBody>
      </p:sp>
      <p:sp>
        <p:nvSpPr>
          <p:cNvPr id="10" name="Text 2"/>
          <p:cNvSpPr txBox="1"/>
          <p:nvPr/>
        </p:nvSpPr>
        <p:spPr>
          <a:xfrm>
            <a:off x="579621" y="1502050"/>
            <a:ext cx="399593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Границы на карте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Многие линии были проведены в XIX–XX веках без учёта расселения народов, природных рубежей и хозяйственных связей, поэтому позднее они стали источником споров и взаимных претензий.
</a:t>
            </a:r>
            <a:endParaRPr lang="en-US" sz="1158" dirty="0"/>
          </a:p>
        </p:txBody>
      </p:sp>
      <p:sp>
        <p:nvSpPr>
          <p:cNvPr id="11" name="Text 3"/>
          <p:cNvSpPr txBox="1"/>
          <p:nvPr/>
        </p:nvSpPr>
        <p:spPr>
          <a:xfrm>
            <a:off x="579621" y="2676800"/>
            <a:ext cx="399593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Неточные договоры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Колониальные соглашения нередко содержали расплывчатые формулировки и опирались на устаревшие карты. Из-за этого одна и та же территория могла трактоваться сторонами совершенно по-разному.
</a:t>
            </a:r>
            <a:endParaRPr lang="en-US" sz="1158" dirty="0"/>
          </a:p>
        </p:txBody>
      </p:sp>
      <p:sp>
        <p:nvSpPr>
          <p:cNvPr id="12" name="Text 4"/>
          <p:cNvSpPr txBox="1"/>
          <p:nvPr/>
        </p:nvSpPr>
        <p:spPr>
          <a:xfrm>
            <a:off x="579621" y="3851550"/>
            <a:ext cx="399593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Новые государства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После распада СССР, Югославии и колониальных империй административные границы превратились в международные. Это резко увеличило число конфликтов, где прежний статус территории оказался недостаточно определённым.
</a:t>
            </a:r>
            <a:endParaRPr lang="en-US" sz="1158"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21197" y="808175"/>
            <a:ext cx="3704855" cy="3767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4</a:t>
            </a:r>
            <a:endParaRPr lang="en-US" sz="800" dirty="0"/>
          </a:p>
        </p:txBody>
      </p:sp>
      <p:sp>
        <p:nvSpPr>
          <p:cNvPr id="10" name="Text 1"/>
          <p:cNvSpPr txBox="1"/>
          <p:nvPr/>
        </p:nvSpPr>
        <p:spPr>
          <a:xfrm>
            <a:off x="180000" y="401275"/>
            <a:ext cx="4698300" cy="775800"/>
          </a:xfrm>
          <a:prstGeom prst="rect">
            <a:avLst/>
          </a:prstGeom>
          <a:noFill/>
          <a:ln/>
        </p:spPr>
        <p:txBody>
          <a:bodyPr wrap="square" lIns="0" tIns="0" rIns="0" bIns="0" rtlCol="0" anchor="t"/>
          <a:lstStyle/>
          <a:p>
            <a:pPr algn="l" indent="0" marL="0">
              <a:lnSpc>
                <a:spcPct val="90000"/>
              </a:lnSpc>
              <a:buNone/>
            </a:pPr>
            <a:r>
              <a:rPr lang="en-US" sz="2400" b="1" dirty="0">
                <a:solidFill>
                  <a:srgbClr val="FFFFFF"/>
                </a:solidFill>
                <a:latin typeface="Arial" pitchFamily="34" charset="0"/>
                <a:ea typeface="Arial" pitchFamily="34" charset="-122"/>
                <a:cs typeface="Arial" pitchFamily="34" charset="-120"/>
              </a:rPr>
              <a:t>Этнический фактор и идея «своей земли»
</a:t>
            </a:r>
            <a:endParaRPr lang="en-US" sz="2400" dirty="0"/>
          </a:p>
        </p:txBody>
      </p:sp>
      <p:sp>
        <p:nvSpPr>
          <p:cNvPr id="11" name="Text 2"/>
          <p:cNvSpPr txBox="1"/>
          <p:nvPr/>
        </p:nvSpPr>
        <p:spPr>
          <a:xfrm>
            <a:off x="180000" y="1400850"/>
            <a:ext cx="3803100" cy="811200"/>
          </a:xfrm>
          <a:prstGeom prst="rect">
            <a:avLst/>
          </a:prstGeom>
          <a:noFill/>
          <a:ln/>
        </p:spPr>
        <p:txBody>
          <a:bodyPr wrap="square" lIns="0" tIns="0" rIns="0" bIns="0" rtlCol="0" anchor="t"/>
          <a:lstStyle/>
          <a:p>
            <a:pPr algn="l" indent="0" marL="0">
              <a:lnSpc>
                <a:spcPct val="115000"/>
              </a:lnSpc>
              <a:buNone/>
            </a:pPr>
            <a:r>
              <a:rPr lang="en-US" sz="1082" b="1" dirty="0">
                <a:solidFill>
                  <a:srgbClr val="FFFFFF"/>
                </a:solidFill>
                <a:latin typeface="Arial" pitchFamily="34" charset="0"/>
                <a:ea typeface="Arial" pitchFamily="34" charset="-122"/>
                <a:cs typeface="Arial" pitchFamily="34" charset="-120"/>
              </a:rPr>
              <a:t>Память и принадлежность
</a:t>
            </a:r>
            <a:pPr algn="l" indent="0" marL="0">
              <a:lnSpc>
                <a:spcPct val="115000"/>
              </a:lnSpc>
              <a:buNone/>
            </a:pPr>
            <a:r>
              <a:rPr lang="en-US" sz="59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83" dirty="0">
                <a:solidFill>
                  <a:srgbClr val="FFFFFF"/>
                </a:solidFill>
                <a:latin typeface="Arial" pitchFamily="34" charset="0"/>
                <a:ea typeface="Arial" pitchFamily="34" charset="-122"/>
                <a:cs typeface="Arial" pitchFamily="34" charset="-120"/>
              </a:rPr>
              <a:t>Для многих народов территория связана не только с хозяйством, но и с языком, религией, исторической памятью и местами предков, поэтому спор приобретает эмоциональную глубину.
</a:t>
            </a:r>
            <a:endParaRPr lang="en-US" sz="1082" dirty="0"/>
          </a:p>
        </p:txBody>
      </p:sp>
      <p:sp>
        <p:nvSpPr>
          <p:cNvPr id="12" name="Text 3"/>
          <p:cNvSpPr txBox="1"/>
          <p:nvPr/>
        </p:nvSpPr>
        <p:spPr>
          <a:xfrm>
            <a:off x="180000" y="2403681"/>
            <a:ext cx="3803100" cy="8112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Пересекающиеся претензии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Одна и та же область может восприниматься как «своя» сразу несколькими группами, если их поселения, святыни или исторические земли расположены по разные стороны границы.
</a:t>
            </a:r>
            <a:endParaRPr lang="en-US" sz="1100" dirty="0"/>
          </a:p>
        </p:txBody>
      </p:sp>
      <p:sp>
        <p:nvSpPr>
          <p:cNvPr id="13" name="Text 4"/>
          <p:cNvSpPr txBox="1"/>
          <p:nvPr/>
        </p:nvSpPr>
        <p:spPr>
          <a:xfrm>
            <a:off x="180000" y="3406506"/>
            <a:ext cx="3803100" cy="811200"/>
          </a:xfrm>
          <a:prstGeom prst="rect">
            <a:avLst/>
          </a:prstGeom>
          <a:noFill/>
          <a:ln/>
        </p:spPr>
        <p:txBody>
          <a:bodyPr wrap="square" lIns="0" tIns="0" rIns="0" bIns="0" rtlCol="0" anchor="t"/>
          <a:lstStyle/>
          <a:p>
            <a:pPr algn="l" indent="0" marL="0">
              <a:lnSpc>
                <a:spcPct val="115000"/>
              </a:lnSpc>
              <a:buNone/>
            </a:pPr>
            <a:r>
              <a:rPr lang="en-US" sz="1071" b="1" dirty="0">
                <a:solidFill>
                  <a:srgbClr val="FFFFFF"/>
                </a:solidFill>
                <a:latin typeface="Arial" pitchFamily="34" charset="0"/>
                <a:ea typeface="Arial" pitchFamily="34" charset="-122"/>
                <a:cs typeface="Arial" pitchFamily="34" charset="-120"/>
              </a:rPr>
              <a:t>Несовпадение рубежей
</a:t>
            </a:r>
            <a:pPr algn="l" indent="0" marL="0">
              <a:lnSpc>
                <a:spcPct val="115000"/>
              </a:lnSpc>
              <a:buNone/>
            </a:pPr>
            <a:r>
              <a:rPr lang="en-US" sz="58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74" dirty="0">
                <a:solidFill>
                  <a:srgbClr val="FFFFFF"/>
                </a:solidFill>
                <a:latin typeface="Arial" pitchFamily="34" charset="0"/>
                <a:ea typeface="Arial" pitchFamily="34" charset="-122"/>
                <a:cs typeface="Arial" pitchFamily="34" charset="-120"/>
              </a:rPr>
              <a:t>Этнические и политические границы редко совпадают полностью. Именно это несоответствие делает карту спорной территории не только географическим, но и символическим документом.
</a:t>
            </a:r>
            <a:endParaRPr lang="en-US" sz="107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000" y="1409260"/>
            <a:ext cx="3563700" cy="232498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8716500" cy="7608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Главные причины территориальных споров
</a:t>
            </a:r>
            <a:endParaRPr lang="en-US" sz="2800" dirty="0"/>
          </a:p>
        </p:txBody>
      </p:sp>
      <p:sp>
        <p:nvSpPr>
          <p:cNvPr id="8" name="Text 1"/>
          <p:cNvSpPr txBox="1"/>
          <p:nvPr/>
        </p:nvSpPr>
        <p:spPr>
          <a:xfrm>
            <a:off x="5378825" y="1100075"/>
            <a:ext cx="3453900" cy="12720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На практике почти никогда не действует один мотив: экономические, военные и исторические причины обычно усиливают друг друга и делают спор гораздо более устойчивым.
</a:t>
            </a:r>
            <a:endParaRPr lang="en-US" sz="1200" dirty="0"/>
          </a:p>
        </p:txBody>
      </p:sp>
      <p:sp>
        <p:nvSpPr>
          <p:cNvPr id="9"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5</a:t>
            </a:r>
            <a:endParaRPr lang="en-US" sz="800" dirty="0"/>
          </a:p>
        </p:txBody>
      </p:sp>
      <p:sp>
        <p:nvSpPr>
          <p:cNvPr id="10" name="Text 3"/>
          <p:cNvSpPr txBox="1"/>
          <p:nvPr/>
        </p:nvSpPr>
        <p:spPr>
          <a:xfrm>
            <a:off x="5378825" y="2622099"/>
            <a:ext cx="3453900" cy="12720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Чаще всего споры подогревают ресурсы и безопасность, а исторические и символические мотивы закрепляют конфликт надолго.
</a:t>
            </a:r>
            <a:endParaRPr lang="en-US" sz="1200" dirty="0"/>
          </a:p>
        </p:txBody>
      </p:sp>
      <p:sp>
        <p:nvSpPr>
          <p:cNvPr id="11" name="Text 4"/>
          <p:cNvSpPr txBox="1"/>
          <p:nvPr/>
        </p:nvSpPr>
        <p:spPr>
          <a:xfrm>
            <a:off x="180000" y="3934545"/>
            <a:ext cx="3453900" cy="228300"/>
          </a:xfrm>
          <a:prstGeom prst="rect">
            <a:avLst/>
          </a:prstGeom>
          <a:noFill/>
          <a:ln/>
        </p:spPr>
        <p:txBody>
          <a:bodyPr wrap="square" lIns="0" tIns="0" rIns="0" bIns="0" rtlCol="0" anchor="t"/>
          <a:lstStyle/>
          <a:p>
            <a:pPr algn="l" indent="0" marL="0">
              <a:lnSpc>
                <a:spcPct val="115000"/>
              </a:lnSpc>
              <a:buNone/>
            </a:pPr>
            <a:r>
              <a:rPr lang="en-US" sz="781" i="1" dirty="0">
                <a:solidFill>
                  <a:srgbClr val="FFFFFF"/>
                </a:solidFill>
                <a:latin typeface="Arial" pitchFamily="34" charset="0"/>
                <a:ea typeface="Arial" pitchFamily="34" charset="-122"/>
                <a:cs typeface="Arial" pitchFamily="34" charset="-120"/>
              </a:rPr>
              <a:t>Обобщённая схема мотивов территориальных споров; по материалам обзоров международных конфликтов.
</a:t>
            </a:r>
            <a:endParaRPr lang="en-US" sz="78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795750" y="188537"/>
            <a:ext cx="6237300" cy="8496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Природные ресурсы как источник конфликта
</a:t>
            </a:r>
            <a:endParaRPr lang="en-US" sz="3000" dirty="0"/>
          </a:p>
        </p:txBody>
      </p:sp>
      <p:sp>
        <p:nvSpPr>
          <p:cNvPr id="10"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6</a:t>
            </a:r>
            <a:endParaRPr lang="en-US" sz="800" dirty="0"/>
          </a:p>
        </p:txBody>
      </p:sp>
      <p:sp>
        <p:nvSpPr>
          <p:cNvPr id="11" name="Text 2"/>
          <p:cNvSpPr txBox="1"/>
          <p:nvPr/>
        </p:nvSpPr>
        <p:spPr>
          <a:xfrm>
            <a:off x="180000" y="1700925"/>
            <a:ext cx="3020700" cy="10842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Энергоресурсы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Нефть и газ резко повышают ценность спорной территории, особенно если речь идёт о шельфе или прибрежной зоне, где возможна промышленная добыча и долгосрочная прибыль.
</a:t>
            </a:r>
            <a:endParaRPr lang="en-US" sz="1100" dirty="0"/>
          </a:p>
        </p:txBody>
      </p:sp>
      <p:sp>
        <p:nvSpPr>
          <p:cNvPr id="12" name="Text 3"/>
          <p:cNvSpPr txBox="1"/>
          <p:nvPr/>
        </p:nvSpPr>
        <p:spPr>
          <a:xfrm>
            <a:off x="3396734" y="1700925"/>
            <a:ext cx="3020700" cy="10842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Вода и лес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Пресная вода, лесные массивы и рыбные ресурсы также становятся причиной споров, потому что они напрямую влияют на жизнь населения, экономику и продовольственную безопасность.
</a:t>
            </a:r>
            <a:endParaRPr lang="en-US" sz="1100" dirty="0"/>
          </a:p>
        </p:txBody>
      </p:sp>
      <p:sp>
        <p:nvSpPr>
          <p:cNvPr id="13" name="Text 4"/>
          <p:cNvSpPr txBox="1"/>
          <p:nvPr/>
        </p:nvSpPr>
        <p:spPr>
          <a:xfrm>
            <a:off x="3396741" y="2975925"/>
            <a:ext cx="3020700" cy="10842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Морские шельфы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Особую роль играют морские шельфы: там могут находиться крупные месторождения и богатые промысловые районы, поэтому переговоры вокруг них часто затягиваются на годы.
</a:t>
            </a:r>
            <a:endParaRPr lang="en-US" sz="1100" dirty="0"/>
          </a:p>
        </p:txBody>
      </p:sp>
      <p:sp>
        <p:nvSpPr>
          <p:cNvPr id="14" name="Text 5"/>
          <p:cNvSpPr txBox="1"/>
          <p:nvPr/>
        </p:nvSpPr>
        <p:spPr>
          <a:xfrm>
            <a:off x="180000" y="2975925"/>
            <a:ext cx="3020700" cy="10842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Редкоземельные металлы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Стратегические полезные ископаемые усиливают интерес государств к труднодоступным районам. Чем выше ожидаемая выгода, тем труднее сторонам согласиться на быстрый компромисс.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10700" y="1843288"/>
            <a:ext cx="3563700" cy="145692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276198"/>
            <a:ext cx="4111200" cy="11373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Примеры территориальных споров и их причины
</a:t>
            </a:r>
            <a:endParaRPr lang="en-US" sz="2800" dirty="0"/>
          </a:p>
        </p:txBody>
      </p:sp>
      <p:sp>
        <p:nvSpPr>
          <p:cNvPr id="7" name="Text 1"/>
          <p:cNvSpPr txBox="1"/>
          <p:nvPr/>
        </p:nvSpPr>
        <p:spPr>
          <a:xfrm>
            <a:off x="179975" y="1715125"/>
            <a:ext cx="3317400" cy="7800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Сравнение показывает, что территориальные конфликты почти всегда объединяют правовые, исторические и политические аргументы.
</a:t>
            </a:r>
            <a:endParaRPr lang="en-US" sz="12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7</a:t>
            </a:r>
            <a:endParaRPr lang="en-US" sz="800" dirty="0"/>
          </a:p>
        </p:txBody>
      </p:sp>
      <p:sp>
        <p:nvSpPr>
          <p:cNvPr id="9" name="Text 3"/>
          <p:cNvSpPr txBox="1"/>
          <p:nvPr/>
        </p:nvSpPr>
        <p:spPr>
          <a:xfrm>
            <a:off x="179975" y="2648375"/>
            <a:ext cx="3317400" cy="7800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Во всех примерах спор держится не на одной причине, а на сочетании стратегии, истории и символического значения территории.
</a:t>
            </a:r>
            <a:endParaRPr lang="en-US" sz="1200" dirty="0"/>
          </a:p>
        </p:txBody>
      </p:sp>
      <p:sp>
        <p:nvSpPr>
          <p:cNvPr id="10" name="Text 4"/>
          <p:cNvSpPr txBox="1"/>
          <p:nvPr/>
        </p:nvSpPr>
        <p:spPr>
          <a:xfrm>
            <a:off x="5320400" y="3831850"/>
            <a:ext cx="3453900" cy="228300"/>
          </a:xfrm>
          <a:prstGeom prst="rect">
            <a:avLst/>
          </a:prstGeom>
          <a:noFill/>
          <a:ln/>
        </p:spPr>
        <p:txBody>
          <a:bodyPr wrap="square" lIns="0" tIns="0" rIns="0" bIns="0" rtlCol="0" anchor="t"/>
          <a:lstStyle/>
          <a:p>
            <a:pPr algn="l" indent="0" marL="0">
              <a:lnSpc>
                <a:spcPct val="115000"/>
              </a:lnSpc>
              <a:buNone/>
            </a:pPr>
            <a:r>
              <a:rPr lang="en-US" sz="958" i="1" dirty="0">
                <a:solidFill>
                  <a:srgbClr val="FFFFFF"/>
                </a:solidFill>
                <a:latin typeface="Arial" pitchFamily="34" charset="0"/>
                <a:ea typeface="Arial" pitchFamily="34" charset="-122"/>
                <a:cs typeface="Arial" pitchFamily="34" charset="-120"/>
              </a:rPr>
              <a:t>Обзор международных конфликтов и географических карт
</a:t>
            </a:r>
            <a:endParaRPr lang="en-US" sz="958"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1192916" y="1600705"/>
            <a:ext cx="559500" cy="49733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1902871" y="3133241"/>
            <a:ext cx="559500" cy="49733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478987" y="1652893"/>
            <a:ext cx="505800" cy="5058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847028" y="3117266"/>
            <a:ext cx="505800" cy="505800"/>
          </a:xfrm>
          <a:prstGeom prst="rect">
            <a:avLst/>
          </a:prstGeom>
        </p:spPr>
      </p:pic>
      <p:sp>
        <p:nvSpPr>
          <p:cNvPr id="13" name="Text 0"/>
          <p:cNvSpPr txBox="1"/>
          <p:nvPr/>
        </p:nvSpPr>
        <p:spPr>
          <a:xfrm>
            <a:off x="180000" y="362775"/>
            <a:ext cx="6920400" cy="618600"/>
          </a:xfrm>
          <a:prstGeom prst="rect">
            <a:avLst/>
          </a:prstGeom>
          <a:noFill/>
          <a:ln/>
        </p:spPr>
        <p:txBody>
          <a:bodyPr wrap="square" lIns="0" tIns="0" rIns="0" bIns="0" rtlCol="0" anchor="t"/>
          <a:lstStyle/>
          <a:p>
            <a:pPr algn="l" indent="0" marL="0">
              <a:lnSpc>
                <a:spcPct val="90000"/>
              </a:lnSpc>
              <a:buNone/>
            </a:pPr>
            <a:r>
              <a:rPr lang="en-US" sz="2704" b="1" dirty="0">
                <a:solidFill>
                  <a:srgbClr val="FFFFFF"/>
                </a:solidFill>
                <a:latin typeface="Arial" pitchFamily="34" charset="0"/>
                <a:ea typeface="Arial" pitchFamily="34" charset="-122"/>
                <a:cs typeface="Arial" pitchFamily="34" charset="-120"/>
              </a:rPr>
              <a:t>Безопасность и стратегическое положение территории
</a:t>
            </a:r>
            <a:endParaRPr lang="en-US" sz="2704" dirty="0"/>
          </a:p>
        </p:txBody>
      </p:sp>
      <p:sp>
        <p:nvSpPr>
          <p:cNvPr id="14"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8</a:t>
            </a:r>
            <a:endParaRPr lang="en-US" sz="800" dirty="0"/>
          </a:p>
        </p:txBody>
      </p:sp>
      <p:sp>
        <p:nvSpPr>
          <p:cNvPr id="15" name="Text 2"/>
          <p:cNvSpPr txBox="1"/>
          <p:nvPr/>
        </p:nvSpPr>
        <p:spPr>
          <a:xfrm>
            <a:off x="2328167" y="1354867"/>
            <a:ext cx="1999200" cy="989100"/>
          </a:xfrm>
          <a:prstGeom prst="rect">
            <a:avLst/>
          </a:prstGeom>
          <a:noFill/>
          <a:ln/>
        </p:spPr>
        <p:txBody>
          <a:bodyPr wrap="square" lIns="0" tIns="0" rIns="0" bIns="0" rtlCol="0" anchor="ctr"/>
          <a:lstStyle/>
          <a:p>
            <a:pPr algn="l" indent="0" marL="0">
              <a:lnSpc>
                <a:spcPct val="115000"/>
              </a:lnSpc>
              <a:buNone/>
            </a:pPr>
            <a:r>
              <a:rPr lang="en-US" sz="913" b="1" dirty="0">
                <a:solidFill>
                  <a:srgbClr val="FFFFFF"/>
                </a:solidFill>
                <a:latin typeface="Arial" pitchFamily="34" charset="0"/>
                <a:ea typeface="Arial" pitchFamily="34" charset="-122"/>
                <a:cs typeface="Arial" pitchFamily="34" charset="-120"/>
              </a:rPr>
              <a:t>Проливы и морские пути
</a:t>
            </a:r>
            <a:pPr algn="l" indent="0" marL="0">
              <a:lnSpc>
                <a:spcPct val="115000"/>
              </a:lnSpc>
              <a:buNone/>
            </a:pPr>
            <a:r>
              <a:rPr lang="en-US" sz="8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37" dirty="0">
                <a:solidFill>
                  <a:srgbClr val="FFFFFF"/>
                </a:solidFill>
                <a:latin typeface="Arial" pitchFamily="34" charset="0"/>
                <a:ea typeface="Arial" pitchFamily="34" charset="-122"/>
                <a:cs typeface="Arial" pitchFamily="34" charset="-120"/>
              </a:rPr>
              <a:t>Контроль над проливами и прибрежными зонами позволяет влиять на торговлю, судоходство и перемещение флота, а значит — усиливать геополитическое влияние государства.
</a:t>
            </a:r>
            <a:endParaRPr lang="en-US" sz="913" dirty="0"/>
          </a:p>
        </p:txBody>
      </p:sp>
      <p:sp>
        <p:nvSpPr>
          <p:cNvPr id="16" name="Text 3"/>
          <p:cNvSpPr txBox="1"/>
          <p:nvPr/>
        </p:nvSpPr>
        <p:spPr>
          <a:xfrm>
            <a:off x="3038122" y="2887403"/>
            <a:ext cx="1999200" cy="989100"/>
          </a:xfrm>
          <a:prstGeom prst="rect">
            <a:avLst/>
          </a:prstGeom>
          <a:noFill/>
          <a:ln/>
        </p:spPr>
        <p:txBody>
          <a:bodyPr wrap="square" lIns="0" tIns="0" rIns="0" bIns="0" rtlCol="0" anchor="ctr"/>
          <a:lstStyle/>
          <a:p>
            <a:pPr algn="l" indent="0" marL="0">
              <a:lnSpc>
                <a:spcPct val="115000"/>
              </a:lnSpc>
              <a:buNone/>
            </a:pPr>
            <a:r>
              <a:rPr lang="en-US" sz="981" b="1" dirty="0">
                <a:solidFill>
                  <a:srgbClr val="FFFFFF"/>
                </a:solidFill>
                <a:latin typeface="Arial" pitchFamily="34" charset="0"/>
                <a:ea typeface="Arial" pitchFamily="34" charset="-122"/>
                <a:cs typeface="Arial" pitchFamily="34" charset="-120"/>
              </a:rPr>
              <a:t>Порты и коммуникации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Порты, транспортные узлы и участки у морских коммуникаций особенно ценны, потому что обеспечивают снабжение, связь между регионами и доступ к внешним рынкам.
</a:t>
            </a:r>
            <a:endParaRPr lang="en-US" sz="981" dirty="0"/>
          </a:p>
        </p:txBody>
      </p:sp>
      <p:sp>
        <p:nvSpPr>
          <p:cNvPr id="17" name="Text 4"/>
          <p:cNvSpPr txBox="1"/>
          <p:nvPr/>
        </p:nvSpPr>
        <p:spPr>
          <a:xfrm>
            <a:off x="6587388" y="1411289"/>
            <a:ext cx="1999200" cy="989100"/>
          </a:xfrm>
          <a:prstGeom prst="rect">
            <a:avLst/>
          </a:prstGeom>
          <a:noFill/>
          <a:ln/>
        </p:spPr>
        <p:txBody>
          <a:bodyPr wrap="square" lIns="0" tIns="0" rIns="0" bIns="0" rtlCol="0" anchor="ctr"/>
          <a:lstStyle/>
          <a:p>
            <a:pPr algn="l" indent="0" marL="0">
              <a:lnSpc>
                <a:spcPct val="115000"/>
              </a:lnSpc>
              <a:buNone/>
            </a:pPr>
            <a:r>
              <a:rPr lang="en-US" sz="913" b="1" dirty="0">
                <a:solidFill>
                  <a:srgbClr val="FFFFFF"/>
                </a:solidFill>
                <a:latin typeface="Arial" pitchFamily="34" charset="0"/>
                <a:ea typeface="Arial" pitchFamily="34" charset="-122"/>
                <a:cs typeface="Arial" pitchFamily="34" charset="-120"/>
              </a:rPr>
              <a:t>Перевалы и высоты
</a:t>
            </a:r>
            <a:pPr algn="l" indent="0" marL="0">
              <a:lnSpc>
                <a:spcPct val="115000"/>
              </a:lnSpc>
              <a:buNone/>
            </a:pPr>
            <a:r>
              <a:rPr lang="en-US" sz="8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37" dirty="0">
                <a:solidFill>
                  <a:srgbClr val="FFFFFF"/>
                </a:solidFill>
                <a:latin typeface="Arial" pitchFamily="34" charset="0"/>
                <a:ea typeface="Arial" pitchFamily="34" charset="-122"/>
                <a:cs typeface="Arial" pitchFamily="34" charset="-120"/>
              </a:rPr>
              <a:t>Горные перевалы и пограничные высоты дают военное преимущество: с них легче наблюдать за передвижением противника и контролировать важные маршруты на суше.
</a:t>
            </a:r>
            <a:endParaRPr lang="en-US" sz="913" dirty="0"/>
          </a:p>
        </p:txBody>
      </p:sp>
      <p:sp>
        <p:nvSpPr>
          <p:cNvPr id="18" name="Text 5"/>
          <p:cNvSpPr txBox="1"/>
          <p:nvPr/>
        </p:nvSpPr>
        <p:spPr>
          <a:xfrm>
            <a:off x="6955429" y="2875662"/>
            <a:ext cx="1999200" cy="989100"/>
          </a:xfrm>
          <a:prstGeom prst="rect">
            <a:avLst/>
          </a:prstGeom>
          <a:noFill/>
          <a:ln/>
        </p:spPr>
        <p:txBody>
          <a:bodyPr wrap="square" lIns="0" tIns="0" rIns="0" bIns="0" rtlCol="0" anchor="ctr"/>
          <a:lstStyle/>
          <a:p>
            <a:pPr algn="l" indent="0" marL="0">
              <a:lnSpc>
                <a:spcPct val="115000"/>
              </a:lnSpc>
              <a:buNone/>
            </a:pPr>
            <a:r>
              <a:rPr lang="en-US" sz="913" b="1" dirty="0">
                <a:solidFill>
                  <a:srgbClr val="FFFFFF"/>
                </a:solidFill>
                <a:latin typeface="Arial" pitchFamily="34" charset="0"/>
                <a:ea typeface="Arial" pitchFamily="34" charset="-122"/>
                <a:cs typeface="Arial" pitchFamily="34" charset="-120"/>
              </a:rPr>
              <a:t>Наблюдение и сдерживание
</a:t>
            </a:r>
            <a:pPr algn="l" indent="0" marL="0">
              <a:lnSpc>
                <a:spcPct val="115000"/>
              </a:lnSpc>
              <a:buNone/>
            </a:pPr>
            <a:r>
              <a:rPr lang="en-US" sz="8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37" dirty="0">
                <a:solidFill>
                  <a:srgbClr val="FFFFFF"/>
                </a:solidFill>
                <a:latin typeface="Arial" pitchFamily="34" charset="0"/>
                <a:ea typeface="Arial" pitchFamily="34" charset="-122"/>
                <a:cs typeface="Arial" pitchFamily="34" charset="-120"/>
              </a:rPr>
              <a:t>Стратегическое положение нередко важнее прямой экономической выгоды: оно помогает размещать наблюдательные пункты, ограничивать действия соперника и снижать собственные риски.
</a:t>
            </a:r>
            <a:endParaRPr lang="en-US" sz="913"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18760" y="1561900"/>
            <a:ext cx="7906481" cy="3101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8784000" cy="441900"/>
          </a:xfrm>
          <a:prstGeom prst="rect">
            <a:avLst/>
          </a:prstGeom>
          <a:noFill/>
          <a:ln/>
        </p:spPr>
        <p:txBody>
          <a:bodyPr wrap="square" lIns="0" tIns="0" rIns="0" bIns="0" rtlCol="0" anchor="t"/>
          <a:lstStyle/>
          <a:p>
            <a:pPr algn="l" indent="0" marL="0">
              <a:lnSpc>
                <a:spcPct val="90000"/>
              </a:lnSpc>
              <a:buNone/>
            </a:pPr>
            <a:r>
              <a:rPr lang="en-US" sz="2622" b="1" dirty="0">
                <a:solidFill>
                  <a:srgbClr val="FFFFFF"/>
                </a:solidFill>
                <a:latin typeface="Arial" pitchFamily="34" charset="0"/>
                <a:ea typeface="Arial" pitchFamily="34" charset="-122"/>
                <a:cs typeface="Arial" pitchFamily="34" charset="-120"/>
              </a:rPr>
              <a:t>Как возникает и обостряется территориальный спор
</a:t>
            </a:r>
            <a:endParaRPr lang="en-US" sz="2622" dirty="0"/>
          </a:p>
        </p:txBody>
      </p:sp>
      <p:sp>
        <p:nvSpPr>
          <p:cNvPr id="7"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9</a:t>
            </a:r>
            <a:endParaRPr lang="en-US" sz="800" dirty="0"/>
          </a:p>
        </p:txBody>
      </p:sp>
      <p:sp>
        <p:nvSpPr>
          <p:cNvPr id="8" name="Text 2"/>
          <p:cNvSpPr txBox="1"/>
          <p:nvPr/>
        </p:nvSpPr>
        <p:spPr>
          <a:xfrm>
            <a:off x="180000" y="696900"/>
            <a:ext cx="8716500" cy="255600"/>
          </a:xfrm>
          <a:prstGeom prst="rect">
            <a:avLst/>
          </a:prstGeom>
          <a:noFill/>
          <a:ln/>
        </p:spPr>
        <p:txBody>
          <a:bodyPr wrap="square" lIns="0" tIns="0" rIns="0" bIns="0" rtlCol="0" anchor="t"/>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Последовательность типична для многих международных конфликтов: спор накапливается постепенно, а не появляется внезапно.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302950"/>
            <a:ext cx="8098500" cy="563100"/>
          </a:xfrm>
          <a:prstGeom prst="rect">
            <a:avLst/>
          </a:prstGeom>
          <a:noFill/>
          <a:ln/>
        </p:spPr>
        <p:txBody>
          <a:bodyPr wrap="square" lIns="0" tIns="0" rIns="0" bIns="0" rtlCol="0" anchor="t"/>
          <a:lstStyle/>
          <a:p>
            <a:pPr algn="l" indent="0" marL="0">
              <a:lnSpc>
                <a:spcPct val="90000"/>
              </a:lnSpc>
              <a:buNone/>
            </a:pPr>
            <a:r>
              <a:rPr lang="en-US" sz="2933" b="1" dirty="0">
                <a:solidFill>
                  <a:srgbClr val="FFFFFF"/>
                </a:solidFill>
                <a:latin typeface="Arial" pitchFamily="34" charset="0"/>
                <a:ea typeface="Arial" pitchFamily="34" charset="-122"/>
                <a:cs typeface="Arial" pitchFamily="34" charset="-120"/>
              </a:rPr>
              <a:t>Национализм и политическая мобилизация
</a:t>
            </a:r>
            <a:endParaRPr lang="en-US" sz="2933"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10</a:t>
            </a:r>
            <a:endParaRPr lang="en-US" sz="800" dirty="0"/>
          </a:p>
        </p:txBody>
      </p:sp>
      <p:sp>
        <p:nvSpPr>
          <p:cNvPr id="10" name="Text 2"/>
          <p:cNvSpPr txBox="1"/>
          <p:nvPr/>
        </p:nvSpPr>
        <p:spPr>
          <a:xfrm>
            <a:off x="550700" y="1352138"/>
            <a:ext cx="370680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Поддержка внутри страны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Территориальный спор часто используют для роста рейтинга и сплочения общества. Защита границы подаётся как обязанность власти, поэтому тема быстро становится частью внутренней политики.
</a:t>
            </a:r>
            <a:endParaRPr lang="en-US" sz="1158" dirty="0"/>
          </a:p>
        </p:txBody>
      </p:sp>
      <p:sp>
        <p:nvSpPr>
          <p:cNvPr id="11" name="Text 3"/>
          <p:cNvSpPr txBox="1"/>
          <p:nvPr/>
        </p:nvSpPr>
        <p:spPr>
          <a:xfrm>
            <a:off x="2903950" y="2613788"/>
            <a:ext cx="370680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Почему компромисс труден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Когда вопрос связан с национальной гордостью, уступка может показаться населению поражением. Из-за этого политики дольше сохраняют жёсткую позицию и реже идут на быстрые договорённости.
</a:t>
            </a:r>
            <a:endParaRPr lang="en-US" sz="1158" dirty="0"/>
          </a:p>
        </p:txBody>
      </p:sp>
      <p:sp>
        <p:nvSpPr>
          <p:cNvPr id="12" name="Text 4"/>
          <p:cNvSpPr txBox="1"/>
          <p:nvPr/>
        </p:nvSpPr>
        <p:spPr>
          <a:xfrm>
            <a:off x="5114025" y="1352138"/>
            <a:ext cx="370680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Символ исторической справедливости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Спорная территория нередко превращается в знак утраченного величия, исторической памяти или права на «возвращение» земли. В такой логике уступки выглядят как ослабление государства.
</a:t>
            </a:r>
            <a:endParaRPr lang="en-US" sz="1158"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82450" y="987023"/>
            <a:ext cx="3512700" cy="2078805"/>
          </a:xfrm>
          <a:prstGeom prst="rect">
            <a:avLst/>
          </a:prstGeom>
        </p:spPr>
      </p:pic>
      <p:pic>
        <p:nvPicPr>
          <p:cNvPr id="4" name="Image 2" descr="preencoded.png">    </p:cNvPr>
          <p:cNvPicPr>
            <a:picLocks noChangeAspect="1"/>
          </p:cNvPicPr>
          <p:nvPr/>
        </p:nvPicPr>
        <p:blipFill>
          <a:blip r:embed="rId3"/>
          <a:stretch>
            <a:fillRect/>
          </a:stretch>
        </p:blipFill>
        <p:spPr>
          <a:xfrm>
            <a:off x="4565200" y="1009034"/>
            <a:ext cx="3880200" cy="203483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694188" y="3126350"/>
            <a:ext cx="1889100" cy="1085100"/>
          </a:xfrm>
          <a:prstGeom prst="rect">
            <a:avLst/>
          </a:prstGeom>
          <a:noFill/>
          <a:ln/>
        </p:spPr>
        <p:txBody>
          <a:bodyPr wrap="square" lIns="0" tIns="0" rIns="0" bIns="0" rtlCol="0" anchor="t"/>
          <a:lstStyle/>
          <a:p>
            <a:pPr algn="l" indent="0" marL="0">
              <a:lnSpc>
                <a:spcPct val="115000"/>
              </a:lnSpc>
              <a:buNone/>
            </a:pPr>
            <a:r>
              <a:rPr lang="en-US" sz="803" b="1" dirty="0">
                <a:solidFill>
                  <a:srgbClr val="FFFFFF"/>
                </a:solidFill>
                <a:latin typeface="Arial" pitchFamily="34" charset="0"/>
                <a:ea typeface="Arial" pitchFamily="34" charset="-122"/>
                <a:cs typeface="Arial" pitchFamily="34" charset="-120"/>
              </a:rPr>
              <a:t>Одна карта — две интерпретации
</a:t>
            </a:r>
            <a:pPr algn="l" indent="0" marL="0">
              <a:lnSpc>
                <a:spcPct val="115000"/>
              </a:lnSpc>
              <a:buNone/>
            </a:pPr>
            <a:r>
              <a:rPr lang="en-US" sz="73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6" dirty="0">
                <a:solidFill>
                  <a:srgbClr val="FFFFFF"/>
                </a:solidFill>
                <a:latin typeface="Arial" pitchFamily="34" charset="0"/>
                <a:ea typeface="Arial" pitchFamily="34" charset="-122"/>
                <a:cs typeface="Arial" pitchFamily="34" charset="-120"/>
              </a:rPr>
              <a:t>Официальные карты разных стран могут по-разному проводить одну и ту же линию границы. Для одной стороны спорная зона отмечается как собственная территория, для другой — как участок с неурегулированным статусом. Именно поэтому карта в конфликте становится аргументом, а не только изображением.
</a:t>
            </a:r>
            <a:endParaRPr lang="en-US" sz="803" dirty="0"/>
          </a:p>
        </p:txBody>
      </p:sp>
      <p:sp>
        <p:nvSpPr>
          <p:cNvPr id="9" name="Text 1"/>
          <p:cNvSpPr txBox="1"/>
          <p:nvPr/>
        </p:nvSpPr>
        <p:spPr>
          <a:xfrm>
            <a:off x="5599238" y="3126350"/>
            <a:ext cx="1889100" cy="1085100"/>
          </a:xfrm>
          <a:prstGeom prst="rect">
            <a:avLst/>
          </a:prstGeom>
          <a:noFill/>
          <a:ln/>
        </p:spPr>
        <p:txBody>
          <a:bodyPr wrap="square" lIns="0" tIns="0" rIns="0" bIns="0" rtlCol="0" anchor="t"/>
          <a:lstStyle/>
          <a:p>
            <a:pPr algn="l" indent="0" marL="0">
              <a:lnSpc>
                <a:spcPct val="115000"/>
              </a:lnSpc>
              <a:buNone/>
            </a:pPr>
            <a:r>
              <a:rPr lang="en-US" sz="803" b="1" dirty="0">
                <a:solidFill>
                  <a:srgbClr val="FFFFFF"/>
                </a:solidFill>
                <a:latin typeface="Arial" pitchFamily="34" charset="0"/>
                <a:ea typeface="Arial" pitchFamily="34" charset="-122"/>
                <a:cs typeface="Arial" pitchFamily="34" charset="-120"/>
              </a:rPr>
              <a:t>Когда подпись меняет смысл
</a:t>
            </a:r>
            <a:pPr algn="l" indent="0" marL="0">
              <a:lnSpc>
                <a:spcPct val="115000"/>
              </a:lnSpc>
              <a:buNone/>
            </a:pPr>
            <a:r>
              <a:rPr lang="en-US" sz="73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6" dirty="0">
                <a:solidFill>
                  <a:srgbClr val="FFFFFF"/>
                </a:solidFill>
                <a:latin typeface="Arial" pitchFamily="34" charset="0"/>
                <a:ea typeface="Arial" pitchFamily="34" charset="-122"/>
                <a:cs typeface="Arial" pitchFamily="34" charset="-120"/>
              </a:rPr>
              <a:t>Даже небольшие детали — название бухты, острова или морского района — способны изменить политическое значение карты. В спорных районах такие обозначения показывают, кто претендует на контроль и как государство хочет представить свою позицию внешнему миру.
</a:t>
            </a:r>
            <a:endParaRPr lang="en-US" sz="803" dirty="0"/>
          </a:p>
        </p:txBody>
      </p:sp>
      <p:sp>
        <p:nvSpPr>
          <p:cNvPr id="10" name="Text 2"/>
          <p:cNvSpPr txBox="1"/>
          <p:nvPr/>
        </p:nvSpPr>
        <p:spPr>
          <a:xfrm>
            <a:off x="1996850" y="362775"/>
            <a:ext cx="5954100" cy="618600"/>
          </a:xfrm>
          <a:prstGeom prst="rect">
            <a:avLst/>
          </a:prstGeom>
          <a:noFill/>
          <a:ln/>
        </p:spPr>
        <p:txBody>
          <a:bodyPr wrap="square" lIns="0" tIns="0" rIns="0" bIns="0" rtlCol="0" anchor="t"/>
          <a:lstStyle/>
          <a:p>
            <a:pPr algn="l" indent="0" marL="0">
              <a:lnSpc>
                <a:spcPct val="90000"/>
              </a:lnSpc>
              <a:buNone/>
            </a:pPr>
            <a:r>
              <a:rPr lang="en-US" sz="2704" b="1" dirty="0">
                <a:solidFill>
                  <a:srgbClr val="FFFFFF"/>
                </a:solidFill>
                <a:latin typeface="Arial" pitchFamily="34" charset="0"/>
                <a:ea typeface="Arial" pitchFamily="34" charset="-122"/>
                <a:cs typeface="Arial" pitchFamily="34" charset="-120"/>
              </a:rPr>
              <a:t>Картография и разные способы читать одну и ту же границу
</a:t>
            </a:r>
            <a:endParaRPr lang="en-US" sz="2704" dirty="0"/>
          </a:p>
        </p:txBody>
      </p:sp>
      <p:sp>
        <p:nvSpPr>
          <p:cNvPr id="11" name="Text 3"/>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11</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12</a:t>
            </a:r>
            <a:endParaRPr lang="en-US" sz="800" dirty="0"/>
          </a:p>
        </p:txBody>
      </p:sp>
      <p:sp>
        <p:nvSpPr>
          <p:cNvPr id="10" name="Text 1"/>
          <p:cNvSpPr txBox="1"/>
          <p:nvPr/>
        </p:nvSpPr>
        <p:spPr>
          <a:xfrm>
            <a:off x="180000" y="401275"/>
            <a:ext cx="4698300" cy="775800"/>
          </a:xfrm>
          <a:prstGeom prst="rect">
            <a:avLst/>
          </a:prstGeom>
          <a:noFill/>
          <a:ln/>
        </p:spPr>
        <p:txBody>
          <a:bodyPr wrap="square" lIns="0" tIns="0" rIns="0" bIns="0" rtlCol="0" anchor="t"/>
          <a:lstStyle/>
          <a:p>
            <a:pPr algn="l" indent="0" marL="0">
              <a:lnSpc>
                <a:spcPct val="90000"/>
              </a:lnSpc>
              <a:buNone/>
            </a:pPr>
            <a:r>
              <a:rPr lang="en-US" sz="2262" b="1" dirty="0">
                <a:solidFill>
                  <a:srgbClr val="FFFFFF"/>
                </a:solidFill>
                <a:latin typeface="Arial" pitchFamily="34" charset="0"/>
                <a:ea typeface="Arial" pitchFamily="34" charset="-122"/>
                <a:cs typeface="Arial" pitchFamily="34" charset="-120"/>
              </a:rPr>
              <a:t>Морские границы и современное международное право
</a:t>
            </a:r>
            <a:endParaRPr lang="en-US" sz="2262" dirty="0"/>
          </a:p>
        </p:txBody>
      </p:sp>
      <p:sp>
        <p:nvSpPr>
          <p:cNvPr id="11" name="Text 2"/>
          <p:cNvSpPr txBox="1"/>
          <p:nvPr/>
        </p:nvSpPr>
        <p:spPr>
          <a:xfrm>
            <a:off x="180000" y="1367462"/>
            <a:ext cx="3803100" cy="709276"/>
          </a:xfrm>
          <a:prstGeom prst="rect">
            <a:avLst/>
          </a:prstGeom>
          <a:noFill/>
          <a:ln/>
        </p:spPr>
        <p:txBody>
          <a:bodyPr wrap="square" lIns="0" tIns="0" rIns="0" bIns="0" rtlCol="0" anchor="t"/>
          <a:lstStyle/>
          <a:p>
            <a:pPr algn="l" indent="0" marL="0">
              <a:lnSpc>
                <a:spcPct val="115000"/>
              </a:lnSpc>
              <a:buNone/>
            </a:pPr>
            <a:r>
              <a:rPr lang="en-US" sz="952" b="1" dirty="0">
                <a:solidFill>
                  <a:srgbClr val="FFFFFF"/>
                </a:solidFill>
                <a:latin typeface="Arial" pitchFamily="34" charset="0"/>
                <a:ea typeface="Arial" pitchFamily="34" charset="-122"/>
                <a:cs typeface="Arial" pitchFamily="34" charset="-120"/>
              </a:rPr>
              <a:t>Исключительные зоны
</a:t>
            </a:r>
            <a:pPr algn="l" indent="0" marL="0">
              <a:lnSpc>
                <a:spcPct val="115000"/>
              </a:lnSpc>
              <a:buNone/>
            </a:pPr>
            <a:r>
              <a:rPr lang="en-US" sz="47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57" dirty="0">
                <a:solidFill>
                  <a:srgbClr val="FFFFFF"/>
                </a:solidFill>
                <a:latin typeface="Arial" pitchFamily="34" charset="0"/>
                <a:ea typeface="Arial" pitchFamily="34" charset="-122"/>
                <a:cs typeface="Arial" pitchFamily="34" charset="-120"/>
              </a:rPr>
              <a:t>Конвенция ООН по морскому праву закрепила правила для исключительных экономических зон, где прибрежное государство получает особые права на ресурсы. Однако точные пределы таких зон часто остаются предметом спора между соседними странами.
</a:t>
            </a:r>
            <a:endParaRPr lang="en-US" sz="952" dirty="0"/>
          </a:p>
        </p:txBody>
      </p:sp>
      <p:sp>
        <p:nvSpPr>
          <p:cNvPr id="12" name="Text 3"/>
          <p:cNvSpPr txBox="1"/>
          <p:nvPr/>
        </p:nvSpPr>
        <p:spPr>
          <a:xfrm>
            <a:off x="180000" y="2244415"/>
            <a:ext cx="3803100" cy="709276"/>
          </a:xfrm>
          <a:prstGeom prst="rect">
            <a:avLst/>
          </a:prstGeom>
          <a:noFill/>
          <a:ln/>
        </p:spPr>
        <p:txBody>
          <a:bodyPr wrap="square" lIns="0" tIns="0" rIns="0" bIns="0" rtlCol="0" anchor="t"/>
          <a:lstStyle/>
          <a:p>
            <a:pPr algn="l" indent="0" marL="0">
              <a:lnSpc>
                <a:spcPct val="115000"/>
              </a:lnSpc>
              <a:buNone/>
            </a:pPr>
            <a:r>
              <a:rPr lang="en-US" sz="958" b="1" dirty="0">
                <a:solidFill>
                  <a:srgbClr val="FFFFFF"/>
                </a:solidFill>
                <a:latin typeface="Arial" pitchFamily="34" charset="0"/>
                <a:ea typeface="Arial" pitchFamily="34" charset="-122"/>
                <a:cs typeface="Arial" pitchFamily="34" charset="-120"/>
              </a:rPr>
              <a:t>Шельф и ресурсы
</a:t>
            </a:r>
            <a:pPr algn="l" indent="0" marL="0">
              <a:lnSpc>
                <a:spcPct val="115000"/>
              </a:lnSpc>
              <a:buNone/>
            </a:pPr>
            <a:r>
              <a:rPr lang="en-US" sz="47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2" dirty="0">
                <a:solidFill>
                  <a:srgbClr val="FFFFFF"/>
                </a:solidFill>
                <a:latin typeface="Arial" pitchFamily="34" charset="0"/>
                <a:ea typeface="Arial" pitchFamily="34" charset="-122"/>
                <a:cs typeface="Arial" pitchFamily="34" charset="-120"/>
              </a:rPr>
              <a:t>Континентальный шельф важен не только с точки зрения карты, но и из-за возможных запасов нефти, газа и других ресурсов. Поэтому споры о морском дне нередко оказываются не менее острыми, чем споры о суше.
</a:t>
            </a:r>
            <a:endParaRPr lang="en-US" sz="958" dirty="0"/>
          </a:p>
        </p:txBody>
      </p:sp>
      <p:sp>
        <p:nvSpPr>
          <p:cNvPr id="13" name="Text 4"/>
          <p:cNvSpPr txBox="1"/>
          <p:nvPr/>
        </p:nvSpPr>
        <p:spPr>
          <a:xfrm>
            <a:off x="180000" y="3121363"/>
            <a:ext cx="3803100" cy="709276"/>
          </a:xfrm>
          <a:prstGeom prst="rect">
            <a:avLst/>
          </a:prstGeom>
          <a:noFill/>
          <a:ln/>
        </p:spPr>
        <p:txBody>
          <a:bodyPr wrap="square" lIns="0" tIns="0" rIns="0" bIns="0" rtlCol="0" anchor="t"/>
          <a:lstStyle/>
          <a:p>
            <a:pPr algn="l" indent="0" marL="0">
              <a:lnSpc>
                <a:spcPct val="115000"/>
              </a:lnSpc>
              <a:buNone/>
            </a:pPr>
            <a:r>
              <a:rPr lang="en-US" sz="952" b="1" dirty="0">
                <a:solidFill>
                  <a:srgbClr val="FFFFFF"/>
                </a:solidFill>
                <a:latin typeface="Arial" pitchFamily="34" charset="0"/>
                <a:ea typeface="Arial" pitchFamily="34" charset="-122"/>
                <a:cs typeface="Arial" pitchFamily="34" charset="-120"/>
              </a:rPr>
              <a:t>Роль малых объектов
</a:t>
            </a:r>
            <a:pPr algn="l" indent="0" marL="0">
              <a:lnSpc>
                <a:spcPct val="115000"/>
              </a:lnSpc>
              <a:buNone/>
            </a:pPr>
            <a:r>
              <a:rPr lang="en-US" sz="47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57" dirty="0">
                <a:solidFill>
                  <a:srgbClr val="FFFFFF"/>
                </a:solidFill>
                <a:latin typeface="Arial" pitchFamily="34" charset="0"/>
                <a:ea typeface="Arial" pitchFamily="34" charset="-122"/>
                <a:cs typeface="Arial" pitchFamily="34" charset="-120"/>
              </a:rPr>
              <a:t>Остров, риф или крошечный архипелаг может заметно расширить морскую зону государства. Из-за этого даже небольшие объекты приобретают непропорционально большое значение и становятся центром длительных дипломатических разногласий.
</a:t>
            </a:r>
            <a:endParaRPr lang="en-US" sz="952" dirty="0"/>
          </a:p>
        </p:txBody>
      </p:sp>
      <p:sp>
        <p:nvSpPr>
          <p:cNvPr id="14" name="Text 5"/>
          <p:cNvSpPr txBox="1"/>
          <p:nvPr/>
        </p:nvSpPr>
        <p:spPr>
          <a:xfrm>
            <a:off x="180000" y="3998312"/>
            <a:ext cx="3803100" cy="709276"/>
          </a:xfrm>
          <a:prstGeom prst="rect">
            <a:avLst/>
          </a:prstGeom>
          <a:noFill/>
          <a:ln/>
        </p:spPr>
        <p:txBody>
          <a:bodyPr wrap="square" lIns="0" tIns="0" rIns="0" bIns="0" rtlCol="0" anchor="t"/>
          <a:lstStyle/>
          <a:p>
            <a:pPr algn="l" indent="0" marL="0">
              <a:lnSpc>
                <a:spcPct val="115000"/>
              </a:lnSpc>
              <a:buNone/>
            </a:pPr>
            <a:r>
              <a:rPr lang="en-US" sz="952" b="1" dirty="0">
                <a:solidFill>
                  <a:srgbClr val="FFFFFF"/>
                </a:solidFill>
                <a:latin typeface="Arial" pitchFamily="34" charset="0"/>
                <a:ea typeface="Arial" pitchFamily="34" charset="-122"/>
                <a:cs typeface="Arial" pitchFamily="34" charset="-120"/>
              </a:rPr>
              <a:t>Право не снимает всех споров
</a:t>
            </a:r>
            <a:pPr algn="l" indent="0" marL="0">
              <a:lnSpc>
                <a:spcPct val="115000"/>
              </a:lnSpc>
              <a:buNone/>
            </a:pPr>
            <a:r>
              <a:rPr lang="en-US" sz="47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57" dirty="0">
                <a:solidFill>
                  <a:srgbClr val="FFFFFF"/>
                </a:solidFill>
                <a:latin typeface="Arial" pitchFamily="34" charset="0"/>
                <a:ea typeface="Arial" pitchFamily="34" charset="-122"/>
                <a:cs typeface="Arial" pitchFamily="34" charset="-120"/>
              </a:rPr>
              <a:t>Международные нормы задают общие рамки, но не устраняют расхождения в трактовке карт, береговых линий и статуса отдельных островов. Поэтому юридическая база важна, но сама по себе не гарантирует согласия сторон.
</a:t>
            </a:r>
            <a:endParaRPr lang="en-US" sz="95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362775"/>
            <a:ext cx="6920400" cy="618600"/>
          </a:xfrm>
          <a:prstGeom prst="rect">
            <a:avLst/>
          </a:prstGeom>
          <a:noFill/>
          <a:ln/>
        </p:spPr>
        <p:txBody>
          <a:bodyPr wrap="square" lIns="0" tIns="0" rIns="0" bIns="0" rtlCol="0" anchor="t"/>
          <a:lstStyle/>
          <a:p>
            <a:pPr algn="l" indent="0" marL="0">
              <a:lnSpc>
                <a:spcPct val="90000"/>
              </a:lnSpc>
              <a:buNone/>
            </a:pPr>
            <a:r>
              <a:rPr lang="en-US" sz="2704" b="1" dirty="0">
                <a:solidFill>
                  <a:srgbClr val="FFFFFF"/>
                </a:solidFill>
                <a:latin typeface="Arial" pitchFamily="34" charset="0"/>
                <a:ea typeface="Arial" pitchFamily="34" charset="-122"/>
                <a:cs typeface="Arial" pitchFamily="34" charset="-120"/>
              </a:rPr>
              <a:t>Этапы появления вакуума суверенитета
</a:t>
            </a:r>
            <a:endParaRPr lang="en-US" sz="2704"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13</a:t>
            </a:r>
            <a:endParaRPr lang="en-US" sz="800" dirty="0"/>
          </a:p>
        </p:txBody>
      </p:sp>
      <p:sp>
        <p:nvSpPr>
          <p:cNvPr id="10" name="Text 2"/>
          <p:cNvSpPr txBox="1"/>
          <p:nvPr/>
        </p:nvSpPr>
        <p:spPr>
          <a:xfrm>
            <a:off x="714200" y="1638567"/>
            <a:ext cx="1889100" cy="1085100"/>
          </a:xfrm>
          <a:prstGeom prst="rect">
            <a:avLst/>
          </a:prstGeom>
          <a:noFill/>
          <a:ln/>
        </p:spPr>
        <p:txBody>
          <a:bodyPr wrap="square" lIns="0" tIns="0" rIns="0" bIns="0" rtlCol="0" anchor="t"/>
          <a:lstStyle/>
          <a:p>
            <a:pPr algn="l" indent="0" marL="0">
              <a:lnSpc>
                <a:spcPct val="115000"/>
              </a:lnSpc>
              <a:buNone/>
            </a:pPr>
            <a:r>
              <a:rPr lang="en-US" sz="891" b="1" dirty="0">
                <a:solidFill>
                  <a:srgbClr val="FFFFFF"/>
                </a:solidFill>
                <a:latin typeface="Arial" pitchFamily="34" charset="0"/>
                <a:ea typeface="Arial" pitchFamily="34" charset="-122"/>
                <a:cs typeface="Arial" pitchFamily="34" charset="-120"/>
              </a:rPr>
              <a:t>Распад единого государства
</a:t>
            </a:r>
            <a:pPr algn="l" indent="0" marL="0">
              <a:lnSpc>
                <a:spcPct val="115000"/>
              </a:lnSpc>
              <a:buNone/>
            </a:pPr>
            <a:r>
              <a:rPr lang="en-US" sz="81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6" dirty="0">
                <a:solidFill>
                  <a:srgbClr val="FFFFFF"/>
                </a:solidFill>
                <a:latin typeface="Arial" pitchFamily="34" charset="0"/>
                <a:ea typeface="Arial" pitchFamily="34" charset="-122"/>
                <a:cs typeface="Arial" pitchFamily="34" charset="-120"/>
              </a:rPr>
              <a:t>После ослабления центра прежние административные линии быстро превращаются в спорные международные границы, а соседние стороны начинают по-разному трактовать их законность и историческое значение.
</a:t>
            </a:r>
            <a:endParaRPr lang="en-US" sz="891" dirty="0"/>
          </a:p>
        </p:txBody>
      </p:sp>
      <p:sp>
        <p:nvSpPr>
          <p:cNvPr id="11" name="Text 3"/>
          <p:cNvSpPr txBox="1"/>
          <p:nvPr/>
        </p:nvSpPr>
        <p:spPr>
          <a:xfrm>
            <a:off x="3560200" y="1805092"/>
            <a:ext cx="1889100" cy="1085100"/>
          </a:xfrm>
          <a:prstGeom prst="rect">
            <a:avLst/>
          </a:prstGeom>
          <a:noFill/>
          <a:ln/>
        </p:spPr>
        <p:txBody>
          <a:bodyPr wrap="square" lIns="0" tIns="0" rIns="0" bIns="0" rtlCol="0" anchor="t"/>
          <a:lstStyle/>
          <a:p>
            <a:pPr algn="l" indent="0" marL="0">
              <a:lnSpc>
                <a:spcPct val="115000"/>
              </a:lnSpc>
              <a:buNone/>
            </a:pPr>
            <a:r>
              <a:rPr lang="en-US" sz="913" b="1" dirty="0">
                <a:solidFill>
                  <a:srgbClr val="FFFFFF"/>
                </a:solidFill>
                <a:latin typeface="Arial" pitchFamily="34" charset="0"/>
                <a:ea typeface="Arial" pitchFamily="34" charset="-122"/>
                <a:cs typeface="Arial" pitchFamily="34" charset="-120"/>
              </a:rPr>
              <a:t>Борьба за контроль
</a:t>
            </a:r>
            <a:pPr algn="l" indent="0" marL="0">
              <a:lnSpc>
                <a:spcPct val="115000"/>
              </a:lnSpc>
              <a:buNone/>
            </a:pPr>
            <a:r>
              <a:rPr lang="en-US" sz="83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37" dirty="0">
                <a:solidFill>
                  <a:srgbClr val="FFFFFF"/>
                </a:solidFill>
                <a:latin typeface="Arial" pitchFamily="34" charset="0"/>
                <a:ea typeface="Arial" pitchFamily="34" charset="-122"/>
                <a:cs typeface="Arial" pitchFamily="34" charset="-120"/>
              </a:rPr>
              <a:t>Когда институты власти работают нестабильно, возрастает конкуренция за транспортные узлы, ресурсы и ключевые города. Территория становится не только символом, но и инструментом влияния.
</a:t>
            </a:r>
            <a:endParaRPr lang="en-US" sz="913" dirty="0"/>
          </a:p>
        </p:txBody>
      </p:sp>
      <p:sp>
        <p:nvSpPr>
          <p:cNvPr id="12" name="Text 4"/>
          <p:cNvSpPr txBox="1"/>
          <p:nvPr/>
        </p:nvSpPr>
        <p:spPr>
          <a:xfrm>
            <a:off x="6406200" y="1872517"/>
            <a:ext cx="1889100" cy="1085100"/>
          </a:xfrm>
          <a:prstGeom prst="rect">
            <a:avLst/>
          </a:prstGeom>
          <a:noFill/>
          <a:ln/>
        </p:spPr>
        <p:txBody>
          <a:bodyPr wrap="square" lIns="0" tIns="0" rIns="0" bIns="0" rtlCol="0" anchor="t"/>
          <a:lstStyle/>
          <a:p>
            <a:pPr algn="l" indent="0" marL="0">
              <a:lnSpc>
                <a:spcPct val="115000"/>
              </a:lnSpc>
              <a:buNone/>
            </a:pPr>
            <a:r>
              <a:rPr lang="en-US" sz="939" b="1" dirty="0">
                <a:solidFill>
                  <a:srgbClr val="FFFFFF"/>
                </a:solidFill>
                <a:latin typeface="Arial" pitchFamily="34" charset="0"/>
                <a:ea typeface="Arial" pitchFamily="34" charset="-122"/>
                <a:cs typeface="Arial" pitchFamily="34" charset="-120"/>
              </a:rPr>
              <a:t>Замороженный конфликт
</a:t>
            </a:r>
            <a:pPr algn="l" indent="0" marL="0">
              <a:lnSpc>
                <a:spcPct val="115000"/>
              </a:lnSpc>
              <a:buNone/>
            </a:pPr>
            <a:r>
              <a:rPr lang="en-US" sz="86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0" dirty="0">
                <a:solidFill>
                  <a:srgbClr val="FFFFFF"/>
                </a:solidFill>
                <a:latin typeface="Arial" pitchFamily="34" charset="0"/>
                <a:ea typeface="Arial" pitchFamily="34" charset="-122"/>
                <a:cs typeface="Arial" pitchFamily="34" charset="-120"/>
              </a:rPr>
              <a:t>Если компромисс не найден, спор может надолго перейти в фазу напряжённого ожидания. Формально он не решён, но открытое столкновение откладывается на годы или десятилетия.
</a:t>
            </a:r>
            <a:endParaRPr lang="en-US" sz="939"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000" y="1409260"/>
            <a:ext cx="3563700" cy="232498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8716500" cy="7608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Что делает территориальный спор более опасным
</a:t>
            </a:r>
            <a:endParaRPr lang="en-US" sz="2800" dirty="0"/>
          </a:p>
        </p:txBody>
      </p:sp>
      <p:sp>
        <p:nvSpPr>
          <p:cNvPr id="8" name="Text 1"/>
          <p:cNvSpPr txBox="1"/>
          <p:nvPr/>
        </p:nvSpPr>
        <p:spPr>
          <a:xfrm>
            <a:off x="5378825" y="1100075"/>
            <a:ext cx="3453900" cy="12720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Не каждый спор перерастает в кризис: решающими становятся не только причины, но и наличие сил, готовых быстро обострить ситуацию.
</a:t>
            </a:r>
            <a:endParaRPr lang="en-US" sz="1200" dirty="0"/>
          </a:p>
        </p:txBody>
      </p:sp>
      <p:sp>
        <p:nvSpPr>
          <p:cNvPr id="9"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14</a:t>
            </a:r>
            <a:endParaRPr lang="en-US" sz="800" dirty="0"/>
          </a:p>
        </p:txBody>
      </p:sp>
      <p:sp>
        <p:nvSpPr>
          <p:cNvPr id="10" name="Text 3"/>
          <p:cNvSpPr txBox="1"/>
          <p:nvPr/>
        </p:nvSpPr>
        <p:spPr>
          <a:xfrm>
            <a:off x="5378825" y="2622099"/>
            <a:ext cx="3453900" cy="12720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Наибольшую угрозу создают ресурсы и военное присутствие; при их сочетании спор легче переходит от дипломатии к давлению и демонстрации силы.
</a:t>
            </a:r>
            <a:endParaRPr lang="en-US" sz="1200" dirty="0"/>
          </a:p>
        </p:txBody>
      </p:sp>
      <p:sp>
        <p:nvSpPr>
          <p:cNvPr id="11" name="Text 4"/>
          <p:cNvSpPr txBox="1"/>
          <p:nvPr/>
        </p:nvSpPr>
        <p:spPr>
          <a:xfrm>
            <a:off x="180000" y="3934545"/>
            <a:ext cx="3453900" cy="228300"/>
          </a:xfrm>
          <a:prstGeom prst="rect">
            <a:avLst/>
          </a:prstGeom>
          <a:noFill/>
          <a:ln/>
        </p:spPr>
        <p:txBody>
          <a:bodyPr wrap="square" lIns="0" tIns="0" rIns="0" bIns="0" rtlCol="0" anchor="t"/>
          <a:lstStyle/>
          <a:p>
            <a:pPr algn="l" indent="0" marL="0">
              <a:lnSpc>
                <a:spcPct val="115000"/>
              </a:lnSpc>
              <a:buNone/>
            </a:pPr>
            <a:r>
              <a:rPr lang="en-US" sz="733" i="1" dirty="0">
                <a:solidFill>
                  <a:srgbClr val="FFFFFF"/>
                </a:solidFill>
                <a:latin typeface="Arial" pitchFamily="34" charset="0"/>
                <a:ea typeface="Arial" pitchFamily="34" charset="-122"/>
                <a:cs typeface="Arial" pitchFamily="34" charset="-120"/>
              </a:rPr>
              <a:t>Обобщение типичных факторов риска в международных территориальных спорах; данные схемы — учебная визуализация по материалам презентации.
</a:t>
            </a:r>
            <a:endParaRPr lang="en-US" sz="733"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795750" y="188537"/>
            <a:ext cx="6237300" cy="8496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Роль международного права и судов
</a:t>
            </a:r>
            <a:endParaRPr lang="en-US" sz="3000" dirty="0"/>
          </a:p>
        </p:txBody>
      </p:sp>
      <p:sp>
        <p:nvSpPr>
          <p:cNvPr id="10"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15</a:t>
            </a:r>
            <a:endParaRPr lang="en-US" sz="800" dirty="0"/>
          </a:p>
        </p:txBody>
      </p:sp>
      <p:sp>
        <p:nvSpPr>
          <p:cNvPr id="11" name="Text 2"/>
          <p:cNvSpPr txBox="1"/>
          <p:nvPr/>
        </p:nvSpPr>
        <p:spPr>
          <a:xfrm>
            <a:off x="180000" y="1700925"/>
            <a:ext cx="3020700" cy="10842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Суд и арбитраж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Международный суд ООН и арбитражные комиссии помогают государствам переводить спор из силовой плоскости в юридическую. Их решения особенно важны, когда стороны готовы принять общие правила рассмотрения.
</a:t>
            </a:r>
            <a:endParaRPr lang="en-US" sz="1100" dirty="0"/>
          </a:p>
        </p:txBody>
      </p:sp>
      <p:sp>
        <p:nvSpPr>
          <p:cNvPr id="12" name="Text 3"/>
          <p:cNvSpPr txBox="1"/>
          <p:nvPr/>
        </p:nvSpPr>
        <p:spPr>
          <a:xfrm>
            <a:off x="3396734" y="1700925"/>
            <a:ext cx="3020700" cy="10842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Договоры и архивы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спорах используют старые договоры, архивные карты и документы о фактическом пользовании территорией. Такие материалы позволяют восстановить историю границы и проверить, как она понималась ранее.
</a:t>
            </a:r>
            <a:endParaRPr lang="en-US" sz="1100" dirty="0"/>
          </a:p>
        </p:txBody>
      </p:sp>
      <p:sp>
        <p:nvSpPr>
          <p:cNvPr id="13" name="Text 4"/>
          <p:cNvSpPr txBox="1"/>
          <p:nvPr/>
        </p:nvSpPr>
        <p:spPr>
          <a:xfrm>
            <a:off x="3396741" y="2975925"/>
            <a:ext cx="3020700" cy="10842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Ограничение исполнения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Юридическое решение само по себе не завершает конфликт. Для его выполнения нужна политическая воля сторон, иначе даже убедительный вердикт может остаться лишь формальным документом.
</a:t>
            </a:r>
            <a:endParaRPr lang="en-US" sz="1100" dirty="0"/>
          </a:p>
        </p:txBody>
      </p:sp>
      <p:sp>
        <p:nvSpPr>
          <p:cNvPr id="14" name="Text 5"/>
          <p:cNvSpPr txBox="1"/>
          <p:nvPr/>
        </p:nvSpPr>
        <p:spPr>
          <a:xfrm>
            <a:off x="180000" y="2975925"/>
            <a:ext cx="3020700" cy="1084200"/>
          </a:xfrm>
          <a:prstGeom prst="rect">
            <a:avLst/>
          </a:prstGeom>
          <a:noFill/>
          <a:ln/>
        </p:spPr>
        <p:txBody>
          <a:bodyPr wrap="square" lIns="0" tIns="0" rIns="0" bIns="0" rtlCol="0" anchor="t"/>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Принцип uti possidetis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Этот принцип сохраняет прежние административные границы при образовании новых государств. Он помогает избежать хаоса после распада федераций и колониальных империй, хотя не всегда снимает все разногласия.
</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401275"/>
            <a:ext cx="6025800" cy="8880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Почему компромисс часто откладывается
</a:t>
            </a:r>
            <a:endParaRPr lang="en-US" sz="3000"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16</a:t>
            </a:r>
            <a:endParaRPr lang="en-US" sz="800" dirty="0"/>
          </a:p>
        </p:txBody>
      </p:sp>
      <p:sp>
        <p:nvSpPr>
          <p:cNvPr id="10" name="Text 2"/>
          <p:cNvSpPr txBox="1"/>
          <p:nvPr/>
        </p:nvSpPr>
        <p:spPr>
          <a:xfrm>
            <a:off x="579621" y="1502050"/>
            <a:ext cx="399593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Страх потерять поддержку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Лидеры опасаются выглядеть слабыми перед собственным обществом. Если уступка воспринимается как отказ от национальных интересов, переговоры становятся политически рискованными и замедляют поиск соглашения.
</a:t>
            </a:r>
            <a:endParaRPr lang="en-US" sz="1158" dirty="0"/>
          </a:p>
        </p:txBody>
      </p:sp>
      <p:sp>
        <p:nvSpPr>
          <p:cNvPr id="11" name="Text 3"/>
          <p:cNvSpPr txBox="1"/>
          <p:nvPr/>
        </p:nvSpPr>
        <p:spPr>
          <a:xfrm>
            <a:off x="579621" y="2676800"/>
            <a:ext cx="399593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Цена уступок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Спорная территория может содержать ресурсы, важные дороги или символические объекты. Потеря такого участка кажется слишком дорогой, поэтому стороны предпочитают затяжные переговоры вместо быстрого компромисса.
</a:t>
            </a:r>
            <a:endParaRPr lang="en-US" sz="1158" dirty="0"/>
          </a:p>
        </p:txBody>
      </p:sp>
      <p:sp>
        <p:nvSpPr>
          <p:cNvPr id="12" name="Text 4"/>
          <p:cNvSpPr txBox="1"/>
          <p:nvPr/>
        </p:nvSpPr>
        <p:spPr>
          <a:xfrm>
            <a:off x="579621" y="3851550"/>
            <a:ext cx="399593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Опасный прецедент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Соглашение по одному району нередко вызывает страх, что оно повлияет на другие спорные вопросы. Из-за этого даже частичное решение обсуждается долго и редко принимается без оговорок.
</a:t>
            </a:r>
            <a:endParaRPr lang="en-US" sz="1158"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000" y="2555000"/>
            <a:ext cx="3408600" cy="172435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8784000" cy="646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Способы снижения напряжённости в территориальных спорах
</a:t>
            </a:r>
            <a:endParaRPr lang="en-US" sz="2800" dirty="0"/>
          </a:p>
        </p:txBody>
      </p:sp>
      <p:sp>
        <p:nvSpPr>
          <p:cNvPr id="7" name="Text 1"/>
          <p:cNvSpPr txBox="1"/>
          <p:nvPr/>
        </p:nvSpPr>
        <p:spPr>
          <a:xfrm>
            <a:off x="5254112" y="985863"/>
            <a:ext cx="3317400" cy="7800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Практика урегулирования показывает, что даже без окончательного решения о суверенитете стороны могут уменьшить риск столкновения и сохранить диалог.
</a:t>
            </a:r>
            <a:endParaRPr lang="en-US" sz="12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17</a:t>
            </a:r>
            <a:endParaRPr lang="en-US" sz="800" dirty="0"/>
          </a:p>
        </p:txBody>
      </p:sp>
      <p:sp>
        <p:nvSpPr>
          <p:cNvPr id="9" name="Text 3"/>
          <p:cNvSpPr txBox="1"/>
          <p:nvPr/>
        </p:nvSpPr>
        <p:spPr>
          <a:xfrm>
            <a:off x="5254112" y="1919113"/>
            <a:ext cx="3317400" cy="7800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Наиболее устойчивый эффект дают сочетания правовых и практических мер: они уменьшают напряжённость, даже если спор о суверенитете остаётся нерешённым.
</a:t>
            </a:r>
            <a:endParaRPr lang="en-US" sz="1200" dirty="0"/>
          </a:p>
        </p:txBody>
      </p:sp>
      <p:sp>
        <p:nvSpPr>
          <p:cNvPr id="10" name="Text 4"/>
          <p:cNvSpPr txBox="1"/>
          <p:nvPr/>
        </p:nvSpPr>
        <p:spPr>
          <a:xfrm>
            <a:off x="180000" y="4721450"/>
            <a:ext cx="3408600" cy="228300"/>
          </a:xfrm>
          <a:prstGeom prst="rect">
            <a:avLst/>
          </a:prstGeom>
          <a:noFill/>
          <a:ln/>
        </p:spPr>
        <p:txBody>
          <a:bodyPr wrap="square" lIns="0" tIns="0" rIns="0" bIns="0" rtlCol="0" anchor="t"/>
          <a:lstStyle/>
          <a:p>
            <a:pPr algn="l" indent="0" marL="0">
              <a:lnSpc>
                <a:spcPct val="115000"/>
              </a:lnSpc>
              <a:buNone/>
            </a:pPr>
            <a:r>
              <a:rPr lang="en-US" sz="1000" i="1" dirty="0">
                <a:solidFill>
                  <a:srgbClr val="FFFFFF"/>
                </a:solidFill>
                <a:latin typeface="Arial" pitchFamily="34" charset="0"/>
                <a:ea typeface="Arial" pitchFamily="34" charset="-122"/>
                <a:cs typeface="Arial" pitchFamily="34" charset="-120"/>
              </a:rPr>
              <a:t>Практика урегулирования международных споров
</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449675" y="2038988"/>
            <a:ext cx="629100" cy="559200"/>
          </a:xfrm>
          <a:prstGeom prst="rect">
            <a:avLst/>
          </a:prstGeom>
        </p:spPr>
      </p:pic>
      <p:pic>
        <p:nvPicPr>
          <p:cNvPr id="6" name="Image 4" descr="preencoded.png">    </p:cNvPr>
          <p:cNvPicPr>
            <a:picLocks noChangeAspect="1"/>
          </p:cNvPicPr>
          <p:nvPr/>
        </p:nvPicPr>
        <p:blipFill>
          <a:blip r:embed="rId5"/>
          <a:stretch>
            <a:fillRect/>
          </a:stretch>
        </p:blipFill>
        <p:spPr>
          <a:xfrm>
            <a:off x="5279825" y="2728425"/>
            <a:ext cx="629100" cy="559200"/>
          </a:xfrm>
          <a:prstGeom prst="rect">
            <a:avLst/>
          </a:prstGeom>
        </p:spPr>
      </p:pic>
      <p:pic>
        <p:nvPicPr>
          <p:cNvPr id="7" name="Image 5" descr="preencoded.png">    </p:cNvPr>
          <p:cNvPicPr>
            <a:picLocks noChangeAspect="1"/>
          </p:cNvPicPr>
          <p:nvPr/>
        </p:nvPicPr>
        <p:blipFill>
          <a:blip r:embed="rId6"/>
          <a:stretch>
            <a:fillRect/>
          </a:stretch>
        </p:blipFill>
        <p:spPr>
          <a:xfrm>
            <a:off x="1655400" y="3524375"/>
            <a:ext cx="618600" cy="618600"/>
          </a:xfrm>
          <a:prstGeom prst="rect">
            <a:avLst/>
          </a:prstGeom>
        </p:spPr>
      </p:pic>
      <p:sp>
        <p:nvSpPr>
          <p:cNvPr id="8" name="Text 0"/>
          <p:cNvSpPr txBox="1"/>
          <p:nvPr/>
        </p:nvSpPr>
        <p:spPr>
          <a:xfrm>
            <a:off x="180000" y="362775"/>
            <a:ext cx="69204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Конфликты вокруг ресурсов будущего
</a:t>
            </a:r>
            <a:endParaRPr lang="en-US" sz="2800"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18</a:t>
            </a:r>
            <a:endParaRPr lang="en-US" sz="800" dirty="0"/>
          </a:p>
        </p:txBody>
      </p:sp>
      <p:sp>
        <p:nvSpPr>
          <p:cNvPr id="10" name="Text 2"/>
          <p:cNvSpPr txBox="1"/>
          <p:nvPr/>
        </p:nvSpPr>
        <p:spPr>
          <a:xfrm>
            <a:off x="2237925" y="1713788"/>
            <a:ext cx="2445000" cy="1209600"/>
          </a:xfrm>
          <a:prstGeom prst="rect">
            <a:avLst/>
          </a:prstGeom>
          <a:noFill/>
          <a:ln/>
        </p:spPr>
        <p:txBody>
          <a:bodyPr wrap="square" lIns="0" tIns="0" rIns="0" bIns="0" rtlCol="0" anchor="ctr"/>
          <a:lstStyle/>
          <a:p>
            <a:pPr algn="l" indent="0" marL="0">
              <a:lnSpc>
                <a:spcPct val="115000"/>
              </a:lnSpc>
              <a:buNone/>
            </a:pPr>
            <a:r>
              <a:rPr lang="en-US" sz="1113" b="1" dirty="0">
                <a:solidFill>
                  <a:srgbClr val="FFFFFF"/>
                </a:solidFill>
                <a:latin typeface="Arial" pitchFamily="34" charset="0"/>
                <a:ea typeface="Arial" pitchFamily="34" charset="-122"/>
                <a:cs typeface="Arial" pitchFamily="34" charset="-120"/>
              </a:rPr>
              <a:t>Вода и климат
</a:t>
            </a:r>
            <a:pPr algn="l" indent="0" marL="0">
              <a:lnSpc>
                <a:spcPct val="115000"/>
              </a:lnSpc>
              <a:buNone/>
            </a:pPr>
            <a:r>
              <a:rPr lang="en-US" sz="102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21" dirty="0">
                <a:solidFill>
                  <a:srgbClr val="FFFFFF"/>
                </a:solidFill>
                <a:latin typeface="Arial" pitchFamily="34" charset="0"/>
                <a:ea typeface="Arial" pitchFamily="34" charset="-122"/>
                <a:cs typeface="Arial" pitchFamily="34" charset="-120"/>
              </a:rPr>
              <a:t>Сокращение запасов пресной воды усиливает значение рек, озёр и водоразделов. Там, где вода становится дефицитным ресурсом, границы и режим доступа приобретают особую политическую чувствительность.
</a:t>
            </a:r>
            <a:endParaRPr lang="en-US" sz="1113" dirty="0"/>
          </a:p>
        </p:txBody>
      </p:sp>
      <p:sp>
        <p:nvSpPr>
          <p:cNvPr id="11" name="Text 3"/>
          <p:cNvSpPr txBox="1"/>
          <p:nvPr/>
        </p:nvSpPr>
        <p:spPr>
          <a:xfrm>
            <a:off x="6068075" y="2403225"/>
            <a:ext cx="2445000" cy="1209600"/>
          </a:xfrm>
          <a:prstGeom prst="rect">
            <a:avLst/>
          </a:prstGeom>
          <a:noFill/>
          <a:ln/>
        </p:spPr>
        <p:txBody>
          <a:bodyPr wrap="square" lIns="0" tIns="0" rIns="0" bIns="0" rtlCol="0" anchor="ctr"/>
          <a:lstStyle/>
          <a:p>
            <a:pPr algn="l" indent="0" marL="0">
              <a:lnSpc>
                <a:spcPct val="115000"/>
              </a:lnSpc>
              <a:buNone/>
            </a:pPr>
            <a:r>
              <a:rPr lang="en-US" sz="1116" b="1" dirty="0">
                <a:solidFill>
                  <a:srgbClr val="FFFFFF"/>
                </a:solidFill>
                <a:latin typeface="Arial" pitchFamily="34" charset="0"/>
                <a:ea typeface="Arial" pitchFamily="34" charset="-122"/>
                <a:cs typeface="Arial" pitchFamily="34" charset="-120"/>
              </a:rPr>
              <a:t>Новые арктические маршруты
</a:t>
            </a:r>
            <a:pPr algn="l" indent="0" marL="0">
              <a:lnSpc>
                <a:spcPct val="115000"/>
              </a:lnSpc>
              <a:buNone/>
            </a:pPr>
            <a:r>
              <a:rPr lang="en-US" sz="102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23" dirty="0">
                <a:solidFill>
                  <a:srgbClr val="FFFFFF"/>
                </a:solidFill>
                <a:latin typeface="Arial" pitchFamily="34" charset="0"/>
                <a:ea typeface="Arial" pitchFamily="34" charset="-122"/>
                <a:cs typeface="Arial" pitchFamily="34" charset="-120"/>
              </a:rPr>
              <a:t>Таяние льда делает Северный Ледовитый океан более доступным для судоходства. Это повышает интерес к портам, проливам и морским путям, вокруг которых могут возникать новые претензии.
</a:t>
            </a:r>
            <a:endParaRPr lang="en-US" sz="1116" dirty="0"/>
          </a:p>
        </p:txBody>
      </p:sp>
      <p:sp>
        <p:nvSpPr>
          <p:cNvPr id="12" name="Text 4"/>
          <p:cNvSpPr txBox="1"/>
          <p:nvPr/>
        </p:nvSpPr>
        <p:spPr>
          <a:xfrm>
            <a:off x="2438400" y="3228875"/>
            <a:ext cx="2445000" cy="1209600"/>
          </a:xfrm>
          <a:prstGeom prst="rect">
            <a:avLst/>
          </a:prstGeom>
          <a:noFill/>
          <a:ln/>
        </p:spPr>
        <p:txBody>
          <a:bodyPr wrap="square" lIns="0" tIns="0" rIns="0" bIns="0" rtlCol="0" anchor="ctr"/>
          <a:lstStyle/>
          <a:p>
            <a:pPr algn="l" indent="0" marL="0">
              <a:lnSpc>
                <a:spcPct val="115000"/>
              </a:lnSpc>
              <a:buNone/>
            </a:pPr>
            <a:r>
              <a:rPr lang="en-US" sz="1008" b="1" dirty="0">
                <a:solidFill>
                  <a:srgbClr val="FFFFFF"/>
                </a:solidFill>
                <a:latin typeface="Arial" pitchFamily="34" charset="0"/>
                <a:ea typeface="Arial" pitchFamily="34" charset="-122"/>
                <a:cs typeface="Arial" pitchFamily="34" charset="-120"/>
              </a:rPr>
              <a:t>Северные шельфы
</a:t>
            </a:r>
            <a:pPr algn="l" indent="0" marL="0">
              <a:lnSpc>
                <a:spcPct val="115000"/>
              </a:lnSpc>
              <a:buNone/>
            </a:pPr>
            <a:r>
              <a:rPr lang="en-US" sz="92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24" dirty="0">
                <a:solidFill>
                  <a:srgbClr val="FFFFFF"/>
                </a:solidFill>
                <a:latin typeface="Arial" pitchFamily="34" charset="0"/>
                <a:ea typeface="Arial" pitchFamily="34" charset="-122"/>
                <a:cs typeface="Arial" pitchFamily="34" charset="-120"/>
              </a:rPr>
              <a:t>Освоение арктического шельфа связано с возможными запасами полезных ископаемых и вопросами безопасности. Поэтому экологические изменения всё чаще превращаются в источник территориальных разногласий между государствами.
</a:t>
            </a:r>
            <a:endParaRPr lang="en-US" sz="1008"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302950"/>
            <a:ext cx="8098500" cy="563100"/>
          </a:xfrm>
          <a:prstGeom prst="rect">
            <a:avLst/>
          </a:prstGeom>
          <a:noFill/>
          <a:ln/>
        </p:spPr>
        <p:txBody>
          <a:bodyPr wrap="square" lIns="0" tIns="0" rIns="0" bIns="0" rtlCol="0" anchor="t"/>
          <a:lstStyle/>
          <a:p>
            <a:pPr algn="l" indent="0" marL="0">
              <a:lnSpc>
                <a:spcPct val="90000"/>
              </a:lnSpc>
              <a:buNone/>
            </a:pPr>
            <a:r>
              <a:rPr lang="en-US" sz="2461" b="1" dirty="0">
                <a:solidFill>
                  <a:srgbClr val="FFFFFF"/>
                </a:solidFill>
                <a:latin typeface="Arial" pitchFamily="34" charset="0"/>
                <a:ea typeface="Arial" pitchFamily="34" charset="-122"/>
                <a:cs typeface="Arial" pitchFamily="34" charset="-120"/>
              </a:rPr>
              <a:t>Главный вывод о причинах территориальных споров
</a:t>
            </a:r>
            <a:endParaRPr lang="en-US" sz="2461"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19</a:t>
            </a:r>
            <a:endParaRPr lang="en-US" sz="800" dirty="0"/>
          </a:p>
        </p:txBody>
      </p:sp>
      <p:sp>
        <p:nvSpPr>
          <p:cNvPr id="10" name="Text 2"/>
          <p:cNvSpPr txBox="1"/>
          <p:nvPr/>
        </p:nvSpPr>
        <p:spPr>
          <a:xfrm>
            <a:off x="550700" y="1352138"/>
            <a:ext cx="3706800" cy="888000"/>
          </a:xfrm>
          <a:prstGeom prst="rect">
            <a:avLst/>
          </a:prstGeom>
          <a:noFill/>
          <a:ln/>
        </p:spPr>
        <p:txBody>
          <a:bodyPr wrap="square" lIns="0" tIns="0" rIns="0" bIns="0" rtlCol="0" anchor="t"/>
          <a:lstStyle/>
          <a:p>
            <a:pPr algn="l" indent="0" marL="0">
              <a:lnSpc>
                <a:spcPct val="115000"/>
              </a:lnSpc>
              <a:buNone/>
            </a:pPr>
            <a:r>
              <a:rPr lang="en-US" sz="1077" b="1" dirty="0">
                <a:solidFill>
                  <a:srgbClr val="FFFFFF"/>
                </a:solidFill>
                <a:latin typeface="Arial" pitchFamily="34" charset="0"/>
                <a:ea typeface="Arial" pitchFamily="34" charset="-122"/>
                <a:cs typeface="Arial" pitchFamily="34" charset="-120"/>
              </a:rPr>
              <a:t>Причины складываются вместе
</a:t>
            </a:r>
            <a:pPr algn="l" indent="0" marL="0">
              <a:lnSpc>
                <a:spcPct val="115000"/>
              </a:lnSpc>
              <a:buNone/>
            </a:pPr>
            <a:r>
              <a:rPr lang="en-US" sz="62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87" dirty="0">
                <a:solidFill>
                  <a:srgbClr val="FFFFFF"/>
                </a:solidFill>
                <a:latin typeface="Arial" pitchFamily="34" charset="0"/>
                <a:ea typeface="Arial" pitchFamily="34" charset="-122"/>
                <a:cs typeface="Arial" pitchFamily="34" charset="-120"/>
              </a:rPr>
              <a:t>Один и тот же спор обычно включает сразу несколько мотивов: память о прошлом, контроль над ресурсами, стратегическую безопасность и вопрос национальной идентичности. Поэтому простого объяснения здесь не существует.
</a:t>
            </a:r>
            <a:endParaRPr lang="en-US" sz="1077" dirty="0"/>
          </a:p>
        </p:txBody>
      </p:sp>
      <p:sp>
        <p:nvSpPr>
          <p:cNvPr id="11" name="Text 3"/>
          <p:cNvSpPr txBox="1"/>
          <p:nvPr/>
        </p:nvSpPr>
        <p:spPr>
          <a:xfrm>
            <a:off x="2903950" y="2613788"/>
            <a:ext cx="3706800" cy="888000"/>
          </a:xfrm>
          <a:prstGeom prst="rect">
            <a:avLst/>
          </a:prstGeom>
          <a:noFill/>
          <a:ln/>
        </p:spPr>
        <p:txBody>
          <a:bodyPr wrap="square" lIns="0" tIns="0" rIns="0" bIns="0" rtlCol="0" anchor="t"/>
          <a:lstStyle/>
          <a:p>
            <a:pPr algn="l" indent="0" marL="0">
              <a:lnSpc>
                <a:spcPct val="115000"/>
              </a:lnSpc>
              <a:buNone/>
            </a:pPr>
            <a:r>
              <a:rPr lang="en-US" sz="1120" b="1" dirty="0">
                <a:solidFill>
                  <a:srgbClr val="FFFFFF"/>
                </a:solidFill>
                <a:latin typeface="Arial" pitchFamily="34" charset="0"/>
                <a:ea typeface="Arial" pitchFamily="34" charset="-122"/>
                <a:cs typeface="Arial" pitchFamily="34" charset="-120"/>
              </a:rPr>
              <a:t>Самые устойчивые споры
</a:t>
            </a:r>
            <a:pPr algn="l" indent="0" marL="0">
              <a:lnSpc>
                <a:spcPct val="115000"/>
              </a:lnSpc>
              <a:buNone/>
            </a:pPr>
            <a:r>
              <a:rPr lang="en-US" sz="65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27" dirty="0">
                <a:solidFill>
                  <a:srgbClr val="FFFFFF"/>
                </a:solidFill>
                <a:latin typeface="Arial" pitchFamily="34" charset="0"/>
                <a:ea typeface="Arial" pitchFamily="34" charset="-122"/>
                <a:cs typeface="Arial" pitchFamily="34" charset="-120"/>
              </a:rPr>
              <a:t>Дольше всего длятся конфликты, где спорный участок одновременно полезен и эмоционально значим. В таких случаях компромисс воспринимается не как обычная договорённость, а как вопрос исторической справедливости.
</a:t>
            </a:r>
            <a:endParaRPr lang="en-US" sz="1120" dirty="0"/>
          </a:p>
        </p:txBody>
      </p:sp>
      <p:sp>
        <p:nvSpPr>
          <p:cNvPr id="12" name="Text 4"/>
          <p:cNvSpPr txBox="1"/>
          <p:nvPr/>
        </p:nvSpPr>
        <p:spPr>
          <a:xfrm>
            <a:off x="5114025" y="1352138"/>
            <a:ext cx="3706800" cy="888000"/>
          </a:xfrm>
          <a:prstGeom prst="rect">
            <a:avLst/>
          </a:prstGeom>
          <a:noFill/>
          <a:ln/>
        </p:spPr>
        <p:txBody>
          <a:bodyPr wrap="square" lIns="0" tIns="0" rIns="0" bIns="0" rtlCol="0" anchor="t"/>
          <a:lstStyle/>
          <a:p>
            <a:pPr algn="l" indent="0" marL="0">
              <a:lnSpc>
                <a:spcPct val="115000"/>
              </a:lnSpc>
              <a:buNone/>
            </a:pPr>
            <a:r>
              <a:rPr lang="en-US" sz="1158" b="1" dirty="0">
                <a:solidFill>
                  <a:srgbClr val="FFFFFF"/>
                </a:solidFill>
                <a:latin typeface="Arial" pitchFamily="34" charset="0"/>
                <a:ea typeface="Arial" pitchFamily="34" charset="-122"/>
                <a:cs typeface="Arial" pitchFamily="34" charset="-120"/>
              </a:rPr>
              <a:t>География встречается с политикой
</a:t>
            </a:r>
            <a:pPr algn="l" indent="0" marL="0">
              <a:lnSpc>
                <a:spcPct val="115000"/>
              </a:lnSpc>
              <a:buNone/>
            </a:pPr>
            <a:r>
              <a:rPr lang="en-US" sz="67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1" dirty="0">
                <a:solidFill>
                  <a:srgbClr val="FFFFFF"/>
                </a:solidFill>
                <a:latin typeface="Arial" pitchFamily="34" charset="0"/>
                <a:ea typeface="Arial" pitchFamily="34" charset="-122"/>
                <a:cs typeface="Arial" pitchFamily="34" charset="-120"/>
              </a:rPr>
              <a:t>Территориальный конфликт возникает на пересечении карты, права и интересов государства. Даже небольшая территория может стать крайне важной, если она символична или даёт практическое преимущество.
</a:t>
            </a:r>
            <a:endParaRPr lang="en-US" sz="1158"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928100" y="978525"/>
            <a:ext cx="5287800" cy="2368500"/>
          </a:xfrm>
          <a:prstGeom prst="rect">
            <a:avLst/>
          </a:prstGeom>
          <a:noFill/>
          <a:ln/>
        </p:spPr>
        <p:txBody>
          <a:bodyPr wrap="square" lIns="0" tIns="0" rIns="0" bIns="0" rtlCol="0" anchor="ctr"/>
          <a:lstStyle/>
          <a:p>
            <a:pPr algn="ctr" indent="0" marL="0">
              <a:lnSpc>
                <a:spcPct val="90000"/>
              </a:lnSpc>
              <a:buNone/>
            </a:pPr>
            <a:r>
              <a:rPr lang="en-US" sz="3700" b="1" dirty="0">
                <a:solidFill>
                  <a:srgbClr val="FFFFFF"/>
                </a:solidFill>
                <a:latin typeface="Arial" pitchFamily="34" charset="0"/>
                <a:ea typeface="Arial" pitchFamily="34" charset="-122"/>
                <a:cs typeface="Arial" pitchFamily="34" charset="-120"/>
              </a:rPr>
              <a:t>Территория — это не только земля на карте
</a:t>
            </a:r>
            <a:pPr algn="ctr" indent="0" marL="0">
              <a:lnSpc>
                <a:spcPct val="90000"/>
              </a:lnSpc>
              <a:buNone/>
            </a:pPr>
            <a:r>
              <a:rPr lang="en-US" sz="3700" b="1"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1300" dirty="0">
                <a:solidFill>
                  <a:srgbClr val="FFFFFF"/>
                </a:solidFill>
                <a:latin typeface="Arial" pitchFamily="34" charset="0"/>
                <a:ea typeface="Arial" pitchFamily="34" charset="-122"/>
                <a:cs typeface="Arial" pitchFamily="34" charset="-120"/>
              </a:rPr>
              <a:t>Государства спорят за территорию, когда она даёт ресурсы, укрепляет безопасность или становится символом истории и идентичности. Устойчивое решение требует права, точной карты, переговоров и готовности к доверию.
</a:t>
            </a:r>
            <a:endParaRPr lang="en-US" sz="3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2026-06-02T23:24:56Z</dcterms:created>
  <dcterms:modified xsi:type="dcterms:W3CDTF">2026-06-02T23:24:56Z</dcterms:modified>
</cp:coreProperties>
</file>