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png"/><Relationship Id="rId3" Type="http://schemas.openxmlformats.org/officeDocument/2006/relationships/image" Target="../media/image-1-3.jpeg"/><Relationship Id="rId4" Type="http://schemas.openxmlformats.org/officeDocument/2006/relationships/image" Target="../media/image-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jpe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image" Target="../media/image-5-6.png"/><Relationship Id="rId7" Type="http://schemas.openxmlformats.org/officeDocument/2006/relationships/image" Target="../media/image-5-7.png"/><Relationship Id="rId8" Type="http://schemas.openxmlformats.org/officeDocument/2006/relationships/image" Target="../media/image-5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image" Target="../media/image-7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jpeg"/><Relationship Id="rId4" Type="http://schemas.openxmlformats.org/officeDocument/2006/relationships/image" Target="../media/image-9-4.jpeg"/><Relationship Id="rId5" Type="http://schemas.openxmlformats.org/officeDocument/2006/relationships/image" Target="../media/image-9-5.jpeg"/><Relationship Id="rId6" Type="http://schemas.openxmlformats.org/officeDocument/2006/relationships/image" Target="../media/image-9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image" Target="../media/image-11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image" Target="../media/image-13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jpe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image" Target="../media/image-15-6.png"/><Relationship Id="rId7" Type="http://schemas.openxmlformats.org/officeDocument/2006/relationships/image" Target="../media/image-15-7.png"/><Relationship Id="rId8" Type="http://schemas.openxmlformats.org/officeDocument/2006/relationships/image" Target="../media/image-15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image" Target="../media/image-17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2883495"/>
            <a:ext cx="9144000" cy="2259211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990800" y="678174"/>
            <a:ext cx="51624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54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Genres in English: как называют виды книг, фильмов и музыки
</a:t>
            </a:r>
            <a:endParaRPr lang="en-US" sz="2546" dirty="0"/>
          </a:p>
        </p:txBody>
      </p:sp>
      <p:sp>
        <p:nvSpPr>
          <p:cNvPr id="7" name="Text 1"/>
          <p:cNvSpPr txBox="1"/>
          <p:nvPr/>
        </p:nvSpPr>
        <p:spPr>
          <a:xfrm>
            <a:off x="1990800" y="1501199"/>
            <a:ext cx="5162400" cy="87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Жанры помогают быстро понять историю, настроение и тему произведения.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2020950" y="2525823"/>
            <a:ext cx="5102100" cy="19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1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57675" y="702804"/>
            <a:ext cx="3816600" cy="376069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70000" y="1440987"/>
            <a:ext cx="44946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4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Зачем знать жанры на уроке английского
</a:t>
            </a:r>
            <a:endParaRPr lang="en-US" sz="2648" dirty="0"/>
          </a:p>
        </p:txBody>
      </p:sp>
      <p:sp>
        <p:nvSpPr>
          <p:cNvPr id="7" name="Text 1"/>
          <p:cNvSpPr txBox="1"/>
          <p:nvPr/>
        </p:nvSpPr>
        <p:spPr>
          <a:xfrm>
            <a:off x="270000" y="2622025"/>
            <a:ext cx="4494600" cy="126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Жанровая лексика помогает говорить о книгах, фильмах и музыке, легче понимать короткие описания и уверенно выражать свои предпочтения: I like… I prefer… My favourite genre is…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8472000" y="270000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472000" y="270000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000" dirty="0"/>
          </a:p>
        </p:txBody>
      </p:sp>
      <p:sp>
        <p:nvSpPr>
          <p:cNvPr id="8" name="Text 1"/>
          <p:cNvSpPr txBox="1"/>
          <p:nvPr/>
        </p:nvSpPr>
        <p:spPr>
          <a:xfrm>
            <a:off x="280350" y="270000"/>
            <a:ext cx="6543900" cy="43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8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означает слово genre и как оно используется
</a:t>
            </a:r>
            <a:endParaRPr lang="en-US" sz="2088" dirty="0"/>
          </a:p>
        </p:txBody>
      </p:sp>
      <p:sp>
        <p:nvSpPr>
          <p:cNvPr id="9" name="Text 2"/>
          <p:cNvSpPr txBox="1"/>
          <p:nvPr/>
        </p:nvSpPr>
        <p:spPr>
          <a:xfrm>
            <a:off x="2707550" y="1010450"/>
            <a:ext cx="3570900" cy="82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Значение слова
</a:t>
            </a:r>
            <a:pPr algn="l" indent="0" marL="0">
              <a:lnSpc>
                <a:spcPct val="115000"/>
              </a:lnSpc>
              <a:buNone/>
            </a:pPr>
            <a:r>
              <a:rPr lang="en-US" sz="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Слово genre по-английски означает «жанр». Им называют тип произведения, когда хотят указать, к какой группе относится книга, фильм, музыка или игра по общим признакам.
</a:t>
            </a:r>
            <a:endParaRPr lang="en-US" sz="1300" dirty="0"/>
          </a:p>
        </p:txBody>
      </p:sp>
      <p:sp>
        <p:nvSpPr>
          <p:cNvPr id="10" name="Text 3"/>
          <p:cNvSpPr txBox="1"/>
          <p:nvPr/>
        </p:nvSpPr>
        <p:spPr>
          <a:xfrm>
            <a:off x="2707550" y="1948050"/>
            <a:ext cx="3570900" cy="82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его произносят
</a:t>
            </a:r>
            <a:pPr algn="l" indent="0" marL="0">
              <a:lnSpc>
                <a:spcPct val="115000"/>
              </a:lnSpc>
              <a:buNone/>
            </a:pPr>
            <a:r>
              <a:rPr lang="en-US" sz="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британском варианте слово читается как [ˈʒɒn.rə], а в американском — как [ˈʒɑːn.rə]. В речи это слово часто встречается в названиях разделов и рекомендациях.
</a:t>
            </a:r>
            <a:endParaRPr lang="en-US" sz="1300" dirty="0"/>
          </a:p>
        </p:txBody>
      </p:sp>
      <p:sp>
        <p:nvSpPr>
          <p:cNvPr id="11" name="Text 4"/>
          <p:cNvSpPr txBox="1"/>
          <p:nvPr/>
        </p:nvSpPr>
        <p:spPr>
          <a:xfrm>
            <a:off x="2707550" y="2885625"/>
            <a:ext cx="3570900" cy="82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Школьные сочетания
</a:t>
            </a:r>
            <a:pPr algn="l" indent="0" marL="0">
              <a:lnSpc>
                <a:spcPct val="115000"/>
              </a:lnSpc>
              <a:buNone/>
            </a:pPr>
            <a:r>
              <a:rPr lang="en-US" sz="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учебных материалах удобно использовать сочетания book genre, film genre и music genre. Они помогают точно сказать, о каком виде искусства идёт речь, не смешивая разные темы.
</a:t>
            </a:r>
            <a:endParaRPr lang="en-US" sz="1300" dirty="0"/>
          </a:p>
        </p:txBody>
      </p:sp>
      <p:sp>
        <p:nvSpPr>
          <p:cNvPr id="12" name="Text 5"/>
          <p:cNvSpPr txBox="1"/>
          <p:nvPr/>
        </p:nvSpPr>
        <p:spPr>
          <a:xfrm>
            <a:off x="2707550" y="3823175"/>
            <a:ext cx="3570900" cy="82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Частые примеры
</a:t>
            </a:r>
            <a:pPr algn="l" indent="0" marL="0">
              <a:lnSpc>
                <a:spcPct val="115000"/>
              </a:lnSpc>
              <a:buNone/>
            </a:pPr>
            <a:r>
              <a:rPr lang="en-US" sz="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школьной лексике особенно часто встречаются fairy tale, adventure story, mystery, fantasy, comedy, drama, horror и documentary. Эти слова легко заметить в описаниях и классификациях произведений.
</a:t>
            </a:r>
            <a:endParaRPr lang="en-US" sz="13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0000" y="1185896"/>
            <a:ext cx="4646100" cy="2944807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472000" y="270000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5344350" y="1584760"/>
            <a:ext cx="3529800" cy="89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Жанр можно узнать по героям, сюжету, настроению и необычным событиям.
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270000" y="4694275"/>
            <a:ext cx="2689800" cy="207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9" i="1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словарь и учебные материалы по теме «Books and Films»
</a:t>
            </a:r>
            <a:endParaRPr lang="en-US" sz="709" dirty="0"/>
          </a:p>
        </p:txBody>
      </p:sp>
      <p:sp>
        <p:nvSpPr>
          <p:cNvPr id="9" name="Text 3"/>
          <p:cNvSpPr txBox="1"/>
          <p:nvPr/>
        </p:nvSpPr>
        <p:spPr>
          <a:xfrm>
            <a:off x="270000" y="266400"/>
            <a:ext cx="7070100" cy="56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жанры на английском языке и их признаки
</a:t>
            </a:r>
            <a:endParaRPr lang="en-US" sz="2212" dirty="0"/>
          </a:p>
        </p:txBody>
      </p:sp>
      <p:sp>
        <p:nvSpPr>
          <p:cNvPr id="10" name="Text 4"/>
          <p:cNvSpPr txBox="1"/>
          <p:nvPr/>
        </p:nvSpPr>
        <p:spPr>
          <a:xfrm>
            <a:off x="5344350" y="2631624"/>
            <a:ext cx="3529800" cy="89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Жанр определяется не только темой, но и тем, как построены события и какое создаётся настроение.
</a:t>
            </a:r>
            <a:endParaRPr lang="en-US" sz="10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82023" y="701100"/>
            <a:ext cx="3813254" cy="40548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4320000" y="701100"/>
            <a:ext cx="4555200" cy="418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4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Fairy tale: сказка как самый понятный жанр для школьников
</a:t>
            </a:r>
            <a:endParaRPr lang="en-US" sz="1646" dirty="0"/>
          </a:p>
        </p:txBody>
      </p:sp>
      <p:sp>
        <p:nvSpPr>
          <p:cNvPr id="11" name="Text 1"/>
          <p:cNvSpPr txBox="1"/>
          <p:nvPr/>
        </p:nvSpPr>
        <p:spPr>
          <a:xfrm>
            <a:off x="8472000" y="270000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000" dirty="0"/>
          </a:p>
        </p:txBody>
      </p:sp>
      <p:sp>
        <p:nvSpPr>
          <p:cNvPr id="12" name="Text 2"/>
          <p:cNvSpPr txBox="1"/>
          <p:nvPr/>
        </p:nvSpPr>
        <p:spPr>
          <a:xfrm>
            <a:off x="4320000" y="1311600"/>
            <a:ext cx="4156500" cy="65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Волшебный мир
</a:t>
            </a:r>
            <a:pPr algn="l" indent="0" marL="0">
              <a:lnSpc>
                <a:spcPct val="115000"/>
              </a:lnSpc>
              <a:buNone/>
            </a:pPr>
            <a:r>
              <a:rPr lang="en-US" sz="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Fairy tale легко узнать по чудесам, заклинаниям и необычным событиям. В таких историях герой может встретить говорящих животных, волшебный предмет или попасть в заколдованное место.
</a:t>
            </a:r>
            <a:endParaRPr lang="en-US" sz="1200" dirty="0"/>
          </a:p>
        </p:txBody>
      </p:sp>
      <p:sp>
        <p:nvSpPr>
          <p:cNvPr id="13" name="Text 3"/>
          <p:cNvSpPr txBox="1"/>
          <p:nvPr/>
        </p:nvSpPr>
        <p:spPr>
          <a:xfrm>
            <a:off x="4320000" y="2011025"/>
            <a:ext cx="4156500" cy="65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Понятные герои
</a:t>
            </a:r>
            <a:pPr algn="l" indent="0" marL="0">
              <a:lnSpc>
                <a:spcPct val="115000"/>
              </a:lnSpc>
              <a:buNone/>
            </a:pPr>
            <a:r>
              <a:rPr lang="en-US" sz="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английских сказках часто появляются prince, princess, king, queen, witch, giant и dragon. Эти персонажи сразу задают сказочное настроение и помогают читателю понять жанр.
</a:t>
            </a:r>
            <a:endParaRPr lang="en-US" sz="1200" dirty="0"/>
          </a:p>
        </p:txBody>
      </p:sp>
      <p:sp>
        <p:nvSpPr>
          <p:cNvPr id="14" name="Text 4"/>
          <p:cNvSpPr txBox="1"/>
          <p:nvPr/>
        </p:nvSpPr>
        <p:spPr>
          <a:xfrm>
            <a:off x="4320000" y="2710450"/>
            <a:ext cx="4156500" cy="65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Добро и зло
</a:t>
            </a:r>
            <a:pPr algn="l" indent="0" marL="0">
              <a:lnSpc>
                <a:spcPct val="115000"/>
              </a:lnSpc>
              <a:buNone/>
            </a:pPr>
            <a:r>
              <a:rPr lang="en-US" sz="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сказки важно чёткое противопоставление good and evil. Герой обычно смелый и добрый, а трудности показывают, как он меняется и побеждает опасность или несправедливость.
</a:t>
            </a:r>
            <a:endParaRPr lang="en-US" sz="1200" dirty="0"/>
          </a:p>
        </p:txBody>
      </p:sp>
      <p:sp>
        <p:nvSpPr>
          <p:cNvPr id="15" name="Text 5"/>
          <p:cNvSpPr txBox="1"/>
          <p:nvPr/>
        </p:nvSpPr>
        <p:spPr>
          <a:xfrm>
            <a:off x="4320000" y="3409874"/>
            <a:ext cx="4156500" cy="65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Язык описания
</a:t>
            </a:r>
            <a:pPr algn="l" indent="0" marL="0">
              <a:lnSpc>
                <a:spcPct val="115000"/>
              </a:lnSpc>
              <a:buNone/>
            </a:pPr>
            <a:r>
              <a:rPr lang="en-US" sz="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Чтобы рассказать о сказке по-английски, удобно использовать слова magical, brave, kind, evil и happy ending. Они помогают кратко описать сюжет и настроение произведения.
</a:t>
            </a:r>
            <a:endParaRPr lang="en-US" sz="1200" dirty="0"/>
          </a:p>
        </p:txBody>
      </p:sp>
      <p:sp>
        <p:nvSpPr>
          <p:cNvPr id="16" name="Text 6"/>
          <p:cNvSpPr txBox="1"/>
          <p:nvPr/>
        </p:nvSpPr>
        <p:spPr>
          <a:xfrm>
            <a:off x="4320000" y="4102915"/>
            <a:ext cx="4156500" cy="65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изображения
</a:t>
            </a:r>
            <a:pPr algn="l" indent="0" marL="0">
              <a:lnSpc>
                <a:spcPct val="115000"/>
              </a:lnSpc>
              <a:buNone/>
            </a:pPr>
            <a:r>
              <a:rPr lang="en-US" sz="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Замок, лес, волшебный предмет и сказочные персонажи сразу делают жанр узнаваемым. Такие детали помогают быстро отличить fairy tale от других видов историй.
</a:t>
            </a:r>
            <a:endParaRPr lang="en-US" sz="12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227900" y="1119804"/>
            <a:ext cx="4646100" cy="3345192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472000" y="270000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000" dirty="0"/>
          </a:p>
        </p:txBody>
      </p:sp>
      <p:sp>
        <p:nvSpPr>
          <p:cNvPr id="8" name="Text 1"/>
          <p:cNvSpPr txBox="1"/>
          <p:nvPr/>
        </p:nvSpPr>
        <p:spPr>
          <a:xfrm>
            <a:off x="4227900" y="4666200"/>
            <a:ext cx="4646100" cy="207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i="1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Учебная схема для обсуждения на уроке английского языка
</a:t>
            </a:r>
            <a:endParaRPr lang="en-US" sz="800" dirty="0"/>
          </a:p>
        </p:txBody>
      </p:sp>
      <p:sp>
        <p:nvSpPr>
          <p:cNvPr id="9" name="Text 2"/>
          <p:cNvSpPr txBox="1"/>
          <p:nvPr/>
        </p:nvSpPr>
        <p:spPr>
          <a:xfrm>
            <a:off x="270000" y="270000"/>
            <a:ext cx="6691200" cy="43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95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Самые узнаваемые жанры в школьном чтении и кино
</a:t>
            </a:r>
            <a:endParaRPr lang="en-US" sz="1958" dirty="0"/>
          </a:p>
        </p:txBody>
      </p:sp>
      <p:sp>
        <p:nvSpPr>
          <p:cNvPr id="10" name="Text 3"/>
          <p:cNvSpPr txBox="1"/>
          <p:nvPr/>
        </p:nvSpPr>
        <p:spPr>
          <a:xfrm>
            <a:off x="497300" y="1993450"/>
            <a:ext cx="3529800" cy="74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Диаграмма показывает жанры, которые легче всего распознать по названию и типичным событиям на уроках и в домашнем чтении.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497300" y="2877900"/>
            <a:ext cx="3529800" cy="74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7 классе чаще всего узнаются fairy tale, adventure и comedy, потому что они знакомы по книгам, мультфильмам и семейному кино.
</a:t>
            </a:r>
            <a:endParaRPr lang="en-US" sz="10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65975" y="1490720"/>
            <a:ext cx="726600" cy="7266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65963" y="3174770"/>
            <a:ext cx="726600" cy="7266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812975" y="1501753"/>
            <a:ext cx="792600" cy="704533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845975" y="3174770"/>
            <a:ext cx="726600" cy="7266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472000" y="270000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000" dirty="0"/>
          </a:p>
        </p:txBody>
      </p:sp>
      <p:sp>
        <p:nvSpPr>
          <p:cNvPr id="9" name="Text 1"/>
          <p:cNvSpPr txBox="1"/>
          <p:nvPr/>
        </p:nvSpPr>
        <p:spPr>
          <a:xfrm>
            <a:off x="270000" y="270000"/>
            <a:ext cx="7110000" cy="43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описываются жанры в простых английских фразах
</a:t>
            </a:r>
            <a:endParaRPr lang="en-US" sz="2018" dirty="0"/>
          </a:p>
        </p:txBody>
      </p:sp>
      <p:sp>
        <p:nvSpPr>
          <p:cNvPr id="10" name="Text 2"/>
          <p:cNvSpPr txBox="1"/>
          <p:nvPr/>
        </p:nvSpPr>
        <p:spPr>
          <a:xfrm>
            <a:off x="1942125" y="1490710"/>
            <a:ext cx="2388900" cy="129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Смешной сюжет
</a:t>
            </a:r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comedy подходят фразы вроде It is a funny story. Они сразу показывают, что в тексте есть юмор, лёгкое настроение и забавные ситуации, которые легко пересказать по-английски.
</a:t>
            </a:r>
            <a:endParaRPr lang="en-US" sz="1400" dirty="0"/>
          </a:p>
        </p:txBody>
      </p:sp>
      <p:sp>
        <p:nvSpPr>
          <p:cNvPr id="11" name="Text 3"/>
          <p:cNvSpPr txBox="1"/>
          <p:nvPr/>
        </p:nvSpPr>
        <p:spPr>
          <a:xfrm>
            <a:off x="1942113" y="3174760"/>
            <a:ext cx="2388900" cy="129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Тайна и расследование
</a:t>
            </a:r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mystery удобно сказать: The main character solves a mystery. Эта модель подчёркивает поиск ответа, подсказки и логическое мышление, которые важны в жанре.
</a:t>
            </a:r>
            <a:endParaRPr lang="en-US" sz="1400" dirty="0"/>
          </a:p>
        </p:txBody>
      </p:sp>
      <p:sp>
        <p:nvSpPr>
          <p:cNvPr id="12" name="Text 4"/>
          <p:cNvSpPr txBox="1"/>
          <p:nvPr/>
        </p:nvSpPr>
        <p:spPr>
          <a:xfrm>
            <a:off x="6022125" y="1490710"/>
            <a:ext cx="2388900" cy="129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Магия и чудеса
</a:t>
            </a:r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описании fantasy часто говорят: It has magic and unusual creatures. Такие слова помогают отличить сказочный или фантастический мир от обычной школьной истории.
</a:t>
            </a:r>
            <a:endParaRPr lang="en-US" sz="1400" dirty="0"/>
          </a:p>
        </p:txBody>
      </p:sp>
      <p:sp>
        <p:nvSpPr>
          <p:cNvPr id="13" name="Text 5"/>
          <p:cNvSpPr txBox="1"/>
          <p:nvPr/>
        </p:nvSpPr>
        <p:spPr>
          <a:xfrm>
            <a:off x="6022125" y="3174760"/>
            <a:ext cx="2388900" cy="129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Опасность и напряжение
</a:t>
            </a:r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Фраза The story is full of danger and exciting events подходит для adventure или horror. Она помогает показать, что события развиваются быстро и вызывают сильные эмоции.
</a:t>
            </a:r>
            <a:endParaRPr lang="en-US" sz="14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227900" y="1696816"/>
            <a:ext cx="4646100" cy="188577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472000" y="270000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486950" y="1935148"/>
            <a:ext cx="3529800" cy="84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Музыкальный жанр можно определить по ритму, темпу, голосу и инструментам.
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270000" y="4694275"/>
            <a:ext cx="2689800" cy="207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i="1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Школьная лексика по теме «Music»
</a:t>
            </a:r>
            <a:endParaRPr lang="en-US" sz="800" dirty="0"/>
          </a:p>
        </p:txBody>
      </p:sp>
      <p:sp>
        <p:nvSpPr>
          <p:cNvPr id="9" name="Text 3"/>
          <p:cNvSpPr txBox="1"/>
          <p:nvPr/>
        </p:nvSpPr>
        <p:spPr>
          <a:xfrm>
            <a:off x="270000" y="270000"/>
            <a:ext cx="6683400" cy="55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Жанры музыки на английском языке
</a:t>
            </a:r>
            <a:endParaRPr lang="en-US" sz="2800" dirty="0"/>
          </a:p>
        </p:txBody>
      </p:sp>
      <p:sp>
        <p:nvSpPr>
          <p:cNvPr id="10" name="Text 4"/>
          <p:cNvSpPr txBox="1"/>
          <p:nvPr/>
        </p:nvSpPr>
        <p:spPr>
          <a:xfrm>
            <a:off x="486950" y="2936075"/>
            <a:ext cx="3529800" cy="84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музыке жанр слышен по звучанию: он связан не только с темой песни, но и с тем, как она исполняется.
</a:t>
            </a:r>
            <a:endParaRPr lang="en-US" sz="10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80350" y="1087457"/>
            <a:ext cx="2745600" cy="1466644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204421" y="1087428"/>
            <a:ext cx="2745600" cy="1466644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128500" y="1087428"/>
            <a:ext cx="2745600" cy="1466644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472000" y="270000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000" dirty="0"/>
          </a:p>
        </p:txBody>
      </p:sp>
      <p:sp>
        <p:nvSpPr>
          <p:cNvPr id="9" name="Text 1"/>
          <p:cNvSpPr txBox="1"/>
          <p:nvPr/>
        </p:nvSpPr>
        <p:spPr>
          <a:xfrm>
            <a:off x="280350" y="270000"/>
            <a:ext cx="7099500" cy="620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4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Один сюжет в разных жанрах: how genre changes the same story
</a:t>
            </a:r>
            <a:endParaRPr lang="en-US" sz="2442" dirty="0"/>
          </a:p>
        </p:txBody>
      </p:sp>
      <p:sp>
        <p:nvSpPr>
          <p:cNvPr id="10" name="Text 2"/>
          <p:cNvSpPr txBox="1"/>
          <p:nvPr/>
        </p:nvSpPr>
        <p:spPr>
          <a:xfrm>
            <a:off x="280350" y="2822396"/>
            <a:ext cx="2745600" cy="182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8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Смешная версия истории
</a:t>
            </a:r>
            <a:pPr algn="l" indent="0" marL="0">
              <a:lnSpc>
                <a:spcPct val="115000"/>
              </a:lnSpc>
              <a:buNone/>
            </a:pPr>
            <a:r>
              <a:rPr lang="en-US" sz="138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2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Школьник опаздывает на урок, путает рюкзак с чужим и случайно приносит в класс не свои вещи. Из простой ситуации получается comedy, потому что в центре — неловкие моменты и смешные недоразумения. Тот же герой, но настроение уже лёгкое и весёлое.
</a:t>
            </a:r>
            <a:endParaRPr lang="en-US" sz="1389" dirty="0"/>
          </a:p>
        </p:txBody>
      </p:sp>
      <p:sp>
        <p:nvSpPr>
          <p:cNvPr id="11" name="Text 3"/>
          <p:cNvSpPr txBox="1"/>
          <p:nvPr/>
        </p:nvSpPr>
        <p:spPr>
          <a:xfrm>
            <a:off x="3204421" y="2820607"/>
            <a:ext cx="2745600" cy="182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8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История с тайной
</a:t>
            </a:r>
            <a:pPr algn="l" indent="0" marL="0">
              <a:lnSpc>
                <a:spcPct val="115000"/>
              </a:lnSpc>
              <a:buNone/>
            </a:pPr>
            <a:r>
              <a:rPr lang="en-US" sz="138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2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в рюкзаке оказывается загадочная записка, сюжет меняется на mystery. Теперь важны clues, suspects и вопросы, на которые нужно найти ответ. Обычный школьный день превращается в расследование, а каждая деталь начинает иметь значение.
</a:t>
            </a:r>
            <a:endParaRPr lang="en-US" sz="1389" dirty="0"/>
          </a:p>
        </p:txBody>
      </p:sp>
      <p:sp>
        <p:nvSpPr>
          <p:cNvPr id="12" name="Text 4"/>
          <p:cNvSpPr txBox="1"/>
          <p:nvPr/>
        </p:nvSpPr>
        <p:spPr>
          <a:xfrm>
            <a:off x="6128499" y="2820607"/>
            <a:ext cx="2745600" cy="182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8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Опасное приключение
</a:t>
            </a:r>
            <a:pPr algn="l" indent="0" marL="0">
              <a:lnSpc>
                <a:spcPct val="115000"/>
              </a:lnSpc>
              <a:buNone/>
            </a:pPr>
            <a:r>
              <a:rPr lang="en-US" sz="138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2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 если герой по дороге на урок попадает в незнакомое место и ищет выход, история становится adventure. Здесь появляются риск, движение и испытания. Один и тот же персонаж выглядит по-разному, когда меняется жанр и обложка книги.
</a:t>
            </a:r>
            <a:endParaRPr lang="en-US" sz="1389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0000" y="1078944"/>
            <a:ext cx="8604000" cy="3344412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472000" y="270000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270000" y="270000"/>
            <a:ext cx="6787800" cy="43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0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определить жанр текста или фильма на английском языке
</a:t>
            </a:r>
            <a:endParaRPr lang="en-US" sz="1706" dirty="0"/>
          </a:p>
        </p:txBody>
      </p:sp>
      <p:sp>
        <p:nvSpPr>
          <p:cNvPr id="8" name="Text 2"/>
          <p:cNvSpPr txBox="1"/>
          <p:nvPr/>
        </p:nvSpPr>
        <p:spPr>
          <a:xfrm>
            <a:off x="270000" y="750672"/>
            <a:ext cx="6787800" cy="22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для анализа сюжета, ключевых слов и настроения произведения
</a:t>
            </a:r>
            <a:endParaRPr lang="en-US" sz="11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280350" y="270000"/>
            <a:ext cx="6687600" cy="43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9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Жанры часто смешиваются в современных книгах и фильмах
</a:t>
            </a:r>
            <a:endParaRPr lang="en-US" sz="1695" dirty="0"/>
          </a:p>
        </p:txBody>
      </p:sp>
      <p:sp>
        <p:nvSpPr>
          <p:cNvPr id="9" name="Text 1"/>
          <p:cNvSpPr txBox="1"/>
          <p:nvPr/>
        </p:nvSpPr>
        <p:spPr>
          <a:xfrm>
            <a:off x="8472000" y="270000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000" dirty="0"/>
          </a:p>
        </p:txBody>
      </p:sp>
      <p:sp>
        <p:nvSpPr>
          <p:cNvPr id="10" name="Text 2"/>
          <p:cNvSpPr txBox="1"/>
          <p:nvPr/>
        </p:nvSpPr>
        <p:spPr>
          <a:xfrm>
            <a:off x="280400" y="2082203"/>
            <a:ext cx="2069400" cy="145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Сочетание жанров
</a:t>
            </a:r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Одна история может одновременно быть adventure story и fantasy story: в ней есть и путешествие, и волшебные события. Такое сочетание делает сюжет более насыщенным и непредсказуемым.
</a:t>
            </a:r>
            <a:endParaRPr lang="en-US" sz="1400" dirty="0"/>
          </a:p>
        </p:txBody>
      </p:sp>
      <p:sp>
        <p:nvSpPr>
          <p:cNvPr id="11" name="Text 3"/>
          <p:cNvSpPr txBox="1"/>
          <p:nvPr/>
        </p:nvSpPr>
        <p:spPr>
          <a:xfrm>
            <a:off x="2455108" y="2082200"/>
            <a:ext cx="2069400" cy="145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Комические сцены
</a:t>
            </a:r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Даже в detective story авторы добавляют comic scenes, чтобы снять напряжение и сделать героев ближе читателю. Юмор помогает удерживать внимание и делает развитие событий менее однообразным.
</a:t>
            </a:r>
            <a:endParaRPr lang="en-US" sz="1400" dirty="0"/>
          </a:p>
        </p:txBody>
      </p:sp>
      <p:sp>
        <p:nvSpPr>
          <p:cNvPr id="12" name="Text 4"/>
          <p:cNvSpPr txBox="1"/>
          <p:nvPr/>
        </p:nvSpPr>
        <p:spPr>
          <a:xfrm>
            <a:off x="4629816" y="2082200"/>
            <a:ext cx="2069400" cy="145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Полезные выражения
</a:t>
            </a:r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английских описаниях жанров часто встречаются phrases like with elements of, mixed with and combines. Они помогают точно показать, какие признаки принадлежат разным жанрам одновременно.
</a:t>
            </a:r>
            <a:endParaRPr lang="en-US" sz="1400" dirty="0"/>
          </a:p>
        </p:txBody>
      </p:sp>
      <p:sp>
        <p:nvSpPr>
          <p:cNvPr id="13" name="Text 5"/>
          <p:cNvSpPr txBox="1"/>
          <p:nvPr/>
        </p:nvSpPr>
        <p:spPr>
          <a:xfrm>
            <a:off x="6804559" y="2082200"/>
            <a:ext cx="2069400" cy="145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2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Интерес для подростков
</a:t>
            </a:r>
            <a:pPr algn="l" indent="0" marL="0">
              <a:lnSpc>
                <a:spcPct val="115000"/>
              </a:lnSpc>
              <a:buNone/>
            </a:pPr>
            <a:r>
              <a:rPr lang="en-US" sz="94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Смешанные жанры особенно привлекательны для подростков, потому что в них есть знакомые ситуации, яркие персонажи и неожиданные повороты. Такой формат легче обсуждать на уроке английского языка.
</a:t>
            </a:r>
            <a:endParaRPr lang="en-US" sz="1323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227900" y="1119804"/>
            <a:ext cx="4646100" cy="3345192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472000" y="270000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000" dirty="0"/>
          </a:p>
        </p:txBody>
      </p:sp>
      <p:sp>
        <p:nvSpPr>
          <p:cNvPr id="8" name="Text 1"/>
          <p:cNvSpPr txBox="1"/>
          <p:nvPr/>
        </p:nvSpPr>
        <p:spPr>
          <a:xfrm>
            <a:off x="4227900" y="4666200"/>
            <a:ext cx="4646100" cy="207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i="1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Условная учебная диаграмма по теме урока «Genres»
</a:t>
            </a:r>
            <a:endParaRPr lang="en-US" sz="800" dirty="0"/>
          </a:p>
        </p:txBody>
      </p:sp>
      <p:sp>
        <p:nvSpPr>
          <p:cNvPr id="9" name="Text 2"/>
          <p:cNvSpPr txBox="1"/>
          <p:nvPr/>
        </p:nvSpPr>
        <p:spPr>
          <a:xfrm>
            <a:off x="270000" y="270000"/>
            <a:ext cx="6691200" cy="43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жанры чаще выбирают подростки
</a:t>
            </a:r>
            <a:endParaRPr lang="en-US" sz="2600" dirty="0"/>
          </a:p>
        </p:txBody>
      </p:sp>
      <p:sp>
        <p:nvSpPr>
          <p:cNvPr id="10" name="Text 3"/>
          <p:cNvSpPr txBox="1"/>
          <p:nvPr/>
        </p:nvSpPr>
        <p:spPr>
          <a:xfrm>
            <a:off x="497300" y="1993450"/>
            <a:ext cx="3529800" cy="74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Диаграмма показывает не точные статистические данные, а удобное для урока сравнение жанров по предполагаемой популярности среди школьников одного возраста.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497300" y="2877900"/>
            <a:ext cx="3529800" cy="74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Comedy, adventure и fantasy выглядят наиболее привлекательными, потому что они дают динамику, яркие образы и простые темы для обсуждения.
</a:t>
            </a:r>
            <a:endParaRPr lang="en-US" sz="10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60491" y="1361819"/>
            <a:ext cx="604800" cy="48384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79800" y="2251415"/>
            <a:ext cx="518700" cy="5187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03541" y="3184796"/>
            <a:ext cx="518700" cy="5187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03541" y="4118196"/>
            <a:ext cx="518700" cy="5187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472000" y="270000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000" dirty="0"/>
          </a:p>
        </p:txBody>
      </p:sp>
      <p:sp>
        <p:nvSpPr>
          <p:cNvPr id="9" name="Text 1"/>
          <p:cNvSpPr txBox="1"/>
          <p:nvPr/>
        </p:nvSpPr>
        <p:spPr>
          <a:xfrm>
            <a:off x="270000" y="270000"/>
            <a:ext cx="7110000" cy="60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39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Жанры в играх и на платформах для просмотра
</a:t>
            </a:r>
            <a:endParaRPr lang="en-US" sz="2395" dirty="0"/>
          </a:p>
        </p:txBody>
      </p:sp>
      <p:sp>
        <p:nvSpPr>
          <p:cNvPr id="10" name="Text 2"/>
          <p:cNvSpPr txBox="1"/>
          <p:nvPr/>
        </p:nvSpPr>
        <p:spPr>
          <a:xfrm>
            <a:off x="1008535" y="1243726"/>
            <a:ext cx="4140300" cy="712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1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Игровые жанры
</a:t>
            </a:r>
            <a:pPr algn="l" indent="0" marL="0">
              <a:lnSpc>
                <a:spcPct val="115000"/>
              </a:lnSpc>
              <a:buNone/>
            </a:pPr>
            <a:r>
              <a:rPr lang="en-US" sz="89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9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играх жанр сразу подсказывает, что нужно делать: проходить уровни, строить, решать задачи или исследовать мир. Поэтому слова platformer, quest и puzzle очень полезны для понимания правил.
</a:t>
            </a:r>
            <a:endParaRPr lang="en-US" sz="1315" dirty="0"/>
          </a:p>
        </p:txBody>
      </p:sp>
      <p:sp>
        <p:nvSpPr>
          <p:cNvPr id="11" name="Text 3"/>
          <p:cNvSpPr txBox="1"/>
          <p:nvPr/>
        </p:nvSpPr>
        <p:spPr>
          <a:xfrm>
            <a:off x="979950" y="2150752"/>
            <a:ext cx="41403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2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Фильмы и сериалы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платформах для просмотра жанр помогает быстро выбрать контент по настроению. Labels like action, comedy, drama, horror and sci-fi показывают, будет ли история спокойной, смешной или напряжённой.
</a:t>
            </a:r>
            <a:endParaRPr lang="en-US" sz="1328" dirty="0"/>
          </a:p>
        </p:txBody>
      </p:sp>
      <p:sp>
        <p:nvSpPr>
          <p:cNvPr id="12" name="Text 4"/>
          <p:cNvSpPr txBox="1"/>
          <p:nvPr/>
        </p:nvSpPr>
        <p:spPr>
          <a:xfrm>
            <a:off x="1008535" y="3084132"/>
            <a:ext cx="41403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2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Подсказки сервиса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Жанровые метки работают как короткие подсказки в меню и рекомендациях. Если ученик знает их значение, ему легче понять описание фильма, сериала или игры без перевода каждого слова.
</a:t>
            </a:r>
            <a:endParaRPr lang="en-US" sz="1328" dirty="0"/>
          </a:p>
        </p:txBody>
      </p:sp>
      <p:sp>
        <p:nvSpPr>
          <p:cNvPr id="13" name="Text 5"/>
          <p:cNvSpPr txBox="1"/>
          <p:nvPr/>
        </p:nvSpPr>
        <p:spPr>
          <a:xfrm>
            <a:off x="1008535" y="4017527"/>
            <a:ext cx="41403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2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Выбор по интересам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Знание жанров помогает выбирать контент осознанно: кто-то ищет юмор, кто-то — загадки, а кто-то — необычный мир. Это делает просмотр и игру более удобными и личными.
</a:t>
            </a:r>
            <a:endParaRPr lang="en-US" sz="1328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0000" y="1916974"/>
            <a:ext cx="4646100" cy="1482652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472000" y="270000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5344350" y="1584760"/>
            <a:ext cx="3529800" cy="89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Краткая таблица показывает, как жанр работает в разных видах искусства и какие признаки помогают его распознать.
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270000" y="4694275"/>
            <a:ext cx="2689800" cy="207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i="1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Учебная тема «Genres in art and media»
</a:t>
            </a:r>
            <a:endParaRPr lang="en-US" sz="800" dirty="0"/>
          </a:p>
        </p:txBody>
      </p:sp>
      <p:sp>
        <p:nvSpPr>
          <p:cNvPr id="9" name="Text 3"/>
          <p:cNvSpPr txBox="1"/>
          <p:nvPr/>
        </p:nvSpPr>
        <p:spPr>
          <a:xfrm>
            <a:off x="270000" y="266400"/>
            <a:ext cx="7070100" cy="56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33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жанров в книгах, фильмах и музыке
</a:t>
            </a:r>
            <a:endParaRPr lang="en-US" sz="2332" dirty="0"/>
          </a:p>
        </p:txBody>
      </p:sp>
      <p:sp>
        <p:nvSpPr>
          <p:cNvPr id="10" name="Text 4"/>
          <p:cNvSpPr txBox="1"/>
          <p:nvPr/>
        </p:nvSpPr>
        <p:spPr>
          <a:xfrm>
            <a:off x="5344350" y="2631624"/>
            <a:ext cx="3529800" cy="89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 всех трёх сферах жанр помогает быстро понять тип произведения, но в книгах важнее сюжет, в фильмах — действие, а в музыке — звучание.
</a:t>
            </a:r>
            <a:endParaRPr lang="en-US" sz="10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80350" y="3266302"/>
            <a:ext cx="8593800" cy="1602945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8472000" y="270000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000" dirty="0"/>
          </a:p>
        </p:txBody>
      </p:sp>
      <p:sp>
        <p:nvSpPr>
          <p:cNvPr id="11" name="Text 1"/>
          <p:cNvSpPr txBox="1"/>
          <p:nvPr/>
        </p:nvSpPr>
        <p:spPr>
          <a:xfrm>
            <a:off x="280350" y="270000"/>
            <a:ext cx="6821700" cy="43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7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Detective and mystery: жанр загадки и поиска ответа
</a:t>
            </a:r>
            <a:endParaRPr lang="en-US" sz="2071" dirty="0"/>
          </a:p>
        </p:txBody>
      </p:sp>
      <p:sp>
        <p:nvSpPr>
          <p:cNvPr id="12" name="Text 2"/>
          <p:cNvSpPr txBox="1"/>
          <p:nvPr/>
        </p:nvSpPr>
        <p:spPr>
          <a:xfrm>
            <a:off x="570250" y="2220107"/>
            <a:ext cx="1895700" cy="86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98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Тайна в центре сюжета
</a:t>
            </a:r>
            <a:pPr algn="ctr" indent="0" marL="0">
              <a:lnSpc>
                <a:spcPct val="115000"/>
              </a:lnSpc>
              <a:buNone/>
            </a:pPr>
            <a:r>
              <a:rPr lang="en-US" sz="44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80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Detective и mystery stories строятся вокруг вопроса, который нужно решить. Читатель или зритель следит за уликами, подозреваемыми и поиском ответа до самого конца истории.
</a:t>
            </a:r>
            <a:endParaRPr lang="en-US" sz="985" dirty="0"/>
          </a:p>
        </p:txBody>
      </p:sp>
      <p:sp>
        <p:nvSpPr>
          <p:cNvPr id="13" name="Text 3"/>
          <p:cNvSpPr txBox="1"/>
          <p:nvPr/>
        </p:nvSpPr>
        <p:spPr>
          <a:xfrm>
            <a:off x="2590326" y="2218036"/>
            <a:ext cx="1895700" cy="86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97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слова жанра
</a:t>
            </a:r>
            <a:pPr algn="ctr" indent="0" marL="0">
              <a:lnSpc>
                <a:spcPct val="115000"/>
              </a:lnSpc>
              <a:buNone/>
            </a:pPr>
            <a:r>
              <a:rPr lang="en-US" sz="44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80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этого жанра особенно важны слова clue, suspect, evidence, investigation и solution. Они часто встречаются в текстах, поэтому помогают быстрее понять смысл и тему истории.
</a:t>
            </a:r>
            <a:endParaRPr lang="en-US" sz="979" dirty="0"/>
          </a:p>
        </p:txBody>
      </p:sp>
      <p:sp>
        <p:nvSpPr>
          <p:cNvPr id="14" name="Text 4"/>
          <p:cNvSpPr txBox="1"/>
          <p:nvPr/>
        </p:nvSpPr>
        <p:spPr>
          <a:xfrm>
            <a:off x="4610399" y="2218036"/>
            <a:ext cx="1895700" cy="86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92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Логика и выводы
</a:t>
            </a:r>
            <a:pPr algn="ctr" indent="0" marL="0">
              <a:lnSpc>
                <a:spcPct val="115000"/>
              </a:lnSpc>
              <a:buNone/>
            </a:pPr>
            <a:r>
              <a:rPr lang="en-US" sz="4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75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detective story герои не просто смотрят на события, а анализируют их. Это хороший жанр для тренировки умения сравнивать факты, делать выводы и объяснять, почему ответ кажется верным.
</a:t>
            </a:r>
            <a:endParaRPr lang="en-US" sz="928" dirty="0"/>
          </a:p>
        </p:txBody>
      </p:sp>
      <p:sp>
        <p:nvSpPr>
          <p:cNvPr id="15" name="Text 5"/>
          <p:cNvSpPr txBox="1"/>
          <p:nvPr/>
        </p:nvSpPr>
        <p:spPr>
          <a:xfrm>
            <a:off x="6630475" y="2218036"/>
            <a:ext cx="1895700" cy="86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9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Полезно для 7 класса
</a:t>
            </a:r>
            <a:pPr algn="ctr" indent="0" marL="0">
              <a:lnSpc>
                <a:spcPct val="115000"/>
              </a:lnSpc>
              <a:buNone/>
            </a:pPr>
            <a:r>
              <a:rPr lang="en-US" sz="44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80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Такой сюжет удобно использовать на уроке английского языка, потому что он помогает учить лексику по теме «поиск информации». Кроме того, он легко превращается в короткий пересказ.
</a:t>
            </a:r>
            <a:endParaRPr lang="en-US" sz="986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227900" y="1119804"/>
            <a:ext cx="4646100" cy="3345192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472000" y="270000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000" dirty="0"/>
          </a:p>
        </p:txBody>
      </p:sp>
      <p:sp>
        <p:nvSpPr>
          <p:cNvPr id="8" name="Text 1"/>
          <p:cNvSpPr txBox="1"/>
          <p:nvPr/>
        </p:nvSpPr>
        <p:spPr>
          <a:xfrm>
            <a:off x="4227900" y="4666200"/>
            <a:ext cx="4646100" cy="207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94" i="1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Схематическая модель сюжета по школьным материалам по литературе и английскому языку
</a:t>
            </a:r>
            <a:endParaRPr lang="en-US" sz="794" dirty="0"/>
          </a:p>
        </p:txBody>
      </p:sp>
      <p:sp>
        <p:nvSpPr>
          <p:cNvPr id="9" name="Text 2"/>
          <p:cNvSpPr txBox="1"/>
          <p:nvPr/>
        </p:nvSpPr>
        <p:spPr>
          <a:xfrm>
            <a:off x="270000" y="270000"/>
            <a:ext cx="6691200" cy="43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Строение жанрового сюжета
</a:t>
            </a:r>
            <a:endParaRPr lang="en-US" sz="2800" dirty="0"/>
          </a:p>
        </p:txBody>
      </p:sp>
      <p:sp>
        <p:nvSpPr>
          <p:cNvPr id="10" name="Text 3"/>
          <p:cNvSpPr txBox="1"/>
          <p:nvPr/>
        </p:nvSpPr>
        <p:spPr>
          <a:xfrm>
            <a:off x="497300" y="1993450"/>
            <a:ext cx="3529800" cy="74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Разные жанры по-разному распределяют внимание читателя, но почти всегда сохраняют понятную последовательность событий: от знакомства с героями до финального решения конфликта.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497300" y="2877900"/>
            <a:ext cx="3529800" cy="74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Кульминация — самый высокий пик напряжения, а затем сюжет идёт к развязке; в horror рост резче, в comedy финал часто легче и короче.
</a:t>
            </a:r>
            <a:endParaRPr lang="en-US" sz="10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280350" y="270000"/>
            <a:ext cx="7886700" cy="418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одни жанры становятся популярнее других
</a:t>
            </a:r>
            <a:endParaRPr lang="en-US" sz="2200" dirty="0"/>
          </a:p>
        </p:txBody>
      </p:sp>
      <p:sp>
        <p:nvSpPr>
          <p:cNvPr id="9" name="Text 1"/>
          <p:cNvSpPr txBox="1"/>
          <p:nvPr/>
        </p:nvSpPr>
        <p:spPr>
          <a:xfrm>
            <a:off x="8472000" y="270000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000" dirty="0"/>
          </a:p>
        </p:txBody>
      </p:sp>
      <p:sp>
        <p:nvSpPr>
          <p:cNvPr id="10" name="Text 2"/>
          <p:cNvSpPr txBox="1"/>
          <p:nvPr/>
        </p:nvSpPr>
        <p:spPr>
          <a:xfrm>
            <a:off x="280337" y="1119604"/>
            <a:ext cx="4391667" cy="82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Возраст аудитории
</a:t>
            </a:r>
            <a:pPr algn="l" indent="0" marL="0">
              <a:lnSpc>
                <a:spcPct val="115000"/>
              </a:lnSpc>
              <a:buNone/>
            </a:pPr>
            <a:r>
              <a:rPr lang="en-US" sz="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Подростки чаще выбирают истории, где есть движение, юмор или необычный мир. Такие жанры проще воспринимать, потому что они быстро удерживают внимание и дают яркие эмоции.
</a:t>
            </a:r>
            <a:endParaRPr lang="en-US" sz="1400" dirty="0"/>
          </a:p>
        </p:txBody>
      </p:sp>
      <p:sp>
        <p:nvSpPr>
          <p:cNvPr id="11" name="Text 3"/>
          <p:cNvSpPr txBox="1"/>
          <p:nvPr/>
        </p:nvSpPr>
        <p:spPr>
          <a:xfrm>
            <a:off x="280337" y="2058073"/>
            <a:ext cx="4391667" cy="82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Влияние моды
</a:t>
            </a:r>
            <a:pPr algn="l" indent="0" marL="0">
              <a:lnSpc>
                <a:spcPct val="115000"/>
              </a:lnSpc>
              <a:buNone/>
            </a:pPr>
            <a:r>
              <a:rPr lang="en-US" sz="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Интерес к жанрам меняется вместе с популярными книгами, фильмами и сериалами. Если один формат становится заметным, его жанровые особенности начинают чаще обсуждаться и копироваться.
</a:t>
            </a:r>
            <a:endParaRPr lang="en-US" sz="1400" dirty="0"/>
          </a:p>
        </p:txBody>
      </p:sp>
      <p:sp>
        <p:nvSpPr>
          <p:cNvPr id="12" name="Text 4"/>
          <p:cNvSpPr txBox="1"/>
          <p:nvPr/>
        </p:nvSpPr>
        <p:spPr>
          <a:xfrm>
            <a:off x="280337" y="2996543"/>
            <a:ext cx="4391667" cy="82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Доступность на платформах
</a:t>
            </a:r>
            <a:pPr algn="l" indent="0" marL="0">
              <a:lnSpc>
                <a:spcPct val="115000"/>
              </a:lnSpc>
              <a:buNone/>
            </a:pPr>
            <a:r>
              <a:rPr lang="en-US" sz="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Жанр становится популярнее, когда его легко найти на стриминговых сервисах или в школьной библиотеке. Чем доступнее контент, тем чаще его выбирают для просмотра и чтения.
</a:t>
            </a:r>
            <a:endParaRPr lang="en-US" sz="1400" dirty="0"/>
          </a:p>
        </p:txBody>
      </p:sp>
      <p:sp>
        <p:nvSpPr>
          <p:cNvPr id="13" name="Text 5"/>
          <p:cNvSpPr txBox="1"/>
          <p:nvPr/>
        </p:nvSpPr>
        <p:spPr>
          <a:xfrm>
            <a:off x="280337" y="3935012"/>
            <a:ext cx="4391667" cy="82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Удобство для речи
</a:t>
            </a:r>
            <a:pPr algn="l" indent="0" marL="0">
              <a:lnSpc>
                <a:spcPct val="115000"/>
              </a:lnSpc>
              <a:buNone/>
            </a:pPr>
            <a:r>
              <a:rPr lang="en-US" sz="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Fantasy, comedy, adventure и detective stories легко пересказывать простыми словами. Поэтому такие жанры особенно полезны в классе: по ним удобно отвечать на вопросы и сравнивать произведения.
</a:t>
            </a:r>
            <a:endParaRPr lang="en-US" sz="14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0000" y="1078944"/>
            <a:ext cx="8604000" cy="3344412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472000" y="270000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270000" y="270000"/>
            <a:ext cx="6787800" cy="43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создаётся жанровый гибрид
</a:t>
            </a:r>
            <a:endParaRPr lang="en-US" sz="2800" dirty="0"/>
          </a:p>
        </p:txBody>
      </p:sp>
      <p:sp>
        <p:nvSpPr>
          <p:cNvPr id="8" name="Text 2"/>
          <p:cNvSpPr txBox="1"/>
          <p:nvPr/>
        </p:nvSpPr>
        <p:spPr>
          <a:xfrm>
            <a:off x="270000" y="750672"/>
            <a:ext cx="6787800" cy="22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показывает, как два знакомых жанра объединяются в один новый формат.
</a:t>
            </a:r>
            <a:endParaRPr lang="en-US" sz="11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472000" y="270000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000" dirty="0"/>
          </a:p>
        </p:txBody>
      </p:sp>
      <p:sp>
        <p:nvSpPr>
          <p:cNvPr id="8" name="Text 1"/>
          <p:cNvSpPr txBox="1"/>
          <p:nvPr/>
        </p:nvSpPr>
        <p:spPr>
          <a:xfrm>
            <a:off x="280350" y="270000"/>
            <a:ext cx="6543900" cy="43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3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знание жанров помогает в изучении английского языка
</a:t>
            </a:r>
            <a:endParaRPr lang="en-US" sz="1738" dirty="0"/>
          </a:p>
        </p:txBody>
      </p:sp>
      <p:sp>
        <p:nvSpPr>
          <p:cNvPr id="9" name="Text 2"/>
          <p:cNvSpPr txBox="1"/>
          <p:nvPr/>
        </p:nvSpPr>
        <p:spPr>
          <a:xfrm>
            <a:off x="2707550" y="1010450"/>
            <a:ext cx="3570900" cy="82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Больше слов по теме
</a:t>
            </a:r>
            <a:pPr algn="l" indent="0" marL="0">
              <a:lnSpc>
                <a:spcPct val="115000"/>
              </a:lnSpc>
              <a:buNone/>
            </a:pPr>
            <a:r>
              <a:rPr lang="en-US" sz="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Жанровая лексика расширяет словарь по темам books, films, music и games. Ученик быстрее узнаёт знакомые слова в описаниях и легче понимает, о каком произведении идёт речь.
</a:t>
            </a:r>
            <a:endParaRPr lang="en-US" sz="1300" dirty="0"/>
          </a:p>
        </p:txBody>
      </p:sp>
      <p:sp>
        <p:nvSpPr>
          <p:cNvPr id="10" name="Text 3"/>
          <p:cNvSpPr txBox="1"/>
          <p:nvPr/>
        </p:nvSpPr>
        <p:spPr>
          <a:xfrm>
            <a:off x="2707550" y="1948050"/>
            <a:ext cx="3570900" cy="82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Понимание коротких текстов
</a:t>
            </a:r>
            <a:pPr algn="l" indent="0" marL="0">
              <a:lnSpc>
                <a:spcPct val="115000"/>
              </a:lnSpc>
              <a:buNone/>
            </a:pPr>
            <a:r>
              <a:rPr lang="en-US" sz="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в описании указано, что история is a funny adventure или a scary mystery, смысл становится яснее уже по жанру. Это помогает читать аннотации и афиши без лишних трудностей.
</a:t>
            </a:r>
            <a:endParaRPr lang="en-US" sz="1300" dirty="0"/>
          </a:p>
        </p:txBody>
      </p:sp>
      <p:sp>
        <p:nvSpPr>
          <p:cNvPr id="11" name="Text 4"/>
          <p:cNvSpPr txBox="1"/>
          <p:nvPr/>
        </p:nvSpPr>
        <p:spPr>
          <a:xfrm>
            <a:off x="2707550" y="2885625"/>
            <a:ext cx="3570900" cy="82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Ответы о своих предпочтениях
</a:t>
            </a:r>
            <a:pPr algn="l" indent="0" marL="0">
              <a:lnSpc>
                <a:spcPct val="115000"/>
              </a:lnSpc>
              <a:buNone/>
            </a:pPr>
            <a:r>
              <a:rPr lang="en-US" sz="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 жанровыми словами легче говорить о любимых книгах и фильмах: I like fantasy, My favourite genre is comedy, I prefer detective stories. Такие фразы звучат просто и естественно.
</a:t>
            </a:r>
            <a:endParaRPr lang="en-US" sz="1300" dirty="0"/>
          </a:p>
        </p:txBody>
      </p:sp>
      <p:sp>
        <p:nvSpPr>
          <p:cNvPr id="12" name="Text 5"/>
          <p:cNvSpPr txBox="1"/>
          <p:nvPr/>
        </p:nvSpPr>
        <p:spPr>
          <a:xfrm>
            <a:off x="2707550" y="3823175"/>
            <a:ext cx="3570900" cy="82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Уверенность в обсуждении
</a:t>
            </a:r>
            <a:pPr algn="l" indent="0" marL="0">
              <a:lnSpc>
                <a:spcPct val="115000"/>
              </a:lnSpc>
              <a:buNone/>
            </a:pPr>
            <a:r>
              <a:rPr lang="en-US" sz="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ученик знает жанры, ему проще объяснять, почему произведение нравится или не нравится. Это помогает отвечать на вопросы What is your favourite genre? и Why do you like it?
</a:t>
            </a:r>
            <a:endParaRPr lang="en-US" sz="13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241450" y="1498689"/>
            <a:ext cx="46611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4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Genres in English: главные выводы для 7 класса
</a:t>
            </a:r>
            <a:endParaRPr lang="en-US" sz="2648" dirty="0"/>
          </a:p>
        </p:txBody>
      </p:sp>
      <p:sp>
        <p:nvSpPr>
          <p:cNvPr id="5" name="Text 1"/>
          <p:cNvSpPr txBox="1"/>
          <p:nvPr/>
        </p:nvSpPr>
        <p:spPr>
          <a:xfrm>
            <a:off x="2241450" y="2614300"/>
            <a:ext cx="4661100" cy="113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Жанры помогают быстрее понимать книги, фильмы, музыку и игры, а также точнее говорить о сюжете и своих предпочтениях. Для 7 класса это полезный и практичный словарь.
</a:t>
            </a:r>
            <a:endParaRPr lang="en-US" sz="10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2026-05-30T20:56:22Z</dcterms:created>
  <dcterms:modified xsi:type="dcterms:W3CDTF">2026-05-30T20:56:22Z</dcterms:modified>
</cp:coreProperties>
</file>