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8288000" cy="10287000"/>
  <p:notesSz cx="10287000" cy="18288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image" Target="../media/image-9-8.png"/><Relationship Id="rId9" Type="http://schemas.openxmlformats.org/officeDocument/2006/relationships/image" Target="../media/image-9-9.png"/><Relationship Id="rId10" Type="http://schemas.openxmlformats.org/officeDocument/2006/relationships/image" Target="../media/image-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image" Target="../media/image-13-5.jpe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16400" y="1428399"/>
            <a:ext cx="8059200" cy="784670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530375" y="2331350"/>
            <a:ext cx="7529100" cy="502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 ist toll im Herbst bei der Oma im Dorf!
</a:t>
            </a:r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бабушки в деревне: учим немецкие слова, фразы и уютные истории.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530375" y="8050825"/>
            <a:ext cx="7529100" cy="122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18950" y="2235947"/>
            <a:ext cx="8053500" cy="802990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242500" y="9536150"/>
            <a:ext cx="924600" cy="108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9020150" y="3242100"/>
            <a:ext cx="7925400" cy="553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детям легко узнать знакомые ситуации: дом, прогулка, еда, животные и погода. Простые слова и глаголы помогают понять короткие фразы и самим сказать несколько предложений о семье и осени.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519350" y="468400"/>
            <a:ext cx="14526600" cy="12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осень у бабушки — удачная тема для немецкого
</a:t>
            </a:r>
            <a:endParaRPr lang="en-US" sz="5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Herbst, die Oma, das Dorf, das Haus и der Garten — это опорные слова темы. Они сразу задают картинку урока и помогают назвать место, время и главных героев.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для описания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warm, bunt, ruhig и lecker делают речь ярче и понятнее. С ними легко описать картинку, погоду, еду и настроение, не строя длинных предложений.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слова темы: осень, бабушка, деревня
</a:t>
            </a:r>
            <a:endParaRPr lang="en-US" sz="423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774600" y="807050"/>
            <a:ext cx="151998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предложения о том, где кто находится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2622300" y="686975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Es ist Herbst. Das Haus ist warm. Здесь удобно тренировать форму ist и говорить о времени года и доме. Предложения звучат просто, но уже по-немецки.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26223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 bin bei Oma. Wir sind im Dorf. Такие фразы короткие и понятные. Они помогают сразу назвать место и вспомнить знакомые слова без лишних трудностей.
</a:t>
            </a:r>
            <a:endParaRPr lang="en-US" sz="2600" dirty="0"/>
          </a:p>
        </p:txBody>
      </p:sp>
      <p:sp>
        <p:nvSpPr>
          <p:cNvPr id="7" name="Text 3"/>
          <p:cNvSpPr txBox="1"/>
          <p:nvPr/>
        </p:nvSpPr>
        <p:spPr>
          <a:xfrm>
            <a:off x="10637600" y="3293000"/>
            <a:ext cx="6046800" cy="26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Kinder sind froh. Wir gehen spazieren. Так дети учатся сообщать не только, где они находятся, но и что чувствуют и что делают.
</a:t>
            </a:r>
            <a:endParaRPr lang="en-US" sz="2600" dirty="0"/>
          </a:p>
        </p:txBody>
      </p:sp>
      <p:sp>
        <p:nvSpPr>
          <p:cNvPr id="8" name="Text 4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2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8ED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89275" y="2025012"/>
            <a:ext cx="5112600" cy="398922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793688" y="2025012"/>
            <a:ext cx="5112600" cy="398922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2498100" y="2025012"/>
            <a:ext cx="5112600" cy="3989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2200" dirty="0"/>
          </a:p>
        </p:txBody>
      </p:sp>
      <p:sp>
        <p:nvSpPr>
          <p:cNvPr id="11" name="Text 1"/>
          <p:cNvSpPr txBox="1"/>
          <p:nvPr/>
        </p:nvSpPr>
        <p:spPr>
          <a:xfrm>
            <a:off x="679950" y="491775"/>
            <a:ext cx="16930800" cy="8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бабушки: что можно увидеть и назвать
</a:t>
            </a:r>
            <a:endParaRPr lang="en-US" sz="4500" dirty="0"/>
          </a:p>
        </p:txBody>
      </p:sp>
      <p:sp>
        <p:nvSpPr>
          <p:cNvPr id="12" name="Text 2"/>
          <p:cNvSpPr txBox="1"/>
          <p:nvPr/>
        </p:nvSpPr>
        <p:spPr>
          <a:xfrm>
            <a:off x="1089275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доме у бабушки сразу хочется заглянуть на кухню. Там стоят der Tisch, die Lampe и die Tür, а на столе часто ждут Tee, Brot и Kuchen. Всё выглядит просто и очень уютно.
</a:t>
            </a:r>
            <a:endParaRPr lang="en-US" sz="2322" dirty="0"/>
          </a:p>
        </p:txBody>
      </p:sp>
      <p:sp>
        <p:nvSpPr>
          <p:cNvPr id="13" name="Text 3"/>
          <p:cNvSpPr txBox="1"/>
          <p:nvPr/>
        </p:nvSpPr>
        <p:spPr>
          <a:xfrm>
            <a:off x="1089277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Кухня, где пахнет чаем
</a:t>
            </a:r>
            <a:endParaRPr lang="en-US" sz="2800" dirty="0"/>
          </a:p>
        </p:txBody>
      </p:sp>
      <p:sp>
        <p:nvSpPr>
          <p:cNvPr id="14" name="Text 4"/>
          <p:cNvSpPr txBox="1"/>
          <p:nvPr/>
        </p:nvSpPr>
        <p:spPr>
          <a:xfrm>
            <a:off x="6793688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комнате может лежать Decke, а рядом стоять das Fenster и das Zimmer светится мягким светом. Здесь удобно читать, пить чай и слушать, как за окном шуршит осень.
</a:t>
            </a:r>
            <a:endParaRPr lang="en-US" sz="2322" dirty="0"/>
          </a:p>
        </p:txBody>
      </p:sp>
      <p:sp>
        <p:nvSpPr>
          <p:cNvPr id="15" name="Text 5"/>
          <p:cNvSpPr txBox="1"/>
          <p:nvPr/>
        </p:nvSpPr>
        <p:spPr>
          <a:xfrm>
            <a:off x="6793690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44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Комната для тихого осеннего вечера
</a:t>
            </a:r>
            <a:endParaRPr lang="en-US" sz="2644" dirty="0"/>
          </a:p>
        </p:txBody>
      </p:sp>
      <p:sp>
        <p:nvSpPr>
          <p:cNvPr id="16" name="Text 6"/>
          <p:cNvSpPr txBox="1"/>
          <p:nvPr/>
        </p:nvSpPr>
        <p:spPr>
          <a:xfrm>
            <a:off x="12498100" y="7326427"/>
            <a:ext cx="5112600" cy="19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Haus ist warm, und das ist wunderbar после прогулки. Внутри хочется сесть за стол, взять кусочек пирога и немного отдохнуть. Такой дом легко описать короткими, понятными словами.
</a:t>
            </a:r>
            <a:endParaRPr lang="en-US" sz="2322" dirty="0"/>
          </a:p>
        </p:txBody>
      </p:sp>
      <p:sp>
        <p:nvSpPr>
          <p:cNvPr id="17" name="Text 7"/>
          <p:cNvSpPr txBox="1"/>
          <p:nvPr/>
        </p:nvSpPr>
        <p:spPr>
          <a:xfrm>
            <a:off x="12498102" y="6289732"/>
            <a:ext cx="5112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800" b="1" dirty="0">
                <a:solidFill>
                  <a:srgbClr val="0345E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в котором всегда тепло
</a:t>
            </a:r>
            <a:endParaRPr lang="en-US" sz="2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осенний день у бабушки: слова по порядку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показывает, как меняются события от утра до вечера и помогает запомнить лексику в связке.
</a:t>
            </a:r>
            <a:endParaRPr lang="en-US" sz="26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83995" y="2985284"/>
            <a:ext cx="835200" cy="6681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724462" y="2915264"/>
            <a:ext cx="808200" cy="808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97509" y="6638231"/>
            <a:ext cx="808200" cy="808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0979" y="6708251"/>
            <a:ext cx="835200" cy="6681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50" y="-56980"/>
            <a:ext cx="16622700" cy="162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Осенняя погода в немецких словах
</a:t>
            </a:r>
            <a:endParaRPr lang="en-US" sz="4500" dirty="0"/>
          </a:p>
        </p:txBody>
      </p:sp>
      <p:sp>
        <p:nvSpPr>
          <p:cNvPr id="8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2200" dirty="0"/>
          </a:p>
        </p:txBody>
      </p:sp>
      <p:sp>
        <p:nvSpPr>
          <p:cNvPr id="9" name="Text 2"/>
          <p:cNvSpPr txBox="1"/>
          <p:nvPr/>
        </p:nvSpPr>
        <p:spPr>
          <a:xfrm>
            <a:off x="1057075" y="399312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Sonnig — когда небо светлое и на улице приятно гулять. Можно сказать: Es ist sonnig. Так дети учатся связывать слово с погодой и описывать день коротко и точно.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2186875" y="299612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Солнечно
</a:t>
            </a:r>
            <a:endParaRPr lang="en-US" sz="3200" dirty="0"/>
          </a:p>
        </p:txBody>
      </p:sp>
      <p:sp>
        <p:nvSpPr>
          <p:cNvPr id="11" name="Text 4"/>
          <p:cNvSpPr txBox="1"/>
          <p:nvPr/>
        </p:nvSpPr>
        <p:spPr>
          <a:xfrm>
            <a:off x="9794275" y="3993175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Windig подходит для осени, когда листья летят по двору. Фразы Es ist windig и Der Wind ist stark помогают описать погоду очень просто и понятно.
</a:t>
            </a:r>
            <a:endParaRPr lang="en-US" sz="2500" dirty="0"/>
          </a:p>
        </p:txBody>
      </p:sp>
      <p:sp>
        <p:nvSpPr>
          <p:cNvPr id="12" name="Text 5"/>
          <p:cNvSpPr txBox="1"/>
          <p:nvPr/>
        </p:nvSpPr>
        <p:spPr>
          <a:xfrm>
            <a:off x="11030275" y="298082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Ветрено
</a:t>
            </a:r>
            <a:endParaRPr lang="en-US" sz="3200" dirty="0"/>
          </a:p>
        </p:txBody>
      </p:sp>
      <p:sp>
        <p:nvSpPr>
          <p:cNvPr id="13" name="Text 6"/>
          <p:cNvSpPr txBox="1"/>
          <p:nvPr/>
        </p:nvSpPr>
        <p:spPr>
          <a:xfrm>
            <a:off x="10570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Regnerisch и Es regnet часто встречаются в теме об осени. Эти слова легко запоминаются, потому что дождь дети замечают сразу, особенно если дома хочется пить чай.
</a:t>
            </a:r>
            <a:endParaRPr lang="en-US" sz="2500" dirty="0"/>
          </a:p>
        </p:txBody>
      </p:sp>
      <p:sp>
        <p:nvSpPr>
          <p:cNvPr id="14" name="Text 7"/>
          <p:cNvSpPr txBox="1"/>
          <p:nvPr/>
        </p:nvSpPr>
        <p:spPr>
          <a:xfrm>
            <a:off x="2186875" y="6703775"/>
            <a:ext cx="67356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Дождливо
</a:t>
            </a:r>
            <a:endParaRPr lang="en-US" sz="3200" dirty="0"/>
          </a:p>
        </p:txBody>
      </p:sp>
      <p:sp>
        <p:nvSpPr>
          <p:cNvPr id="15" name="Text 8"/>
          <p:cNvSpPr txBox="1"/>
          <p:nvPr/>
        </p:nvSpPr>
        <p:spPr>
          <a:xfrm>
            <a:off x="9794275" y="7758600"/>
            <a:ext cx="7865400" cy="187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Neblig — это туманно, когда всё вокруг выглядит мягким и серым. Такая погода помогает учить слово Himmel и короткую фразу Der Himmel ist grau.
</a:t>
            </a:r>
            <a:endParaRPr lang="en-US" sz="2500" dirty="0"/>
          </a:p>
        </p:txBody>
      </p:sp>
      <p:sp>
        <p:nvSpPr>
          <p:cNvPr id="16" name="Text 9"/>
          <p:cNvSpPr txBox="1"/>
          <p:nvPr/>
        </p:nvSpPr>
        <p:spPr>
          <a:xfrm>
            <a:off x="11030275" y="6703775"/>
            <a:ext cx="66294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Туманно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53550" y="5655075"/>
            <a:ext cx="15683100" cy="379825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77900" y="3918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и урожай: яблоки, груши, овощи
</a:t>
            </a:r>
            <a:endParaRPr lang="en-US" sz="4500" dirty="0"/>
          </a:p>
        </p:txBody>
      </p:sp>
      <p:sp>
        <p:nvSpPr>
          <p:cNvPr id="7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2200" dirty="0"/>
          </a:p>
        </p:txBody>
      </p:sp>
      <p:sp>
        <p:nvSpPr>
          <p:cNvPr id="8" name="Text 2"/>
          <p:cNvSpPr txBox="1"/>
          <p:nvPr/>
        </p:nvSpPr>
        <p:spPr>
          <a:xfrm>
            <a:off x="16310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Фрукты и овощи из сада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Apfel, die Birne, die Kartoffel, die Karotte и der Kohl — полезные слова для темы урожая. Они помогают назвать то, что собирают осенью в деревне и что лежит в корзине.
</a:t>
            </a:r>
            <a:endParaRPr lang="en-US" sz="2800" dirty="0"/>
          </a:p>
        </p:txBody>
      </p:sp>
      <p:sp>
        <p:nvSpPr>
          <p:cNvPr id="9" name="Text 3"/>
          <p:cNvSpPr txBox="1"/>
          <p:nvPr/>
        </p:nvSpPr>
        <p:spPr>
          <a:xfrm>
            <a:off x="9612200" y="2061800"/>
            <a:ext cx="7156200" cy="314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осеннего урожая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ними легко строить короткие фразы: Die Äpfel sind rot. Die Birnen sind süß. Wir sammeln Gemüse. А слова rot, gelb, grün и braun делают описание ярким и живым.
</a:t>
            </a:r>
            <a:endParaRPr lang="en-US" sz="2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5730" y="2839747"/>
            <a:ext cx="664200" cy="590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25730" y="5988667"/>
            <a:ext cx="664200" cy="531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630380" y="2827747"/>
            <a:ext cx="537600" cy="6144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9591980" y="5947147"/>
            <a:ext cx="614400" cy="6144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во дворе и их названия на немецком
</a:t>
            </a:r>
            <a:endParaRPr lang="en-US" sz="4500" dirty="0"/>
          </a:p>
        </p:txBody>
      </p:sp>
      <p:sp>
        <p:nvSpPr>
          <p:cNvPr id="13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2200" dirty="0"/>
          </a:p>
        </p:txBody>
      </p:sp>
      <p:sp>
        <p:nvSpPr>
          <p:cNvPr id="14" name="Text 2"/>
          <p:cNvSpPr txBox="1"/>
          <p:nvPr/>
        </p:nvSpPr>
        <p:spPr>
          <a:xfrm>
            <a:off x="832650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Katze и der Hund — самые знакомые животные для детей. С ними легко сказать: Die Katze ist klein. Der Hund läuft. Такие фразы звучат просто и очень наглядно.
</a:t>
            </a:r>
            <a:endParaRPr lang="en-US" sz="2300" dirty="0"/>
          </a:p>
        </p:txBody>
      </p:sp>
      <p:sp>
        <p:nvSpPr>
          <p:cNvPr id="15" name="Text 3"/>
          <p:cNvSpPr txBox="1"/>
          <p:nvPr/>
        </p:nvSpPr>
        <p:spPr>
          <a:xfrm>
            <a:off x="199452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Кошка и собака
</a:t>
            </a:r>
            <a:endParaRPr lang="en-US" sz="2800" dirty="0"/>
          </a:p>
        </p:txBody>
      </p:sp>
      <p:sp>
        <p:nvSpPr>
          <p:cNvPr id="16" name="Text 4"/>
          <p:cNvSpPr txBox="1"/>
          <p:nvPr/>
        </p:nvSpPr>
        <p:spPr>
          <a:xfrm>
            <a:off x="832650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Kuh и die Ziege помогают расширить словарь темы. Дети быстро запоминают эти слова, потому что животные часто встречаются на картинках, в заданиях и в деревне.
</a:t>
            </a:r>
            <a:endParaRPr lang="en-US" sz="2300" dirty="0"/>
          </a:p>
        </p:txBody>
      </p:sp>
      <p:sp>
        <p:nvSpPr>
          <p:cNvPr id="17" name="Text 5"/>
          <p:cNvSpPr txBox="1"/>
          <p:nvPr/>
        </p:nvSpPr>
        <p:spPr>
          <a:xfrm>
            <a:off x="199452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животные
</a:t>
            </a:r>
            <a:endParaRPr lang="en-US" sz="2600" dirty="0"/>
          </a:p>
        </p:txBody>
      </p:sp>
      <p:sp>
        <p:nvSpPr>
          <p:cNvPr id="18" name="Text 6"/>
          <p:cNvSpPr txBox="1"/>
          <p:nvPr/>
        </p:nvSpPr>
        <p:spPr>
          <a:xfrm>
            <a:off x="9473975" y="39931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Huhn и die Ente делают деревенский двор живым и шумным. Можно сказать: Die Hühner sind im Hof. Это короткая фраза, которую легко понять и повторить.
</a:t>
            </a:r>
            <a:endParaRPr lang="en-US" sz="2300" dirty="0"/>
          </a:p>
        </p:txBody>
      </p:sp>
      <p:sp>
        <p:nvSpPr>
          <p:cNvPr id="19" name="Text 7"/>
          <p:cNvSpPr txBox="1"/>
          <p:nvPr/>
        </p:nvSpPr>
        <p:spPr>
          <a:xfrm>
            <a:off x="10635875" y="27964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во дворе
</a:t>
            </a:r>
            <a:endParaRPr lang="en-US" sz="2800" dirty="0"/>
          </a:p>
        </p:txBody>
      </p:sp>
      <p:sp>
        <p:nvSpPr>
          <p:cNvPr id="20" name="Text 8"/>
          <p:cNvSpPr txBox="1"/>
          <p:nvPr/>
        </p:nvSpPr>
        <p:spPr>
          <a:xfrm>
            <a:off x="9473975" y="7155425"/>
            <a:ext cx="8004000" cy="11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2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 делают осеннюю тему интереснее и добрее. Они помогают описывать двор, движение и настроение, а ещё добавляют в урок немного весёлой деревенской жизни.
</a:t>
            </a:r>
            <a:endParaRPr lang="en-US" sz="2239" dirty="0"/>
          </a:p>
        </p:txBody>
      </p:sp>
      <p:sp>
        <p:nvSpPr>
          <p:cNvPr id="21" name="Text 9"/>
          <p:cNvSpPr txBox="1"/>
          <p:nvPr/>
        </p:nvSpPr>
        <p:spPr>
          <a:xfrm>
            <a:off x="10635875" y="5915800"/>
            <a:ext cx="6842100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Живые детали картины
</a:t>
            </a:r>
            <a:endParaRPr lang="en-US" sz="2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91826" y="0"/>
            <a:ext cx="9191997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059600"/>
            <a:ext cx="7725300" cy="684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у бабушки: вкусные слова по теме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die Suppe, der Kuchen, das Brot, der Honig, die Marmelade и der Saft легко запоминаются, потому что связаны с домашним столом. После прогулки такая еда особенно радует.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Das ist lecker. Ich mag Kuchen. Oma macht Suppe. помогают говорить о вкусе и уюте. Они звучат просто, но уже по-настоящему по-немецки.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2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177300" y="487900"/>
            <a:ext cx="14758500" cy="147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действия, которые нужны в теме
</a:t>
            </a:r>
            <a:endParaRPr lang="en-US" sz="4500" dirty="0"/>
          </a:p>
        </p:txBody>
      </p:sp>
      <p:sp>
        <p:nvSpPr>
          <p:cNvPr id="6" name="Text 1"/>
          <p:cNvSpPr txBox="1"/>
          <p:nvPr/>
        </p:nvSpPr>
        <p:spPr>
          <a:xfrm>
            <a:off x="73970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sein, haben, gehen и sehen помогают описывать простые ситуации: где находится человек, что он замечает и куда идёт. Для третьеклассника это удобная основа для коротких и понятных фраз.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6831475" y="4264637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также нужны essen, spielen, helfen и sammeln. Они часто встречаются в действиях у бабушки: помогать в доме, гулять по саду, собирать листья и угощаться после прогулки.
</a:t>
            </a:r>
            <a:endParaRPr lang="en-US" sz="2500" dirty="0"/>
          </a:p>
        </p:txBody>
      </p:sp>
      <p:sp>
        <p:nvSpPr>
          <p:cNvPr id="8" name="Text 3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2200" dirty="0"/>
          </a:p>
        </p:txBody>
      </p:sp>
      <p:sp>
        <p:nvSpPr>
          <p:cNvPr id="9" name="Text 4"/>
          <p:cNvSpPr txBox="1"/>
          <p:nvPr/>
        </p:nvSpPr>
        <p:spPr>
          <a:xfrm>
            <a:off x="12618550" y="4264613"/>
            <a:ext cx="5043600" cy="289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такими глаголами легко строить маленькие высказывания: Ich helfe Oma. Wir gehen in den Garten. Ich sehe Blätter. Речь получается живой, но остаётся очень простой и посильной.
</a:t>
            </a:r>
            <a:endParaRPr lang="en-US" sz="25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59773" y="3063875"/>
            <a:ext cx="16483054" cy="6284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57150" y="428975"/>
            <a:ext cx="16488300" cy="130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собрать короткий рассказ по теме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957150" y="1729775"/>
            <a:ext cx="16488300" cy="133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ребёнку связать слова в маленький устный текст о дне у бабушки в деревне.
</a:t>
            </a:r>
            <a:endParaRPr lang="en-US" sz="2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6F6F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2639" y="5704910"/>
            <a:ext cx="5092945" cy="278023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2394964" y="5704910"/>
            <a:ext cx="5092945" cy="27802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13802" y="5704910"/>
            <a:ext cx="5092945" cy="27802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32650" y="376226"/>
            <a:ext cx="16622700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Осенние цвета, которые легко увидеть вокруг
</a:t>
            </a:r>
            <a:endParaRPr lang="en-US" sz="45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832639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бабушки в деревне деревья быстро меняют цвет, и это очень заметно на прогулке. Листья могут быть gelb, rot и braun. Такой осенний пейзаж легко описать простыми словами: Die Blätter sind gelb. Der Garten ist bunt.
</a:t>
            </a:r>
            <a:endParaRPr lang="en-US" sz="1889" dirty="0"/>
          </a:p>
        </p:txBody>
      </p:sp>
      <p:sp>
        <p:nvSpPr>
          <p:cNvPr id="11" name="Text 3"/>
          <p:cNvSpPr txBox="1"/>
          <p:nvPr/>
        </p:nvSpPr>
        <p:spPr>
          <a:xfrm>
            <a:off x="832624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становятся золотыми
</a:t>
            </a:r>
            <a:endParaRPr lang="en-US" sz="2800" dirty="0"/>
          </a:p>
        </p:txBody>
      </p:sp>
      <p:sp>
        <p:nvSpPr>
          <p:cNvPr id="12" name="Text 4"/>
          <p:cNvSpPr txBox="1"/>
          <p:nvPr/>
        </p:nvSpPr>
        <p:spPr>
          <a:xfrm>
            <a:off x="12394964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двор у бабушки осенью становится спокойным и уютным. На фоне серого неба особенно выделяются яркие фрукты и разноцветные листья. Здесь удобно использовать слова gelb, rot и grün, чтобы передать настроение картинки.
</a:t>
            </a:r>
            <a:endParaRPr lang="en-US" sz="1889" dirty="0"/>
          </a:p>
        </p:txBody>
      </p:sp>
      <p:sp>
        <p:nvSpPr>
          <p:cNvPr id="13" name="Text 5"/>
          <p:cNvSpPr txBox="1"/>
          <p:nvPr/>
        </p:nvSpPr>
        <p:spPr>
          <a:xfrm>
            <a:off x="12394949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 в мягких тонах
</a:t>
            </a:r>
            <a:endParaRPr lang="en-US" sz="2800" dirty="0"/>
          </a:p>
        </p:txBody>
      </p:sp>
      <p:sp>
        <p:nvSpPr>
          <p:cNvPr id="14" name="Text 6"/>
          <p:cNvSpPr txBox="1"/>
          <p:nvPr/>
        </p:nvSpPr>
        <p:spPr>
          <a:xfrm>
            <a:off x="6613802" y="3585350"/>
            <a:ext cx="5092945" cy="165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 саду много красок: orange, grün, braun и rot. Ребёнок может посмотреть на клумбы, деревья и дорожки и сказать: Das Bild ist schön. Цвета помогают увидеть, как природа меняется каждый день.
</a:t>
            </a:r>
            <a:endParaRPr lang="en-US" sz="2019" dirty="0"/>
          </a:p>
        </p:txBody>
      </p:sp>
      <p:sp>
        <p:nvSpPr>
          <p:cNvPr id="15" name="Text 7"/>
          <p:cNvSpPr txBox="1"/>
          <p:nvPr/>
        </p:nvSpPr>
        <p:spPr>
          <a:xfrm>
            <a:off x="6613786" y="2796400"/>
            <a:ext cx="5092945" cy="6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8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Сад выглядит особенно ярко
</a:t>
            </a:r>
            <a:endParaRPr lang="en-US" sz="2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206500" y="549125"/>
            <a:ext cx="13875000" cy="170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 и впечатления от осени у бабушки
</a:t>
            </a:r>
            <a:endParaRPr lang="en-US" sz="4600" dirty="0"/>
          </a:p>
        </p:txBody>
      </p:sp>
      <p:sp>
        <p:nvSpPr>
          <p:cNvPr id="6" name="Text 1"/>
          <p:cNvSpPr txBox="1"/>
          <p:nvPr/>
        </p:nvSpPr>
        <p:spPr>
          <a:xfrm>
            <a:off x="1326899" y="6366545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вокруг много игр и прогулок, тема звучит lustig. Ребёнок может описать день коротко: Wir spielen im Garten. Das macht Spaß.
</a:t>
            </a:r>
            <a:endParaRPr lang="en-US" sz="2600" dirty="0"/>
          </a:p>
        </p:txBody>
      </p:sp>
      <p:sp>
        <p:nvSpPr>
          <p:cNvPr id="7" name="Text 2"/>
          <p:cNvSpPr txBox="1"/>
          <p:nvPr/>
        </p:nvSpPr>
        <p:spPr>
          <a:xfrm>
            <a:off x="1326900" y="2930000"/>
            <a:ext cx="65352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бабушки кажется детям schön и toll, потому что рядом дом, сад и тёплая забота. Такая картинка вызывает радость и сразу запоминается.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10101251" y="2930000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деревне тихо, удобно сказать ruhig или gemütlich. Эти слова хорошо передают спокойный вечер, чай на столе и плед на коленях.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10101251" y="6366545"/>
            <a:ext cx="6399600" cy="258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вкусного ужина подходят слова lecker и warm. Они помогают рассказать не только о погоде, но и о приятных семейных моментах у бабушки.
</a:t>
            </a:r>
            <a:endParaRPr lang="en-US" sz="2600" dirty="0"/>
          </a:p>
        </p:txBody>
      </p:sp>
      <p:sp>
        <p:nvSpPr>
          <p:cNvPr id="10" name="Text 5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2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910765" y="2400"/>
            <a:ext cx="8374370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357612" y="559250"/>
            <a:ext cx="7925400" cy="2324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вопросы и ответы по теме
</a:t>
            </a:r>
            <a:endParaRPr lang="en-US" sz="4600" dirty="0"/>
          </a:p>
        </p:txBody>
      </p:sp>
      <p:sp>
        <p:nvSpPr>
          <p:cNvPr id="7" name="Text 1"/>
          <p:cNvSpPr txBox="1"/>
          <p:nvPr/>
        </p:nvSpPr>
        <p:spPr>
          <a:xfrm>
            <a:off x="1357611" y="5570803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Другие вопросы связаны с погодой и вкусами. Wie ist das Wetter? Was magst du? Ребёнок отвечает просто: Es ist windig. Ich mag Kuchen. Так строится первый диалог без лишних трудностей.
</a:t>
            </a:r>
            <a:endParaRPr lang="en-US" sz="2600" dirty="0"/>
          </a:p>
        </p:txBody>
      </p:sp>
      <p:sp>
        <p:nvSpPr>
          <p:cNvPr id="8" name="Text 2"/>
          <p:cNvSpPr txBox="1"/>
          <p:nvPr/>
        </p:nvSpPr>
        <p:spPr>
          <a:xfrm>
            <a:off x="1357610" y="3212346"/>
            <a:ext cx="7925400" cy="217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помогает вспомнить место и предмет. Можно спросить: Wo ist Oma? Was ist das? Ответ должен быть коротким и понятным: Oma ist im Haus. Das ist ein Apfel.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2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458892" y="886492"/>
            <a:ext cx="15065400" cy="15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местоимения помогают говорить о себе и других
</a:t>
            </a:r>
            <a:endParaRPr lang="en-US" sz="4600" dirty="0"/>
          </a:p>
        </p:txBody>
      </p:sp>
      <p:sp>
        <p:nvSpPr>
          <p:cNvPr id="9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2200" dirty="0"/>
          </a:p>
        </p:txBody>
      </p:sp>
      <p:sp>
        <p:nvSpPr>
          <p:cNvPr id="10" name="Text 2"/>
          <p:cNvSpPr txBox="1"/>
          <p:nvPr/>
        </p:nvSpPr>
        <p:spPr>
          <a:xfrm>
            <a:off x="3046900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Ich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ребёнок говорит о себе. Ich bin bei Oma. Такая фраза помогает назвать своё место и сразу начать короткий рассказ.
</a:t>
            </a:r>
            <a:endParaRPr lang="en-US" sz="2600" dirty="0"/>
          </a:p>
        </p:txBody>
      </p:sp>
      <p:sp>
        <p:nvSpPr>
          <p:cNvPr id="11" name="Text 3"/>
          <p:cNvSpPr txBox="1"/>
          <p:nvPr/>
        </p:nvSpPr>
        <p:spPr>
          <a:xfrm>
            <a:off x="9925825" y="359800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Er / Sie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можно описать другого человека. Er spielt. Sie mag Tee. Эти формы дают возможность говорить о мальчике, девочке или члене семьи.
</a:t>
            </a:r>
            <a:endParaRPr lang="en-US" sz="2600" dirty="0"/>
          </a:p>
        </p:txBody>
      </p:sp>
      <p:sp>
        <p:nvSpPr>
          <p:cNvPr id="12" name="Text 4"/>
          <p:cNvSpPr txBox="1"/>
          <p:nvPr/>
        </p:nvSpPr>
        <p:spPr>
          <a:xfrm>
            <a:off x="6528162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Du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удобно обратиться к собеседнику. Du bist im Garten. Это простая форма для диалога и совместной игры.
</a:t>
            </a:r>
            <a:endParaRPr lang="en-US" sz="2600" dirty="0"/>
          </a:p>
        </p:txBody>
      </p:sp>
      <p:sp>
        <p:nvSpPr>
          <p:cNvPr id="13" name="Text 5"/>
          <p:cNvSpPr txBox="1"/>
          <p:nvPr/>
        </p:nvSpPr>
        <p:spPr>
          <a:xfrm>
            <a:off x="13375125" y="7328250"/>
            <a:ext cx="3802500" cy="197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Wir
</a:t>
            </a:r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4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появляется общее действие. Wir sammeln Blätter. Так дети учатся рассказывать о семье и о том, что делают вместе.
</a:t>
            </a:r>
            <a:endParaRPr lang="en-US" sz="26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9088950" y="25"/>
            <a:ext cx="9197749" cy="10282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24725" y="2187625"/>
            <a:ext cx="7894800" cy="67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деревне осенью обычно ruhiger, больше сада, двора и листьев под ногами. Здесь легко заметить зелёные деревья, чистый воздух и спокойные семейные дела.
</a:t>
            </a:r>
            <a:pPr algn="l" indent="0" marL="0">
              <a:lnSpc>
                <a:spcPct val="100000"/>
              </a:lnSpc>
              <a:buNone/>
            </a:pPr>
            <a:r>
              <a:rPr lang="en-US" sz="4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больше машин, высоких домов и шума. Поэтому здесь чаще подходят слова laut и sauber, когда нужно сравнить разные места и описать их по-немецки.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90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679325" y="440675"/>
            <a:ext cx="70398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3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Сравнение: город и деревня осенью
</a:t>
            </a:r>
            <a:endParaRPr lang="en-US" sz="423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03825" y="647875"/>
            <a:ext cx="15790800" cy="14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задания со словами темы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5870674" y="7147838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 группу слов и назови общее: природа, дом, еда, животные, погода. Так ребёнок учится распределять лексику по смыслу и не теряться в новом материале.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6155574" y="5628212"/>
            <a:ext cx="9630600" cy="129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Составь короткую фразу из трёх слов: Die Blätter sind gelb. Der Hund läuft. Oma macht Suppe. Чем короче предложение, тем легче его запомнить.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456324" y="4203088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Подбери слово к картинке: der Herbst, der Garten, die Suppe, das Wetter. Это помогает быстро узнавать лексику и не путать темы урока.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6736799" y="2777963"/>
            <a:ext cx="9630600" cy="119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Соедини слово и признак: der Apfel — rot, die Katze — klein, das Haus — warm. Такие пары учат замечать, как существительные и прилагательные работают вместе.
</a:t>
            </a:r>
            <a:endParaRPr lang="en-US" sz="2500" dirty="0"/>
          </a:p>
        </p:txBody>
      </p:sp>
      <p:sp>
        <p:nvSpPr>
          <p:cNvPr id="9" name="Text 5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2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77900" y="391975"/>
            <a:ext cx="15158700" cy="107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уже умеет ученик после темы
</a:t>
            </a:r>
            <a:endParaRPr lang="en-US" sz="4500" dirty="0"/>
          </a:p>
        </p:txBody>
      </p:sp>
      <p:sp>
        <p:nvSpPr>
          <p:cNvPr id="5" name="Text 1"/>
          <p:cNvSpPr txBox="1"/>
          <p:nvPr/>
        </p:nvSpPr>
        <p:spPr>
          <a:xfrm>
            <a:off x="123775" y="9536150"/>
            <a:ext cx="1028700" cy="74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D9D9D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2200" dirty="0"/>
          </a:p>
        </p:txBody>
      </p:sp>
      <p:sp>
        <p:nvSpPr>
          <p:cNvPr id="6" name="Text 2"/>
          <p:cNvSpPr txBox="1"/>
          <p:nvPr/>
        </p:nvSpPr>
        <p:spPr>
          <a:xfrm>
            <a:off x="156357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Ученик узнаёт и называет по-немецки основные слова темы: Herbst, Oma, Dorf, Garten, Apfel, Wetter. Он уверенно понимает их в картинках и коротких фразах.
</a:t>
            </a:r>
            <a:endParaRPr lang="en-US" sz="2500" dirty="0"/>
          </a:p>
        </p:txBody>
      </p:sp>
      <p:sp>
        <p:nvSpPr>
          <p:cNvPr id="7" name="Text 3"/>
          <p:cNvSpPr txBox="1"/>
          <p:nvPr/>
        </p:nvSpPr>
        <p:spPr>
          <a:xfrm>
            <a:off x="6938100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может ответить на простые вопросы и составить маленькое высказывание о себе, бабушке и погоде. Фразы остаются короткими, но уже звучат по-немецки.
</a:t>
            </a:r>
            <a:endParaRPr lang="en-US" sz="2500" dirty="0"/>
          </a:p>
        </p:txBody>
      </p:sp>
      <p:sp>
        <p:nvSpPr>
          <p:cNvPr id="8" name="Text 4"/>
          <p:cNvSpPr txBox="1"/>
          <p:nvPr/>
        </p:nvSpPr>
        <p:spPr>
          <a:xfrm>
            <a:off x="12312625" y="3040625"/>
            <a:ext cx="4411800" cy="485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помогает говорить о знакомой жизни без страха и скуки. Благодаря этому ребёнок быстрее запоминает слова и начинает воспринимать немецкий язык как понятный и дружелюбный.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8288000" cy="10287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28675" y="2761375"/>
            <a:ext cx="12865200" cy="474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Тема, которая делает первые шаги в немецком легче
</a:t>
            </a:r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2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 у бабушки в деревне соединяет близкие детям слова, простые глаголы и тёплые ситуации. Такой материал помогает говорить по-немецки увереннее, а учёба становится почти как прогулка по уютному саду.
</a:t>
            </a:r>
            <a:endParaRPr lang="en-US" sz="6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2026-05-25T03:39:49Z</dcterms:created>
  <dcterms:modified xsi:type="dcterms:W3CDTF">2026-05-25T03:39:49Z</dcterms:modified>
</cp:coreProperties>
</file>