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1392" y="1143029"/>
            <a:ext cx="7453198" cy="21323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Меняющийся городской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меняется каждый день — и вместе с ним меняемся мы.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022350" y="3930651"/>
            <a:ext cx="22479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постоянном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не бывают неподвижными: в них растут новые дома, меняются улицы, появляются сервисы и обновляются общественные места. На перемены влияют люди, экономика, технологии и правила.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910" y="2040590"/>
            <a:ext cx="275387" cy="244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7451" y="2030631"/>
            <a:ext cx="198529" cy="2647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9563" y="2030631"/>
            <a:ext cx="198529" cy="2647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73246" y="2040590"/>
            <a:ext cx="275387" cy="244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35360" y="2052829"/>
            <a:ext cx="275387" cy="220309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вокруг нас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686908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привычных маршрутах появляются новые остановки, выделенные полосы и велодорожки. Из-за этого меняется путь до школы, секции или дома, а дорога часто становится удобнее и быстрее.
</a:t>
            </a:r>
            <a:endParaRPr lang="en-US" sz="1130" dirty="0"/>
          </a:p>
        </p:txBody>
      </p:sp>
      <p:sp>
        <p:nvSpPr>
          <p:cNvPr id="16" name="Text 3"/>
          <p:cNvSpPr txBox="1"/>
          <p:nvPr/>
        </p:nvSpPr>
        <p:spPr>
          <a:xfrm>
            <a:off x="2349020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Обновлённые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дворах и на площадях появляются светильники, камеры, лавочки, спортивные зоны и озеленение. Такие детали меняют не только внешний вид, но и повседневный комфорт жителей.
</a:t>
            </a:r>
            <a:endParaRPr lang="en-US" sz="1178" dirty="0"/>
          </a:p>
        </p:txBody>
      </p:sp>
      <p:sp>
        <p:nvSpPr>
          <p:cNvPr id="17" name="Text 4"/>
          <p:cNvSpPr txBox="1"/>
          <p:nvPr/>
        </p:nvSpPr>
        <p:spPr>
          <a:xfrm>
            <a:off x="4011132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онлайн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службы всё чаще отвечают через приложения и сайты. Жалобу, обращение или запись можно отправить без звонка, а ответ приходит быстрее и понятнее для жителей.
</a:t>
            </a:r>
            <a:endParaRPr lang="en-US" sz="1195" dirty="0"/>
          </a:p>
        </p:txBody>
      </p:sp>
      <p:sp>
        <p:nvSpPr>
          <p:cNvPr id="18" name="Text 5"/>
          <p:cNvSpPr txBox="1"/>
          <p:nvPr/>
        </p:nvSpPr>
        <p:spPr>
          <a:xfrm>
            <a:off x="5673244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кафе и небольшие службы постепенно смещаются туда, где больше людей и удобнее добираться. Поэтому на карте района появляются новые точки притяжения.
</a:t>
            </a:r>
            <a:endParaRPr lang="en-US" sz="1178" dirty="0"/>
          </a:p>
        </p:txBody>
      </p:sp>
      <p:sp>
        <p:nvSpPr>
          <p:cNvPr id="19" name="Text 6"/>
          <p:cNvSpPr txBox="1"/>
          <p:nvPr/>
        </p:nvSpPr>
        <p:spPr>
          <a:xfrm>
            <a:off x="7335358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встреч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пространства становятся заметнее: скверы, набережные и дворы используют для встреч, игр и отдыха. Это показывает, что город меняется не только в транспорте, но и в общении.
</a:t>
            </a:r>
            <a:endParaRPr lang="en-US" sz="11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влияет на городские изменения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семей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городе становится больше семей с детьми, растёт потребность в школах, детских садах, площадках и безопасных переходах. Планирование должно учитывать ежедневные маршруты родителей и школьников.
</a:t>
            </a:r>
            <a:endParaRPr lang="en-US" sz="708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старших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районе больше пожилых людей, особенно важны лавочки, пандусы, лифты, низкие бордюры и хорошее освещение. Город должен быть удобным для людей с разной подвижностью.
</a:t>
            </a:r>
            <a:endParaRPr lang="en-US" sz="708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 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нужны безопасные пути к школе, спорту и друзьям, а также места, где можно встречаться без риска для себя и других. Это влияет на структуру дворов и улиц.
</a:t>
            </a:r>
            <a:endParaRPr lang="en-US" sz="728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редко строится под одну группу жителей. Хорошая среда соединяет разные интересы: учёбу, работу, отдых и передвижение, чтобы район был комфортным для всех поколений.
</a:t>
            </a:r>
            <a:endParaRPr lang="en-US" sz="7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 перестраивает районы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Центры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тянут за собой транспортные потоки: людям нужно добираться до офисов, магазинов, складов и сервисных центров. Поэтому в деловых районах обычно больше остановок и парковок.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Сопутствующие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появляются новые рабочие места, растёт спрос на жильё, кафе, аптеки и быстрый транспорт. Район начинает жить активнее и меняет свой ритм.
</a:t>
            </a:r>
            <a:endParaRPr lang="en-US" sz="1356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Новое использование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промышленные территории нередко получают вторую жизнь. Их перестраивают под офисы, культурные площадки, набережные или общественные пространства, сохраняя связь с историей места.
</a:t>
            </a:r>
            <a:endParaRPr lang="en-US" sz="1252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Новый рисунок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карта занятости показывает, где людям нужно быть чаще всего. Это помогает понять, почему одни улицы загружены, а другие остаются спокойнее.
</a:t>
            </a:r>
            <a:endParaRPr lang="en-US" sz="13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экологические вызовы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6898" y="2176462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перегрева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жаркие дни деревья, тень и светлые покрытия помогают улицам меньше нагреваться. Это делает прогулки комфортнее и снижает нагрузку на людей и инфраструктуру.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36898" y="2826840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Справляться с дождями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требуют продуманного отвода воды: нужны ливневая канализация, водопроницаемые покрытия и ухоженные дворы. Так город быстрее справляется с потоками воды после сильного дождя.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36898" y="3477217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освещение, водосбережение и раздельный сбор уменьшают расход ресурсов. Город тратит меньше денег и бережнее относится к окружающей среде.
</a:t>
            </a:r>
            <a:endParaRPr lang="en-US" sz="1150" dirty="0"/>
          </a:p>
        </p:txBody>
      </p:sp>
      <p:sp>
        <p:nvSpPr>
          <p:cNvPr id="12" name="Text 5"/>
          <p:cNvSpPr txBox="1"/>
          <p:nvPr/>
        </p:nvSpPr>
        <p:spPr>
          <a:xfrm>
            <a:off x="736898" y="4127595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 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воздух, меньше пыли и больше зелёных зон означают более здоровую среду для жителей. Экологические меры помогают городу оставаться удобным и безопасным.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95" y="2294581"/>
            <a:ext cx="238748" cy="2122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7615" y="2294581"/>
            <a:ext cx="238748" cy="212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2584" y="3528346"/>
            <a:ext cx="228810" cy="22881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56535" y="3536641"/>
            <a:ext cx="238748" cy="2122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78194" y="960120"/>
            <a:ext cx="8101924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город рядом с нами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47869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приложения помогают быстро найти нужный маршрут, остановку или вход в здание. Это особенно удобно в незнакомом районе и экономит время в дороге.
</a:t>
            </a:r>
            <a:endParaRPr lang="en-US" sz="759" dirty="0"/>
          </a:p>
        </p:txBody>
      </p:sp>
      <p:sp>
        <p:nvSpPr>
          <p:cNvPr id="15" name="Text 3"/>
          <p:cNvSpPr txBox="1"/>
          <p:nvPr/>
        </p:nvSpPr>
        <p:spPr>
          <a:xfrm>
            <a:off x="326761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и 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приложения можно оплатить проезд, пополнить карту или проверить расписание. Многие городские услуги становятся доступнее, потому что не нужно стоять в очереди.
</a:t>
            </a:r>
            <a:endParaRPr lang="en-US" sz="759" dirty="0"/>
          </a:p>
        </p:txBody>
      </p:sp>
      <p:sp>
        <p:nvSpPr>
          <p:cNvPr id="16" name="Text 4"/>
          <p:cNvSpPr txBox="1"/>
          <p:nvPr/>
        </p:nvSpPr>
        <p:spPr>
          <a:xfrm>
            <a:off x="326761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датчики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системы управления отслеживают освещение, движение и загрузку улиц. Благодаря этому город реагирует быстрее и расходует меньше лишних ресурсов.
</a:t>
            </a:r>
            <a:endParaRPr lang="en-US" sz="765" dirty="0"/>
          </a:p>
        </p:txBody>
      </p:sp>
      <p:sp>
        <p:nvSpPr>
          <p:cNvPr id="17" name="Text 5"/>
          <p:cNvSpPr txBox="1"/>
          <p:nvPr/>
        </p:nvSpPr>
        <p:spPr>
          <a:xfrm>
            <a:off x="605653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 реальном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табло показывают прибытие транспорта и важные сообщения. Пассажирам проще ориентироваться, а ожидание становится понятнее и спокойнее.
</a:t>
            </a:r>
            <a:endParaRPr lang="en-US" sz="7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260" y="1014846"/>
            <a:ext cx="3987384" cy="33922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 получает свои правила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Планирование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Градостроительные правила определяют, что и где можно строить, как размещать дороги, дворы и зелёные зоны. Без этих правил город рос бы хаотично и неудобно.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Ежедневные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о ремонте улиц, разметке, светофорах и благоустройстве влияют на каждую поездку и прогулку. Именно так город становится безопаснее и понятнее для жителей.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помогает найти баланс между скоростью, удобством и качеством жизни. От него зависит, будет ли район только проездным местом или станет удобным для людей.
</a:t>
            </a:r>
            <a:endParaRPr lang="en-US" sz="1355" dirty="0"/>
          </a:p>
        </p:txBody>
      </p:sp>
      <p:sp>
        <p:nvSpPr>
          <p:cNvPr id="10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городского транспорта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9037" y="2740620"/>
            <a:ext cx="1828807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улицы ориентировались в основном на личные машины. Но рост числа жителей и пробок показал, что городу нужен более удобный и массовый транспорт.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29795" y="2740620"/>
            <a:ext cx="1828807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маршруты, выделенные полосы и пересадочные узлы. Это помогло уменьшить задержки и сделать поездки между районами более понятными.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40553" y="2740620"/>
            <a:ext cx="1828807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 городе стали чаще использовать каршеринг, доставку и современные приложения. Люди стали по-другому планировать поездки и чаще выбирать удобный способ передвижения.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51310" y="2740620"/>
            <a:ext cx="1828807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транспорт стараются сделать быстрее, тише и безопаснее. Для этого развивают общественный транспорт, снижают число опасных перекрёстков и улучшают связь между районами.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97"/>
            <a:ext cx="4094100" cy="1183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и электротранспорт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23395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людей за рейс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трамваи и метро перевозят много пассажиров сразу, поэтому уменьшают пробки и занимают меньше места на дороге, чем личные автомобили.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5220640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шума и дыма
</a:t>
            </a:r>
            <a:pPr algn="l" indent="0" marL="0">
              <a:lnSpc>
                <a:spcPct val="100000"/>
              </a:lnSpc>
              <a:buNone/>
            </a:pPr>
            <a:r>
              <a:rPr lang="en-US" sz="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Электробусы и трамваи работают тише обычного транспорта и не создают выхлопов прямо на улице, что особенно важно в густонаселённых районах.
</a:t>
            </a:r>
            <a:endParaRPr lang="en-US" sz="1241" dirty="0"/>
          </a:p>
        </p:txBody>
      </p:sp>
      <p:sp>
        <p:nvSpPr>
          <p:cNvPr id="11" name="Text 4"/>
          <p:cNvSpPr txBox="1"/>
          <p:nvPr/>
        </p:nvSpPr>
        <p:spPr>
          <a:xfrm>
            <a:off x="1023395" y="3691007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становится предсказуемой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расписание и понятные пересадки помогают людям планировать день, меньше ждать на остановке и легче добираться до школы, дома или секции.
</a:t>
            </a:r>
            <a:endParaRPr lang="en-US" sz="11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30307"/>
            <a:ext cx="3264562" cy="15111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3078357"/>
            <a:ext cx="3264562" cy="15111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улицу удобной для пешеходов и велосипедистов?
</a:t>
            </a:r>
            <a:endParaRPr lang="en-US" sz="2013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16567" y="1654684"/>
            <a:ext cx="4562020" cy="10623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у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школьники и родители переходят улицу там, где раньше не хватало разметки и света. После установки островка безопасности и яркого освещения путь стал спокойнее, а водители заранее снижают скорость.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16567" y="3302733"/>
            <a:ext cx="4562020" cy="10623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без преград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тихой улице появились пониженные бордюры и велодорожка вдоль тротуара. Теперь пожилым людям, велосипедистам и тем, кто идёт с коляской, легче двигаться без лишних препятствий.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дома и дворы вместе с районом?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обновить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город оценивает, где жильё устарело, а где нужен новый дом. Это помогает понять, какие районы требуют ремонта, а какие — аккуратного уплотнения без потери удобства.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устроить двор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продумывают двор: площадку, лавочки, освещение, озеленение и место для колясок. Если всё расположено понятно, люди чаще пользуются пространством и лучше знают соседей.
</a:t>
            </a:r>
            <a:endParaRPr lang="en-US" sz="1347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районом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связывают дом с улицей: делают удобные проходы к остановке, школе и магазину. Короткий и безопасный путь особенно важен для детей, родителей и пожилых жителей.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проверяют, хватает ли пространства разным людям. Один и тот же двор должен быть удобен для игры, отдыха, прогулки и спокойного прохода через территорию.
</a:t>
            </a:r>
            <a:endParaRPr lang="en-US" sz="13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оценке ООН, уже более половины людей на планете живут в городах. Значит, именно городские решения сильнее всего влияют на воздух, воду, зелень и отходы.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Department of Economic and Social Affairs, World Urbanization Prospects 2024, 2024.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55%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живёт в городах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260" y="1014846"/>
            <a:ext cx="3987384" cy="33922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раздельный сбор превращает мусор в ресурс?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без 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понятные категории: бумага, пластик, стекло, металл и остатки, которые нельзя переработать. Когда правила простые, людям легче не путаться и сортировать отходы каждый день.
</a:t>
            </a:r>
            <a:endParaRPr lang="en-US" sz="1296" dirty="0"/>
          </a:p>
        </p:txBody>
      </p:sp>
      <p:sp>
        <p:nvSpPr>
          <p:cNvPr id="8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Организовать сбор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сделать систему заметной: контейнеры ставят в удобных местах и подписывают крупно и ясно. В школе это работает лучше, когда рядом есть пример и напоминание.
</a:t>
            </a:r>
            <a:endParaRPr lang="en-US" sz="1296" dirty="0"/>
          </a:p>
        </p:txBody>
      </p:sp>
      <p:sp>
        <p:nvSpPr>
          <p:cNvPr id="9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Отправить в переработку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отходы должны регулярно забирать и направлять туда, где их можно использовать снова. Иначе даже правильная сортировка не принесёт пользы городу и природе.
</a:t>
            </a:r>
            <a:endParaRPr lang="en-US" sz="1399" dirty="0"/>
          </a:p>
        </p:txBody>
      </p:sp>
      <p:sp>
        <p:nvSpPr>
          <p:cNvPr id="10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нужны общие городские пространства?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6898" y="2176462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как место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нужен не только для прогулок, но и для короткого отдыха между делами. Если есть тень, скамейки и понятные дорожки, люди проводят там больше времени.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36898" y="2826840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для встреч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городу собираться вместе. Здесь проходят праздники, школьные события и встречи, а открытое пространство делает такие события заметными и удобными для всех.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36898" y="3477217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вдоль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соединяет движение и вид на воду. Её выбирают для пробежек, велосипедных поездок и спокойных прогулок, если маршрут безопасен и хорошо освещён вечером.
</a:t>
            </a:r>
            <a:endParaRPr lang="en-US" sz="1150" dirty="0"/>
          </a:p>
        </p:txBody>
      </p:sp>
      <p:sp>
        <p:nvSpPr>
          <p:cNvPr id="12" name="Text 5"/>
          <p:cNvSpPr txBox="1"/>
          <p:nvPr/>
        </p:nvSpPr>
        <p:spPr>
          <a:xfrm>
            <a:off x="736898" y="4127595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пространство с большим эффектом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 делает район более тёплым и живым. Даже небольшое пространство с деревьями, лавочками и освещением меняет повседневные привычки жителей и оживляет улицу.
</a:t>
            </a:r>
            <a:endParaRPr lang="en-US" sz="1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умные технологии помогают в повседневной жизни города?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на улицах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помогают городу замечать, что происходит на дорогах, остановках и улицах. Если поток машин меняется, система может быстрее подстроить работу светофоров и сократить задержки.
</a:t>
            </a:r>
            <a:endParaRPr lang="en-US" sz="1345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табло показывают, когда придёт автобус или куда идти дальше. Для пассажиров это снижает тревогу, а для города делает поездку понятнее и предсказуемее.
</a:t>
            </a:r>
            <a:endParaRPr lang="en-US" sz="1366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освещение включается тогда, когда оно действительно нужно. Это помогает экономить электричество и делает улицы безопаснее в тёмное время суток.
</a:t>
            </a:r>
            <a:endParaRPr lang="en-US" sz="1344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без 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позволяют быстрее оплачивать проезд, находить маршрут и передавать сообщение в службу города. Меньше лишних действий — меньше очередей и ошибок.
</a:t>
            </a:r>
            <a:endParaRPr lang="en-US" sz="12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755" y="2030631"/>
            <a:ext cx="330870" cy="330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4677" y="2030631"/>
            <a:ext cx="248152" cy="3308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0881" y="2030631"/>
            <a:ext cx="330870" cy="33087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99124" y="2030631"/>
            <a:ext cx="289511" cy="33087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город удобным и безопасным для всех?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3907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проход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Пандусы, лифты и низкие бордюры помогают людям на колясках, родителям с колясками и пожилым жителям свободно двигаться по городу без лишних препятствий.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16640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указатели, крупные надписи и хорошее освещение помогают быстрее ориентироваться. Когда путь понятен, человек меньше рискует ошибиться и чувствует себя увереннее.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4204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 маршруте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переходы, пониженная скорость транспорта и островки ожидания снижают риск аварий. Это особенно важно рядом со школами, дворами и остановками.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97176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реагирование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отклик служб на поломки, ямы, неработающие светофоры и другие проблемы поддерживает порядок. Чем быстрее исправляется сбой, тем надёжнее становится городская среда.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школьные идеи и обращения жителей превращаются в реальные изменения двора, улицы или парка.
</a:t>
            </a:r>
            <a:endParaRPr lang="en-US" sz="1114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замечания к улучшению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может быть город будущего?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города можно сравнить по трём признакам: экономии ресурсов, удобству цифровых сервисов и вниманию к человеку. На практике лучший результат даёт их сочетание.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сценарий не решает всё сам по себе: город будущего должен экономить ресурсы, использовать технологии и оставаться удобным для людей.
</a:t>
            </a:r>
            <a:endParaRPr lang="en-US" sz="1088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материалам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будущего начинается рядом с нами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меняется каждый день, потому что в нём живут разные люди с разными потребностями. Если замечать проблемы вокруг и предлагать решения, можно сделать свой район удобнее, безопаснее и дружелюбнее.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2026-07-26T00:17:36Z</dcterms:created>
  <dcterms:modified xsi:type="dcterms:W3CDTF">2026-07-26T00:17:36Z</dcterms:modified>
</cp:coreProperties>
</file>