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jpeg"/><Relationship Id="rId7" Type="http://schemas.openxmlformats.org/officeDocument/2006/relationships/image" Target="../media/image-16-7.png"/><Relationship Id="rId8" Type="http://schemas.openxmlformats.org/officeDocument/2006/relationships/image" Target="../media/image-16-8.jpe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76150" y="1859100"/>
            <a:ext cx="6791700" cy="238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темы: процессы объединения Италии и Германии
</a:t>
            </a:r>
            <a:pPr algn="l" indent="0" marL="0">
              <a:lnSpc>
                <a:spcPct val="100000"/>
              </a:lnSpc>
              <a:buNone/>
            </a:pPr>
            <a:r>
              <a:rPr lang="en-US" sz="225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объединения Италии и Германии в XIX веке: предпосылки, ключевые этапы, последствия.
</a:t>
            </a:r>
            <a:endParaRPr lang="en-US" sz="4505" dirty="0"/>
          </a:p>
        </p:txBody>
      </p:sp>
      <p:sp>
        <p:nvSpPr>
          <p:cNvPr id="4" name="Text 1"/>
          <p:cNvSpPr txBox="1"/>
          <p:nvPr/>
        </p:nvSpPr>
        <p:spPr>
          <a:xfrm>
            <a:off x="4572000" y="320525"/>
            <a:ext cx="3469800" cy="5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350" y="740863"/>
            <a:ext cx="4150800" cy="36603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37875" y="739975"/>
            <a:ext cx="40530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Раздробленность Италии и Германии в начале XIX века
</a:t>
            </a:r>
            <a:endParaRPr lang="en-US" sz="1772" dirty="0"/>
          </a:p>
        </p:txBody>
      </p:sp>
      <p:sp>
        <p:nvSpPr>
          <p:cNvPr id="5" name="Text 1"/>
          <p:cNvSpPr txBox="1"/>
          <p:nvPr/>
        </p:nvSpPr>
        <p:spPr>
          <a:xfrm>
            <a:off x="4737875" y="1377275"/>
            <a:ext cx="4053000" cy="302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начале XIX века Италия и Германия были политически раздроблены, управлялись разными династиями и находились под сильным иностранным влиянием, что мешало формированию единой национальной государственности.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9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Венский конгресс и реставрация раздробленности
</a:t>
            </a:r>
            <a:endParaRPr lang="en-US" sz="2499" dirty="0"/>
          </a:p>
        </p:txBody>
      </p:sp>
      <p:sp>
        <p:nvSpPr>
          <p:cNvPr id="9" name="Text 1"/>
          <p:cNvSpPr txBox="1"/>
          <p:nvPr/>
        </p:nvSpPr>
        <p:spPr>
          <a:xfrm>
            <a:off x="1459442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1814–1815 гг.: Венский конгресс
</a:t>
            </a:r>
            <a:pPr algn="ctr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Закрепление раздробленности Италии на семь государств и объединение Германии в Германский союз из 39 государств.
</a:t>
            </a:r>
            <a:endParaRPr lang="en-US" sz="983" dirty="0"/>
          </a:p>
        </p:txBody>
      </p:sp>
      <p:sp>
        <p:nvSpPr>
          <p:cNvPr id="10" name="Text 2"/>
          <p:cNvSpPr txBox="1"/>
          <p:nvPr/>
        </p:nvSpPr>
        <p:spPr>
          <a:xfrm>
            <a:off x="3036409" y="97722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власти европейских монархов и легитимизация их прав после наполеоновских войн.
</a:t>
            </a:r>
            <a:pPr algn="ctr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75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Укрепление династий
</a:t>
            </a:r>
            <a:endParaRPr lang="en-US" sz="1075" dirty="0"/>
          </a:p>
        </p:txBody>
      </p:sp>
      <p:sp>
        <p:nvSpPr>
          <p:cNvPr id="11" name="Text 3"/>
          <p:cNvSpPr txBox="1"/>
          <p:nvPr/>
        </p:nvSpPr>
        <p:spPr>
          <a:xfrm>
            <a:off x="4618221" y="3170149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Австрийское влияние
</a:t>
            </a:r>
            <a:pPr algn="ctr" indent="0" marL="0">
              <a:lnSpc>
                <a:spcPct val="100000"/>
              </a:lnSpc>
              <a:buNone/>
            </a:pPr>
            <a:r>
              <a:rPr lang="en-US" sz="106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6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Австрийская империя контролировала Ломбардию, Венето, Северную Италию и южные земли Германии.
</a:t>
            </a:r>
            <a:endParaRPr lang="en-US" sz="1067" dirty="0"/>
          </a:p>
        </p:txBody>
      </p:sp>
      <p:sp>
        <p:nvSpPr>
          <p:cNvPr id="12" name="Text 4"/>
          <p:cNvSpPr txBox="1"/>
          <p:nvPr/>
        </p:nvSpPr>
        <p:spPr>
          <a:xfrm>
            <a:off x="6207146" y="977226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Стремление сохранить статус-кво, препятствовавшее образованию национальных объединений.
</a:t>
            </a:r>
            <a:pPr algn="ctr" indent="0" marL="0">
              <a:lnSpc>
                <a:spcPct val="100000"/>
              </a:lnSpc>
              <a:buNone/>
            </a:pPr>
            <a:r>
              <a:rPr lang="en-US" sz="11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4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сил
</a:t>
            </a:r>
            <a:endParaRPr lang="en-US" sz="1147" dirty="0"/>
          </a:p>
        </p:txBody>
      </p:sp>
      <p:sp>
        <p:nvSpPr>
          <p:cNvPr id="13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Революционные движения и рост национального самосознания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69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1820–30-х годах в Италии и Германии начали появляться первые революционные волнения, требовавшие свободы слова и политических реформ.
</a:t>
            </a:r>
            <a:endParaRPr lang="en-US" sz="1569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6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1848–1849 годах прошла «Весна народов» — масштабная волна восстаний и революций, стимулировавшая национальное пробуждение.
</a:t>
            </a:r>
            <a:endParaRPr lang="en-US" sz="1506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поражения, революции повысили политическую активность и подготовили почву для последующих объединительных процессов.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Пьемонта и Кавура в объединении Италии
</a:t>
            </a:r>
            <a:endParaRPr lang="en-US" sz="2637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Пьемонт-Сардиния стала опорой национального движения, объединив политическую и военную мощь региона.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провел реформы, укрепив армию и экономику, что обеспечило важные ресурсы для борьбы за объединение.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сыграли дипломатические союзы с Францией и Великобританией для противостояния Австрии.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 Кавура — свергнуть австрийское господство и объединить Италию под властью Савойской династии.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3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объединения Италии: ключевые события
</a:t>
            </a:r>
            <a:endParaRPr lang="en-US" sz="2338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с 1859 по 1870 год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5896"/>
            <a:ext cx="2769600" cy="153355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87197" y="1125896"/>
            <a:ext cx="2769600" cy="153355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71553" y="1125896"/>
            <a:ext cx="2769600" cy="153355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352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Кавур, используя умелую дипломатию и реформы, обеспечил союз с Францией, необходимый для войны с Австрией, что стало решающим этапом объединения.
</a:t>
            </a:r>
            <a:endParaRPr lang="en-US" sz="1086" dirty="0"/>
          </a:p>
        </p:txBody>
      </p:sp>
      <p:sp>
        <p:nvSpPr>
          <p:cNvPr id="10" name="Text 1"/>
          <p:cNvSpPr txBox="1"/>
          <p:nvPr/>
        </p:nvSpPr>
        <p:spPr>
          <a:xfrm>
            <a:off x="5352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Дипломатия Кавура
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34084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возглавил народное движение, освободив Сицилию и Южную Италию, объединив крестьянские массы с национальной идеей.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4084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и «Тысяча»
</a:t>
            </a:r>
            <a:endParaRPr lang="en-US" sz="1600" dirty="0"/>
          </a:p>
        </p:txBody>
      </p:sp>
      <p:sp>
        <p:nvSpPr>
          <p:cNvPr id="13" name="Text 4"/>
          <p:cNvSpPr txBox="1"/>
          <p:nvPr/>
        </p:nvSpPr>
        <p:spPr>
          <a:xfrm>
            <a:off x="6281650" y="3600228"/>
            <a:ext cx="2327100" cy="7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2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стало результатом сотрудничества государственного руководства и народных движений, отражая сложность и многообразие процесса.
</a:t>
            </a:r>
            <a:endParaRPr lang="en-US" sz="1052" dirty="0"/>
          </a:p>
        </p:txBody>
      </p:sp>
      <p:sp>
        <p:nvSpPr>
          <p:cNvPr id="14" name="Text 5"/>
          <p:cNvSpPr txBox="1"/>
          <p:nvPr/>
        </p:nvSpPr>
        <p:spPr>
          <a:xfrm>
            <a:off x="6281650" y="2837554"/>
            <a:ext cx="23271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усилий
</a:t>
            </a:r>
            <a:endParaRPr lang="en-US" sz="1600" dirty="0"/>
          </a:p>
        </p:txBody>
      </p:sp>
      <p:sp>
        <p:nvSpPr>
          <p:cNvPr id="15" name="Text 6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400" dirty="0"/>
          </a:p>
        </p:txBody>
      </p:sp>
      <p:sp>
        <p:nvSpPr>
          <p:cNvPr id="16" name="Text 7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8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и Гарибальди: вклад в успех объединения
</a:t>
            </a:r>
            <a:endParaRPr lang="en-US" sz="258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5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территории Италии: 1859–1870 гг.
</a:t>
            </a:r>
            <a:endParaRPr lang="en-US" sz="275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объединения сопровождался значительным приростом территории и влияния Италии в Европе.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прошло постепенно, занимая более десяти лет и укрепляя новую государственность.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7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и лидерство в германском объединении
</a:t>
            </a:r>
            <a:endParaRPr lang="en-US" sz="2572" dirty="0"/>
          </a:p>
        </p:txBody>
      </p:sp>
      <p:sp>
        <p:nvSpPr>
          <p:cNvPr id="7" name="Text 1"/>
          <p:cNvSpPr txBox="1"/>
          <p:nvPr/>
        </p:nvSpPr>
        <p:spPr>
          <a:xfrm>
            <a:off x="1757375" y="1099962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Экономическое объединение немецких государств под руководством Пруссии для стимулирования промышленного развития.
</a:t>
            </a:r>
            <a:pPr algn="ctr" indent="0" marL="0">
              <a:lnSpc>
                <a:spcPct val="100000"/>
              </a:lnSpc>
              <a:buNone/>
            </a:pPr>
            <a:r>
              <a:rPr lang="en-US" sz="94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1834 — Создание Таможенного союза
</a:t>
            </a:r>
            <a:endParaRPr lang="en-US" sz="941" dirty="0"/>
          </a:p>
        </p:txBody>
      </p:sp>
      <p:sp>
        <p:nvSpPr>
          <p:cNvPr id="8" name="Text 2"/>
          <p:cNvSpPr txBox="1"/>
          <p:nvPr/>
        </p:nvSpPr>
        <p:spPr>
          <a:xfrm>
            <a:off x="3837427" y="2831612"/>
            <a:ext cx="1474500" cy="12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1850–1860-е — Военные реформы и бюрократия
</a:t>
            </a:r>
            <a:pPr algn="ctr" indent="0" marL="0">
              <a:lnSpc>
                <a:spcPct val="100000"/>
              </a:lnSpc>
              <a:buNone/>
            </a:pPr>
            <a:r>
              <a:rPr lang="en-US" sz="961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укрепляет армию и государственный аппарат, что повышает её влияние в Германском союзе.
</a:t>
            </a:r>
            <a:endParaRPr lang="en-US" sz="961" dirty="0"/>
          </a:p>
        </p:txBody>
      </p:sp>
      <p:sp>
        <p:nvSpPr>
          <p:cNvPr id="9" name="Text 3"/>
          <p:cNvSpPr txBox="1"/>
          <p:nvPr/>
        </p:nvSpPr>
        <p:spPr>
          <a:xfrm>
            <a:off x="5725712" y="1286114"/>
            <a:ext cx="1474500" cy="119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выигрывает войну, исключает Австрию из союза и становится главной силой объединения Германии.
</a:t>
            </a:r>
            <a:pPr algn="ctr" indent="0" marL="0">
              <a:lnSpc>
                <a:spcPct val="100000"/>
              </a:lnSpc>
              <a:buNone/>
            </a:pPr>
            <a:r>
              <a:rPr lang="en-US" sz="994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9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1866 — Австро-прусская война
</a:t>
            </a:r>
            <a:endParaRPr lang="en-US" sz="994" dirty="0"/>
          </a:p>
        </p:txBody>
      </p:sp>
      <p:sp>
        <p:nvSpPr>
          <p:cNvPr id="10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4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550" y="1584186"/>
            <a:ext cx="8544900" cy="287687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8069700" cy="4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объединения Германии: хронологический аспект
</a:t>
            </a:r>
            <a:endParaRPr lang="en-US" sz="1904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078424"/>
            <a:ext cx="8069700" cy="36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экономической интеграции к политическому единству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138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 фон Бисмарк и стратегия объединения Германии
</a:t>
            </a:r>
            <a:endParaRPr lang="en-US" sz="2320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61923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 фон Бисмарк активно использовал политику Realpolitik, устраивая союзы с Италией и Россией для ослабления позиций Австрийской империи и Французской республики.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402771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руководством Бисмарка Пруссия возглавила Северогерманский союз в 1867 году, объединив множество немецких земель под своим контролем.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536458"/>
            <a:ext cx="7174200" cy="71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достижения политических целей Бисмарк применял военные конфликты как инструмент, включая провокацию Франко-прусской войны с целью объединения Германии.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24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4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2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Франко-прусская война 1870–1871 гг. и завершение объединения Германии
</a:t>
            </a:r>
            <a:endParaRPr lang="en-US" sz="1772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началась из-за спора о кандидатуре на испанский престол, что стало поводом для конфликта между Францией и Пруссией.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Публикация Эмсенской депеши стала дипломатической провокацией, усилившей напряжённость между странами и ускорившей начало войны.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Пруссия разгромила французские войска, осадила Париж и добилась капитуляции Франции в январе 1871 года.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победы южные немецкие государства согласились войти в состав Германской империи, что окончательно завершило процесс объединения.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13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3200" y="1304528"/>
            <a:ext cx="3569400" cy="229223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9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Сокращение числа немецких государств в XIX веке
</a:t>
            </a:r>
            <a:endParaRPr lang="en-US" sz="2490" dirty="0"/>
          </a:p>
        </p:txBody>
      </p:sp>
      <p:sp>
        <p:nvSpPr>
          <p:cNvPr id="5" name="Text 1"/>
          <p:cNvSpPr txBox="1"/>
          <p:nvPr/>
        </p:nvSpPr>
        <p:spPr>
          <a:xfrm>
            <a:off x="537150" y="1315950"/>
            <a:ext cx="3780600" cy="158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австро-прусской войны 1866 года произошло заметное уменьшение числа самостоятельных немецких государств.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537150" y="3306200"/>
            <a:ext cx="3780600" cy="97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демонстрируют, что ключевой этап консолидации произошёл между 1866 и 1871 годами, сформировав единое германское государство.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068950" y="3932454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данные по Германскому союзу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1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450" y="1183419"/>
            <a:ext cx="3982500" cy="26647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Италии и Германии: сходства и различия
</a:t>
            </a:r>
            <a:endParaRPr lang="en-US" sz="2294" dirty="0"/>
          </a:p>
        </p:txBody>
      </p:sp>
      <p:sp>
        <p:nvSpPr>
          <p:cNvPr id="5" name="Text 1"/>
          <p:cNvSpPr txBox="1"/>
          <p:nvPr/>
        </p:nvSpPr>
        <p:spPr>
          <a:xfrm>
            <a:off x="4853575" y="1245101"/>
            <a:ext cx="3693300" cy="17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Сравнительный обзор ключевых характеристик национальных объединений Италии и Германии.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4853575" y="3326050"/>
            <a:ext cx="3693300" cy="10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объединения имели сходства в лидерстве и внешних вызовах, но отличались степенью вовлечённости народных движений.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528750" y="4079490"/>
            <a:ext cx="3537900" cy="3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исследования XIX века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138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37150" y="351841"/>
            <a:ext cx="80697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98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объединения Италии и Германии для Европы и мира
</a:t>
            </a:r>
            <a:endParaRPr lang="en-US" sz="1898" dirty="0"/>
          </a:p>
        </p:txBody>
      </p:sp>
      <p:sp>
        <p:nvSpPr>
          <p:cNvPr id="4" name="Text 1"/>
          <p:cNvSpPr txBox="1"/>
          <p:nvPr/>
        </p:nvSpPr>
        <p:spPr>
          <a:xfrm>
            <a:off x="5371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привело к изменению баланса сил, усилив новые национальные державы в противостоянии с традиционными монархиями Европы.
</a:t>
            </a:r>
            <a:endParaRPr lang="en-US" sz="1600" dirty="0"/>
          </a:p>
        </p:txBody>
      </p:sp>
      <p:sp>
        <p:nvSpPr>
          <p:cNvPr id="5" name="Text 2"/>
          <p:cNvSpPr txBox="1"/>
          <p:nvPr/>
        </p:nvSpPr>
        <p:spPr>
          <a:xfrm>
            <a:off x="5371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национализма и экономической конкуренции между странами усилил напряжённость и конкуренцию на европейском континенте.
</a:t>
            </a:r>
            <a:endParaRPr lang="en-US" sz="1600" dirty="0"/>
          </a:p>
        </p:txBody>
      </p:sp>
      <p:sp>
        <p:nvSpPr>
          <p:cNvPr id="6" name="Text 3"/>
          <p:cNvSpPr txBox="1"/>
          <p:nvPr/>
        </p:nvSpPr>
        <p:spPr>
          <a:xfrm>
            <a:off x="4906048" y="14968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Успех объединений послужил примером и толчком к развитию национальных движений и территориальных изменений в других странах.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4906048" y="3161425"/>
            <a:ext cx="3700800" cy="119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процессы создали предпосылки для конфликта мирового масштаба, в частности Первой мировой войны, из-за новых союзов и противостояний.
</a:t>
            </a:r>
            <a:endParaRPr lang="en-US" sz="1600" dirty="0"/>
          </a:p>
        </p:txBody>
      </p:sp>
      <p:sp>
        <p:nvSpPr>
          <p:cNvPr id="8" name="Text 5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13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000" y="1126281"/>
            <a:ext cx="2030700" cy="15507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75450" y="1126281"/>
            <a:ext cx="2030700" cy="15507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36900" y="1126281"/>
            <a:ext cx="2030700" cy="15507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798350" y="1134763"/>
            <a:ext cx="2030700" cy="1550788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5406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Гарибальди возглавил экспедицию «Тысячи», сыгравшую решающую роль в освобождении Южной Италии и Сицилии. Его деятельность стала символом народного патриотизма.
</a:t>
            </a:r>
            <a:endParaRPr lang="en-US" sz="987" dirty="0"/>
          </a:p>
        </p:txBody>
      </p:sp>
      <p:sp>
        <p:nvSpPr>
          <p:cNvPr id="12" name="Text 1"/>
          <p:cNvSpPr txBox="1"/>
          <p:nvPr/>
        </p:nvSpPr>
        <p:spPr>
          <a:xfrm>
            <a:off x="5406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Джузеппе Гарибальди — народный герой Италии
</a:t>
            </a:r>
            <a:endParaRPr lang="en-US" sz="1102" dirty="0"/>
          </a:p>
        </p:txBody>
      </p:sp>
      <p:sp>
        <p:nvSpPr>
          <p:cNvPr id="13" name="Text 2"/>
          <p:cNvSpPr txBox="1"/>
          <p:nvPr/>
        </p:nvSpPr>
        <p:spPr>
          <a:xfrm>
            <a:off x="270210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Кавур возглавил правительство Пьемонта и провёл важные реформы, которые укрепили экономику и дипломатию, обеспечив поддержку объединению страны.
</a:t>
            </a:r>
            <a:endParaRPr lang="en-US" sz="1047" dirty="0"/>
          </a:p>
        </p:txBody>
      </p:sp>
      <p:sp>
        <p:nvSpPr>
          <p:cNvPr id="14" name="Text 3"/>
          <p:cNvSpPr txBox="1"/>
          <p:nvPr/>
        </p:nvSpPr>
        <p:spPr>
          <a:xfrm>
            <a:off x="270210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54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Камилло Кавур — архитектор Итальянского единства
</a:t>
            </a:r>
            <a:endParaRPr lang="en-US" sz="1054" dirty="0"/>
          </a:p>
        </p:txBody>
      </p:sp>
      <p:sp>
        <p:nvSpPr>
          <p:cNvPr id="15" name="Text 4"/>
          <p:cNvSpPr txBox="1"/>
          <p:nvPr/>
        </p:nvSpPr>
        <p:spPr>
          <a:xfrm>
            <a:off x="4863550" y="3458075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Канцлер Пруссии, Бисмарк проводил прагматичную политику, манипулируя международными отношениями и войнами для объединения немецких земель.
</a:t>
            </a:r>
            <a:endParaRPr lang="en-US" sz="1047" dirty="0"/>
          </a:p>
        </p:txBody>
      </p:sp>
      <p:sp>
        <p:nvSpPr>
          <p:cNvPr id="16" name="Text 5"/>
          <p:cNvSpPr txBox="1"/>
          <p:nvPr/>
        </p:nvSpPr>
        <p:spPr>
          <a:xfrm>
            <a:off x="4863550" y="283755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Отто фон Бисмарк — мастер Realpolitik
</a:t>
            </a:r>
            <a:endParaRPr lang="en-US" sz="1226" dirty="0"/>
          </a:p>
        </p:txBody>
      </p:sp>
      <p:sp>
        <p:nvSpPr>
          <p:cNvPr id="17" name="Text 6"/>
          <p:cNvSpPr txBox="1"/>
          <p:nvPr/>
        </p:nvSpPr>
        <p:spPr>
          <a:xfrm>
            <a:off x="7025000" y="3469561"/>
            <a:ext cx="1577400" cy="10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47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Король Пруссии и первый император Германской империи, Вильгельм I стал фигурой объединения и авторитета в новообразованном государстве.
</a:t>
            </a:r>
            <a:endParaRPr lang="en-US" sz="1047" dirty="0"/>
          </a:p>
        </p:txBody>
      </p:sp>
      <p:sp>
        <p:nvSpPr>
          <p:cNvPr id="18" name="Text 7"/>
          <p:cNvSpPr txBox="1"/>
          <p:nvPr/>
        </p:nvSpPr>
        <p:spPr>
          <a:xfrm>
            <a:off x="7025000" y="2845800"/>
            <a:ext cx="1577400" cy="4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2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Вильгельм I — символ германского единства
</a:t>
            </a:r>
            <a:endParaRPr lang="en-US" sz="1102" dirty="0"/>
          </a:p>
        </p:txBody>
      </p:sp>
      <p:sp>
        <p:nvSpPr>
          <p:cNvPr id="19" name="Text 8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138" dirty="0"/>
          </a:p>
        </p:txBody>
      </p:sp>
      <p:sp>
        <p:nvSpPr>
          <p:cNvPr id="20" name="Text 9"/>
          <p:cNvSpPr txBox="1"/>
          <p:nvPr/>
        </p:nvSpPr>
        <p:spPr>
          <a:xfrm>
            <a:off x="537150" y="351850"/>
            <a:ext cx="8083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фигуры эпохи объединений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7150" y="351850"/>
            <a:ext cx="72519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57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Экономические и социальные перемены после объединений
</a:t>
            </a:r>
            <a:endParaRPr lang="en-US" sz="1857" dirty="0"/>
          </a:p>
        </p:txBody>
      </p:sp>
      <p:sp>
        <p:nvSpPr>
          <p:cNvPr id="5" name="Text 1"/>
          <p:cNvSpPr txBox="1"/>
          <p:nvPr/>
        </p:nvSpPr>
        <p:spPr>
          <a:xfrm>
            <a:off x="1432500" y="1252003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Объединение стимулировало промышленный рост, особенно в машиностроении и металлургии, создавая новые рабочие места и технологии.
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1432500" y="25096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Строительство железных дорог и формирование общенациональных рынков способствовали экономической интеграции и росту взаимосвязи регионов.
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1432500" y="3767388"/>
            <a:ext cx="5303100" cy="83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милитаризации государства привело к усилению конкуренции за ресурсы и рынки, что повлияло на международные отношения.
</a:t>
            </a:r>
            <a:endParaRPr lang="en-US" sz="1600" dirty="0"/>
          </a:p>
        </p:txBody>
      </p:sp>
      <p:sp>
        <p:nvSpPr>
          <p:cNvPr id="8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13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97444" y="1285325"/>
            <a:ext cx="604013" cy="690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194600" y="1328555"/>
            <a:ext cx="754800" cy="60384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067150" y="1328555"/>
            <a:ext cx="754800" cy="60384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537150" y="351850"/>
            <a:ext cx="8095500" cy="4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83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итальянского и германского опыта на Европу и мир
</a:t>
            </a:r>
            <a:endParaRPr lang="en-US" sz="2083" dirty="0"/>
          </a:p>
        </p:txBody>
      </p:sp>
      <p:sp>
        <p:nvSpPr>
          <p:cNvPr id="13" name="Text 1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138" dirty="0"/>
          </a:p>
        </p:txBody>
      </p:sp>
      <p:sp>
        <p:nvSpPr>
          <p:cNvPr id="14" name="Text 2"/>
          <p:cNvSpPr txBox="1"/>
          <p:nvPr/>
        </p:nvSpPr>
        <p:spPr>
          <a:xfrm>
            <a:off x="572211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Национальные движения в Европе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объединений вдохновил страны Австро-Венгрии и Балкан, способствуя росту национального самосознания и борьбе за независимость.
</a:t>
            </a:r>
            <a:endParaRPr lang="en-US" sz="1434" dirty="0"/>
          </a:p>
        </p:txBody>
      </p:sp>
      <p:sp>
        <p:nvSpPr>
          <p:cNvPr id="15" name="Text 3"/>
          <p:cNvSpPr txBox="1"/>
          <p:nvPr/>
        </p:nvSpPr>
        <p:spPr>
          <a:xfrm>
            <a:off x="3457567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в России
</a:t>
            </a:r>
            <a:pPr algn="ctr" indent="0" marL="0">
              <a:lnSpc>
                <a:spcPct val="100000"/>
              </a:lnSpc>
              <a:buNone/>
            </a:pPr>
            <a:r>
              <a:rPr lang="en-US" sz="1434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34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идей спровоцировало реформы в России, укрепляя государственные институты и модернизируя армию и экономику.
</a:t>
            </a:r>
            <a:endParaRPr lang="en-US" sz="1434" dirty="0"/>
          </a:p>
        </p:txBody>
      </p:sp>
      <p:sp>
        <p:nvSpPr>
          <p:cNvPr id="16" name="Text 4"/>
          <p:cNvSpPr txBox="1"/>
          <p:nvPr/>
        </p:nvSpPr>
        <p:spPr>
          <a:xfrm>
            <a:off x="6342923" y="2320343"/>
            <a:ext cx="2254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международные союзы
</a:t>
            </a:r>
            <a:pPr algn="ctr" indent="0" marL="0">
              <a:lnSpc>
                <a:spcPct val="100000"/>
              </a:lnSpc>
              <a:buNone/>
            </a:pPr>
            <a:r>
              <a:rPr lang="en-US" sz="1495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95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Тройственного союза и Антанты изменило военно-политический ландшафт Европы перед наступлением XX века.
</a:t>
            </a:r>
            <a:endParaRPr lang="en-US" sz="149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51143" y="1072925"/>
            <a:ext cx="3468900" cy="268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 значение национальных объединений XIX века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4823600" y="584918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Объединения Италии и Германии продемонстрировали практическую реализацию националистических идей, приведшую к формированию мощных европейских государств.
</a:t>
            </a:r>
            <a:endParaRPr lang="en-US" sz="1461" dirty="0"/>
          </a:p>
        </p:txBody>
      </p:sp>
      <p:sp>
        <p:nvSpPr>
          <p:cNvPr id="5" name="Text 2"/>
          <p:cNvSpPr txBox="1"/>
          <p:nvPr/>
        </p:nvSpPr>
        <p:spPr>
          <a:xfrm>
            <a:off x="4823600" y="1995740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98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концу XIX века значительно сократилось число мелких государств, а на их месте утвердилась система национальных держав с чёткими границами.
</a:t>
            </a:r>
            <a:endParaRPr lang="en-US" sz="1498" dirty="0"/>
          </a:p>
        </p:txBody>
      </p:sp>
      <p:sp>
        <p:nvSpPr>
          <p:cNvPr id="6" name="Text 3"/>
          <p:cNvSpPr txBox="1"/>
          <p:nvPr/>
        </p:nvSpPr>
        <p:spPr>
          <a:xfrm>
            <a:off x="4823600" y="3406565"/>
            <a:ext cx="3790800" cy="92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объединений подчёркивает историческую истину Гегеля о единстве идеального и реального как движущей силе истории.
</a:t>
            </a:r>
            <a:endParaRPr lang="en-US" sz="1600" dirty="0"/>
          </a:p>
        </p:txBody>
      </p:sp>
      <p:sp>
        <p:nvSpPr>
          <p:cNvPr id="7" name="Text 4"/>
          <p:cNvSpPr txBox="1"/>
          <p:nvPr/>
        </p:nvSpPr>
        <p:spPr>
          <a:xfrm>
            <a:off x="8546875" y="4704250"/>
            <a:ext cx="304500" cy="3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79688"/>
              </a:lnSpc>
              <a:buNone/>
            </a:pPr>
            <a:r>
              <a:rPr lang="en-US" sz="2138" b="1" dirty="0">
                <a:solidFill>
                  <a:srgbClr val="FDFF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13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694950" y="942920"/>
            <a:ext cx="3312000" cy="3237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0675" y="2255925"/>
            <a:ext cx="5233800" cy="263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36" b="1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историческое значение национальных объединений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6" dirty="0">
                <a:solidFill>
                  <a:srgbClr val="413C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Воссоединение Италии и объединение Германии кардинально изменили политическую карту Европы, заложив основы для модернизации, национализма и будущих международных конфликтов.
</a:t>
            </a:r>
            <a:endParaRPr lang="en-US" sz="353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2026-05-11T06:10:45Z</dcterms:created>
  <dcterms:modified xsi:type="dcterms:W3CDTF">2026-05-11T06:10:45Z</dcterms:modified>
</cp:coreProperties>
</file>