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проблемы современности: экологическая проблема в мировом развитии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кризис уже влияет на климат, экономику и повседневную жизнь людей.
</a:t>
            </a:r>
            <a:endParaRPr lang="en-US" sz="2502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экология стала глобальным вызовом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населения, индустриализация и урбанизация резко усилили давление на природу. Сегодня экологические риски проявляются неравномерно: особенно остро — в мегаполисах, промышленных центрах и зонах интенсивного природопользования.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3063" y="3109167"/>
            <a:ext cx="2612316" cy="14311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экологической проблемы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концентрации парниковых газов меняет температурный режим, усиливает экстремальные явления и нарушает привычные природные циклы, от которых зависят сельское хозяйство, водные ресурсы и безопасность территорий.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Воздух, вода и почвы страдают от промышленных выбросов, транспорта, бытовых отходов и химизации хозяйства; это напрямую ухудшает здоровье населения и снижает качество городской среды.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19125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Истощение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Чрезмерная добыча полезных ископаемых, вырубка лесов и деградация земель ослабляют природную основу экономики и сокращают способность экосистем восстанавливаться после вмешательства человека.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49745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биоразнообразия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мест обитания, загрязнение и климатические изменения ведут к сокращению видов, нарушая устойчивость экосистем, опыление растений и естественное регулирование природных процессов.
</a:t>
            </a:r>
            <a:endParaRPr lang="en-US" sz="1050" dirty="0"/>
          </a:p>
        </p:txBody>
      </p:sp>
      <p:sp>
        <p:nvSpPr>
          <p:cNvPr id="15" name="Text 6"/>
          <p:cNvSpPr txBox="1"/>
          <p:nvPr/>
        </p:nvSpPr>
        <p:spPr>
          <a:xfrm>
            <a:off x="333590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отходов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отходы, пластик и промышленные остатки накапливаются быстрее, чем перерабатываются, создавая долгосрочную нагрузку на почвы, водоёмы и прибрежные территории.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1,1°C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составляет рост средней температуры поверхности Земли по сравнению с доиндустриальным уровнем.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такое изменение уже усиливает экстремальную погоду, ускоряет таяние льда и повышает уязвимость прибрежных и засушливых территорий.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374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IPCC, Sixth Assessment Report (AR6), 2021–2023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выбросов парниковых газов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сектор остаётся главным направлением сокращения выбросов, но вклад сельского хозяйства, транспорта и землепользования также велик.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выбросов требует не одной меры, а одновременных изменений в энергетике, транспорте, промышленности и землепользовании.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 AR6, WG III, 2022; глобальная структура выбросов за 2019 год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771297"/>
            <a:ext cx="4750071" cy="22702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основных экологических проблем и их последствий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экологические проблемы формируют единую цепь взаимных усилений и последствий.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проблемы связаны между собой: загрязнение, вырубка и климатические изменения одновременно ухудшают здоровье людей, производство пищи и устойчивость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IPCC, WHO и FAO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как фактор риска для здоровья и городской среды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69644" y="1897950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вред наносят мелкие частицы PM2,5: они проникают глубоко в лёгкие и связаны с ростом сердечно-сосудистых и дыхательных заболеваний, особенно в крупных городах.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879009" y="1897950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формируют автотранспорт, угольная энергетика, промышленные предприятия и бытовое отопление; вклад каждого источника зависит от структуры экономики и уровня контроля выбросов.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70232" y="3376181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для 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 связывает загрязнённый воздух примерно с 7 миллионами преждевременных смертей в год, что делает его одной из главных экологических угроз.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879009" y="3376181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Смог, снижение видимости и постоянное ухудшение качества воздуха ослабляют трудоспособность, повышают нагрузку на систему здравоохранения и делают городскую среду менее комфортной для жизни.
</a:t>
            </a:r>
            <a:endParaRPr lang="en-US" sz="10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роста потребления к экономическим потерям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накопительный характер экологического ущерба и его влияние на хозяйство и общество.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лес как система 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тропический лес держится не только на деревьях, но и на тысячах видов грибов, насекомых, птиц и мелких животных. Когда исчезает хотя бы часть этой сети, нарушаются опыление, распространение семян и восстановление растительности после пожаров или вырубки.
</a:t>
            </a:r>
            <a:endParaRPr lang="en-US" sz="819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Коралловый риф на грани
</a:t>
            </a:r>
            <a:pPr algn="l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особенно чувствительны к потеплению воды, загрязнению и механическому разрушению. Их исчезновение означает не только потерю красивого ландшафта, но и ослабление защиты берегов, сокращение рыбных ресурсов и разрушение морских пищевых цепей.
</a:t>
            </a:r>
            <a:endParaRPr lang="en-US" sz="849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и арктический ландшафт
</a:t>
            </a:r>
            <a:pPr algn="l" indent="0" marL="0">
              <a:lnSpc>
                <a:spcPct val="100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степях и в Арктике даже небольшие изменения в режиме влаги, температуре или землепользовании быстро отражаются на составе видов. Поэтому сокращение биоразнообразия здесь ведёт к эрозии почв, потере кормовой базы и снижению устойчивости всей территории.
</a:t>
            </a:r>
            <a:endParaRPr lang="en-US" sz="853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Биоразнообразие: невидимый фундамент устойчивости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главных причин утраты биоразнообразия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сильное давление создают освоение природных территорий и чрезмерное использование ресурсов человеком.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видов имеет комплексный характер: снижение биоразнообразия ускоряется там, где одновременно меняется землепользование, растёт загрязнение и усиливается климатический стресс.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IPBES Global Assessment Report on Biodiversity and Ecosystem Services, 2019
</a:t>
            </a:r>
            <a:endParaRPr lang="en-US" sz="106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320" y="2040949"/>
            <a:ext cx="494234" cy="6589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2837" y="2040949"/>
            <a:ext cx="658979" cy="6589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52084" y="2040949"/>
            <a:ext cx="658979" cy="6589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почвы и продовольственная безопасность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почвы и продовольственная безопасность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5301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воды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чистой пресной воды уже ограничивает развитие миллионов людей, особенно в засушливых районах Азии, Африки и Южной Европы. Нехватка воды усиливает конкуренцию между городами, сельским хозяйством и промышленностью.
</a:t>
            </a:r>
            <a:endParaRPr lang="en-US" sz="1477" dirty="0"/>
          </a:p>
        </p:txBody>
      </p:sp>
      <p:sp>
        <p:nvSpPr>
          <p:cNvPr id="11" name="Text 4"/>
          <p:cNvSpPr txBox="1"/>
          <p:nvPr/>
        </p:nvSpPr>
        <p:spPr>
          <a:xfrm>
            <a:off x="3114189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почв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Эрозия, засоление, истощение гумуса и опустынивание снижают плодородие земель и делают сельское хозяйство более уязвимым. В результате падает урожайность, растут издержки производства и усиливается риск продовольственных кризисов.
</a:t>
            </a:r>
            <a:endParaRPr lang="en-US" sz="1477" dirty="0"/>
          </a:p>
        </p:txBody>
      </p:sp>
      <p:sp>
        <p:nvSpPr>
          <p:cNvPr id="12" name="Text 5"/>
          <p:cNvSpPr txBox="1"/>
          <p:nvPr/>
        </p:nvSpPr>
        <p:spPr>
          <a:xfrm>
            <a:off x="5733078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продовольствию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состояние территории напрямую влияет на стоимость продуктов, доступность питьевой воды и устойчивость сельских районов. Когда ресурсы истощаются, возрастает зависимость от импорта и возрастает социальная нестабильность.
</a:t>
            </a:r>
            <a:endParaRPr lang="en-US" sz="147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5272" y="1426907"/>
            <a:ext cx="3952280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соглашения и глобальные ориентиры экологической политики
</a:t>
            </a:r>
            <a:endParaRPr lang="en-US" sz="2374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международные документы задают общие правила климатической и природоохранной политики и помогают согласовывать действия государств.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последовательно расширяют международные обязательства: от общих принципов к конкретным целям сокращения выбросов, адаптации и устойчивого развития.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ООН; Рамочная конвенция ООН об изменении климата (1992), Киотский протокол (1997), Парижское соглашение (2015), Повестка дня в области устойчивого развития до 2030 года
</a:t>
            </a:r>
            <a:endParaRPr lang="en-US" sz="94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экология: противоречие и точки согласования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Краткосрочные издержки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меры требуют вложений в очистные технологии, модернизацию и контроль, поэтому на первом этапе они могут казаться затратными. Однако без этих расходов растут будущие потери от болезней, аварий и ущерба инфраструктуре.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Долгосрочная выгода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загрязнения уменьшает расходы на здравоохранение, восстановление территорий и ликвидацию последствий катастроф. Чем раньше предприятие и государство вкладываются в профилактику, тем ниже общий экономический риск.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отрасли и рабочие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Энергоэффективность, переработка отходов, экологичный транспорт и возобновляемая энергетика формируют спрос на инженеров, технологов и сервисные профессии. Экологический переход становится источником модернизации экономики, а не её тормозом.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763422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экономическая модель стремится согласовать рост производства, социальную справедливость и охрану природы. Такой подход позволяет развиваться без исчерпания ресурсов и без переноса экологических проблем на будущие поколения.
</a:t>
            </a:r>
            <a:endParaRPr lang="en-US" sz="10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решения экологической проблемы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экологическая политика требует согласованного набора мер: от энергетики и экономики до просвещения и международных договорённостей.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приоритет у сокращения выбросов, но устойчивый результат достигается только при сочетании технологических, природоохранных и социальных мер.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ООН, МЭА и ЮНЕП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02484" y="1396599"/>
            <a:ext cx="2685732" cy="32897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Технологии, меняющие экологический след человечества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61084" y="1956217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энергетика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и ветровые станции уменьшают зависимость от ископаемого топлива и сокращают выбросы парниковых газов. Их развитие особенно важно там, где высокий спрос на энергию сочетается с ограниченными ресурсами.
</a:t>
            </a:r>
            <a:endParaRPr lang="en-US" sz="851" dirty="0"/>
          </a:p>
        </p:txBody>
      </p:sp>
      <p:sp>
        <p:nvSpPr>
          <p:cNvPr id="12" name="Text 3"/>
          <p:cNvSpPr txBox="1"/>
          <p:nvPr/>
        </p:nvSpPr>
        <p:spPr>
          <a:xfrm>
            <a:off x="3390900" y="1956217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нового поколения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Электромобили и зарядная инфраструктура снижают выбросы в городах и уменьшают шумовую нагрузку. Их эффект особенно заметен при переходе общественного и частного транспорта на более чистые источники энергии.
</a:t>
            </a:r>
            <a:endParaRPr lang="en-US" sz="851" dirty="0"/>
          </a:p>
        </p:txBody>
      </p:sp>
      <p:sp>
        <p:nvSpPr>
          <p:cNvPr id="13" name="Text 4"/>
          <p:cNvSpPr txBox="1"/>
          <p:nvPr/>
        </p:nvSpPr>
        <p:spPr>
          <a:xfrm>
            <a:off x="661084" y="3642610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управление ресурсами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сети, системы очистки воды и переработка отходов позволяют точнее распределять ресурсы и сокращать потери. Это повышает устойчивость городов и уменьшает экологическую нагрузку на территории.
</a:t>
            </a:r>
            <a:endParaRPr lang="en-US" sz="840" dirty="0"/>
          </a:p>
        </p:txBody>
      </p:sp>
      <p:sp>
        <p:nvSpPr>
          <p:cNvPr id="14" name="Text 5"/>
          <p:cNvSpPr txBox="1"/>
          <p:nvPr/>
        </p:nvSpPr>
        <p:spPr>
          <a:xfrm>
            <a:off x="3390900" y="3642610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земледелие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 помогают экономить воду, удобрения и топливо, снижая давление на почвы и экосистемы. Такой подход делает сельское хозяйство более продуктивным и экологически ответственным.
</a:t>
            </a:r>
            <a:endParaRPr lang="en-US" sz="85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устойчивому развитию: от оценки к результату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построена как управляемый цикл экологической политики на уровне страны и региона.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421" y="1983800"/>
            <a:ext cx="466413" cy="4664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2800" y="2004271"/>
            <a:ext cx="478654" cy="42547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1250" y="2025545"/>
            <a:ext cx="478654" cy="382924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государства, бизнеса и общества в решении экологических проблем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задаёт экологические нормы, контролирует их исполнение и создаёт систему ответственности за нарушения. От качества регулирования зависят чистота воздуха, воды и прозрачность природоохранной политики.
</a:t>
            </a:r>
            <a:endParaRPr lang="en-US" sz="1499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Бизнес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внедряют экологичные технологии, повышают энергоэффективность и сокращают отходы. Публичная отчётность по экологии и социальной ответственности помогает связывать прибыль с долгосрочной устойчивостью.
</a:t>
            </a:r>
            <a:endParaRPr lang="en-US" sz="1499" dirty="0"/>
          </a:p>
        </p:txBody>
      </p:sp>
      <p:sp>
        <p:nvSpPr>
          <p:cNvPr id="13" name="Text 4"/>
          <p:cNvSpPr txBox="1"/>
          <p:nvPr/>
        </p:nvSpPr>
        <p:spPr>
          <a:xfrm>
            <a:off x="619125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 влияют на ситуацию через раздельный сбор отходов, экономию ресурсов, волонтёрство и общественный контроль. Именно повседневные привычки превращают экологические правила в реальный результат.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680487"/>
            <a:ext cx="4750071" cy="24518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Практики снижения экологического ущерба на разных уровнях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на уровне семьи, школы, города, предприятия и государства дополняют друг друга и дают заметный эффект только в комплексе.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управления, тем сильнее системный эффект, но личные действия создают основу для более крупных изменений.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экологической политики и практик устойчивого развития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ответственность молодёжи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позиция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ответственность начинается с привычек: экономии ресурсов, отказа от лишнего потребления и внимательного отношения к отходам. Такие решения формируют устойчивую модель поведения в повседневной жизни.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местности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проекты и наблюдения за состоянием воды, воздуха и зелёных зон помогают увидеть экологические проблемы своего района. Практическая работа развивает критическое мышление и умение опираться на факты.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19125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посадках деревьев, уборках территорий, экологических акциях и просветительских мероприятиях показывает, что даже небольшие коллективные действия способны улучшать среду проживания и общественные привычки.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1902108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активность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сети, школьные медиа и онлайн-кампании позволяют быстро распространять экологические идеи и привлекать сверстников. Цифровая среда помогает превращать знания в общественную инициативу.
</a:t>
            </a:r>
            <a:endParaRPr lang="en-US" sz="1050" dirty="0"/>
          </a:p>
        </p:txBody>
      </p:sp>
      <p:sp>
        <p:nvSpPr>
          <p:cNvPr id="14" name="Text 6"/>
          <p:cNvSpPr txBox="1"/>
          <p:nvPr/>
        </p:nvSpPr>
        <p:spPr>
          <a:xfrm>
            <a:off x="4740558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географией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грамотность помогает понять, как локальные решения связаны с состоянием территории, природных ресурсов и глобальных процессов. Это делает географию предметом не только знаний, но и ответственности.
</a:t>
            </a:r>
            <a:endParaRPr lang="en-US" sz="10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зависит от экологического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проблема уже определяет климат, здоровье, экономику и безопасность мира. Поэтому устойчивое развитие становится не альтернативой, а единственным разумным сценарием для будущего человечества.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2026-06-03T03:51:50Z</dcterms:created>
  <dcterms:modified xsi:type="dcterms:W3CDTF">2026-06-03T03:51:50Z</dcterms:modified>
</cp:coreProperties>
</file>