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6250" y="1540800"/>
            <a:ext cx="8191500" cy="17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Тридцатилетняя война и ранние революции в Европе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1449600" y="3347750"/>
            <a:ext cx="62448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конфликт, ставший борьбой держав и началом новой Европы.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76250" y="450000"/>
            <a:ext cx="40620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975" y="1612627"/>
            <a:ext cx="3363900" cy="29138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9750" y="651700"/>
            <a:ext cx="74244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перед великими потрясениями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9750" y="2244550"/>
            <a:ext cx="3732900" cy="16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XVII века Европа уже жила в условиях конфессионального раскола, династического соперничества и ускоренного роста сильных государств.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2485355"/>
            <a:ext cx="3777900" cy="12500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хронология: до, во время и после войны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показывают переход от локального религиозного конфликта к общеевропейской системе государств и революционных кризисов.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разделила старую имперскую модель и новую систему, где всё заметнее становились суверенные государства.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Тридцатилетней войны и ранних революций в Европе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войны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1925700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раскол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0150" y="2310800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расколола Европу на католический и протестантский миры. В Священной Римской империи религиозные различия быстро стали вопросом политической лояльности и права определять собственный порядок.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2225" y="1925700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династий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82225" y="2310800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Габсбурги стремились сохранить имперское единство и усилить контроль над землями, тогда как Бурбоны добивались ограничения их влияния. Династическое соперничество сделало конфликт международным.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60150" y="3349719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автономию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60150" y="3734819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князей империи главной задачей была защита собственных привилегий, налогов и вероисповедания. Поэтому они воспринимали давление центра как угрозу своей автономии.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4782225" y="3349719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Эскалация конфликта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4782225" y="3734819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религиозный спор соединился с политическими интересами, компромисс стал почти невозможен. Именно это превратило кризис в длительную войну с участием соседних держав.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675" y="1404814"/>
            <a:ext cx="8268600" cy="22205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10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Пражский взрыв и начало конфликта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01500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Пражская дефенестрация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01500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1618 года чешские сословия выбросили императорских наместников из окна Пражского града. Этот жест стал символом открытого разрыва с властью Габсбургов.
</a:t>
            </a:r>
            <a:endParaRPr lang="en-US" sz="766" dirty="0"/>
          </a:p>
        </p:txBody>
      </p:sp>
      <p:sp>
        <p:nvSpPr>
          <p:cNvPr id="13" name="Text 4"/>
          <p:cNvSpPr txBox="1"/>
          <p:nvPr/>
        </p:nvSpPr>
        <p:spPr>
          <a:xfrm>
            <a:off x="2676621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утраты прав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676621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восстания опасались ограничения протестантских прав и отмены сословных привилегий. Для них речь шла не только о вере, но и о политической самостоятельности.
</a:t>
            </a:r>
            <a:endParaRPr lang="en-US" sz="735" dirty="0"/>
          </a:p>
        </p:txBody>
      </p:sp>
      <p:sp>
        <p:nvSpPr>
          <p:cNvPr id="15" name="Text 6"/>
          <p:cNvSpPr txBox="1"/>
          <p:nvPr/>
        </p:nvSpPr>
        <p:spPr>
          <a:xfrm>
            <a:off x="4746848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конфликта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46848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Мятеж быстро вышел за рамки Богемии: за ним последовало вовлечение германских княжеств, а затем и соседних монархий. Локальный протест превратился в международный кризис.
</a:t>
            </a:r>
            <a:endParaRPr lang="en-US" sz="716" dirty="0"/>
          </a:p>
        </p:txBody>
      </p:sp>
      <p:sp>
        <p:nvSpPr>
          <p:cNvPr id="17" name="Text 8"/>
          <p:cNvSpPr txBox="1"/>
          <p:nvPr/>
        </p:nvSpPr>
        <p:spPr>
          <a:xfrm>
            <a:off x="6817073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большой войне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17073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победы императора не завершили войну, а лишь изменили её масштаб. С этого момента борьба шла уже за судьбу всей Центральной Европы.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регионального бунта к общеевропейской войне
</a:t>
            </a:r>
            <a:endParaRPr lang="en-US" sz="2723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внутренний мятеж превратился в общеевропейскую войну.
</a:t>
            </a:r>
            <a:endParaRPr lang="en-US" sz="146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" y="0"/>
            <a:ext cx="356629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6250" y="450000"/>
            <a:ext cx="3092100" cy="13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Шведский этап войны и северный вектор
</a:t>
            </a:r>
            <a:endParaRPr lang="en-US" sz="2781" dirty="0"/>
          </a:p>
        </p:txBody>
      </p:sp>
      <p:sp>
        <p:nvSpPr>
          <p:cNvPr id="7" name="Text 1"/>
          <p:cNvSpPr txBox="1"/>
          <p:nvPr/>
        </p:nvSpPr>
        <p:spPr>
          <a:xfrm>
            <a:off x="6479150" y="1093650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влияния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79161" y="145285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в Северной Германии расширили шведское влияние далеко за пределы Скандинавии. Для противников империи Швеция стала важнейшим союзником, а для Европы — новым центром силы.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479150" y="3202400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войны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79161" y="356160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Шведский успех показал, что исход войны зависит не только от вероисповедания, но и от организации армии, снабжения и скорости принятия решений.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905950" y="555625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Протестантский лидер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905941" y="91480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Швеция вошла в войну как защитник протестантов, но одновременно стремилась укрепить позиции на Балтике. Военные успехи превратили её в заметную державу северной Европы.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905950" y="2664350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военная модель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3905941" y="302355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Густав II Адольф опирался на более подвижные соединения, дисциплину и согласованное применение пехоты, конницы и артиллерии. Это повышало эффективность армии на поле боя.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вмешательство и борьба за баланс сил
</a:t>
            </a:r>
            <a:endParaRPr lang="en-US" sz="2795" dirty="0"/>
          </a:p>
        </p:txBody>
      </p:sp>
      <p:sp>
        <p:nvSpPr>
          <p:cNvPr id="9" name="Text 2"/>
          <p:cNvSpPr txBox="1"/>
          <p:nvPr/>
        </p:nvSpPr>
        <p:spPr>
          <a:xfrm>
            <a:off x="1069750" y="1546223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расчёт
</a:t>
            </a:r>
            <a:endParaRPr lang="en-US" sz="1234" dirty="0"/>
          </a:p>
        </p:txBody>
      </p:sp>
      <p:sp>
        <p:nvSpPr>
          <p:cNvPr id="10" name="Text 3"/>
          <p:cNvSpPr txBox="1"/>
          <p:nvPr/>
        </p:nvSpPr>
        <p:spPr>
          <a:xfrm>
            <a:off x="1069750" y="1819618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вступила в войну в 1635 году не ради религиозного единства, а чтобы не допустить усиления Габсбургов вокруг своих границ. Это был выбор в пользу баланса сил.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9750" y="2464535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противников империи
</a:t>
            </a:r>
            <a:endParaRPr lang="en-US" sz="1234" dirty="0"/>
          </a:p>
        </p:txBody>
      </p:sp>
      <p:sp>
        <p:nvSpPr>
          <p:cNvPr id="12" name="Text 5"/>
          <p:cNvSpPr txBox="1"/>
          <p:nvPr/>
        </p:nvSpPr>
        <p:spPr>
          <a:xfrm>
            <a:off x="1069750" y="2737930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дипломатия и армия поддерживали антиимперские силы, ослабляя позиции противника на разных направлениях. Война стала инструментом внешнеполитического давления.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069750" y="3378127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Рейну
</a:t>
            </a:r>
            <a:endParaRPr lang="en-US" sz="1234" dirty="0"/>
          </a:p>
        </p:txBody>
      </p:sp>
      <p:sp>
        <p:nvSpPr>
          <p:cNvPr id="14" name="Text 7"/>
          <p:cNvSpPr txBox="1"/>
          <p:nvPr/>
        </p:nvSpPr>
        <p:spPr>
          <a:xfrm>
            <a:off x="1069750" y="3651522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приобрели районы Рейна: контроль над ними открывал путь к укреплению французского влияния в Центральной Европе и на важных торговых маршрутах.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1069750" y="4291727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статуса
</a:t>
            </a:r>
            <a:endParaRPr lang="en-US" sz="1234" dirty="0"/>
          </a:p>
        </p:txBody>
      </p:sp>
      <p:sp>
        <p:nvSpPr>
          <p:cNvPr id="16" name="Text 9"/>
          <p:cNvSpPr txBox="1"/>
          <p:nvPr/>
        </p:nvSpPr>
        <p:spPr>
          <a:xfrm>
            <a:off x="1069750" y="4565122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стала заметная перестройка европейского баланса: Франция всё увереннее выходила на роль ведущей континентальной державы, способной диктовать условия соседям.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" y="3161225"/>
            <a:ext cx="360000" cy="36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8150" y="3181225"/>
            <a:ext cx="360000" cy="3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7200" y="3161225"/>
            <a:ext cx="36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7675" y="1399438"/>
            <a:ext cx="360000" cy="3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9225" y="1379438"/>
            <a:ext cx="315000" cy="360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влияния: где менялся баланс сил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3595425"/>
            <a:ext cx="2469600" cy="4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Имперское ядро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6250" y="4118275"/>
            <a:ext cx="24696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разворачивалась прежде всего в землях Священной Римской империи, где решалась судьба власти императора и князей. Именно здесь происходили самые разрушительные кампании.
</a:t>
            </a:r>
            <a:endParaRPr lang="en-US" sz="998" dirty="0"/>
          </a:p>
        </p:txBody>
      </p:sp>
      <p:sp>
        <p:nvSpPr>
          <p:cNvPr id="12" name="Text 4"/>
          <p:cNvSpPr txBox="1"/>
          <p:nvPr/>
        </p:nvSpPr>
        <p:spPr>
          <a:xfrm>
            <a:off x="6198150" y="3595425"/>
            <a:ext cx="2469600" cy="4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морские державы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98150" y="4118275"/>
            <a:ext cx="24696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и Англия представляли западную модель развития, основанную на торговле, флоте и финансовой мобилизации. Их рост менял сам характер европейского могущества.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337200" y="3595425"/>
            <a:ext cx="2469600" cy="4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Рейнский коридор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37200" y="4118275"/>
            <a:ext cx="24696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Рейнская область имела ключевое стратегическое значение: через неё проходили армии, дипломатические каналы и торговые потоки. Контроль над регионом означал влияние на всю Европу.
</a:t>
            </a:r>
            <a:endParaRPr lang="en-US" sz="977" dirty="0"/>
          </a:p>
        </p:txBody>
      </p:sp>
      <p:sp>
        <p:nvSpPr>
          <p:cNvPr id="16" name="Text 8"/>
          <p:cNvSpPr txBox="1"/>
          <p:nvPr/>
        </p:nvSpPr>
        <p:spPr>
          <a:xfrm>
            <a:off x="4767675" y="1813638"/>
            <a:ext cx="2469600" cy="4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вектор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767675" y="2336487"/>
            <a:ext cx="24696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Балтика и Северная Германия усилили значение Швеции как морской и сухопутной державы. Здесь определялось, кто контролирует северные коммуникации и порты.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1906725" y="1813638"/>
            <a:ext cx="2469600" cy="4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Богемский узел
</a:t>
            </a:r>
            <a:endParaRPr lang="en-US" sz="1300" dirty="0"/>
          </a:p>
        </p:txBody>
      </p:sp>
      <p:sp>
        <p:nvSpPr>
          <p:cNvPr id="19" name="Text 11"/>
          <p:cNvSpPr txBox="1"/>
          <p:nvPr/>
        </p:nvSpPr>
        <p:spPr>
          <a:xfrm>
            <a:off x="1906725" y="2336487"/>
            <a:ext cx="24696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Богемия стала отправной точкой конфликта и символом сопротивления императорскому давлению. Здесь религиозный спор сразу приобрёл политический характер.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войны для Центральной Европы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ударила прежде всего по сельским районам и торговым связям Центральной Европы.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пришёлся на демографию и сельское хозяйство, а также усилил потребность государств в постоянном финансировании войны.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исследованиям Тридцатилетней войны; качественная оценка последствий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1785" y="1715825"/>
            <a:ext cx="4840430" cy="198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итоги Вестфальского мира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609900" y="3763425"/>
            <a:ext cx="36729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итоги Вестфальского мира для европейского порядка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758525" y="3763425"/>
            <a:ext cx="36729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1648 года не только завершил войну, но и закрепил более самостоятельное положение государств и княжеств внутри Европы.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76250" y="4693500"/>
            <a:ext cx="8191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мир 1648 года; учебники по истории Нового времени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2335350"/>
            <a:ext cx="3777900" cy="1550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по главным участникам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итогов войны показывает, что победа выражалась не только в территориальных приобретениях, но и в росте влияния, безопасности и международного признания.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успешными оказались западные державы, сумевшие превратить военный кризис в укрепление собственного политического веса.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Тридцатилетней войны; Вестфальские договоры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1785" y="1715825"/>
            <a:ext cx="4840430" cy="198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державы и их преимущества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609900" y="3763425"/>
            <a:ext cx="36729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западные державы извлекли из войны разные, но взаимосвязанные выгоды: Франция усилила континентальный вес, Швеция закрепилась на Балтике, Нидерланды защитили торговую самостоятельность.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758525" y="3763425"/>
            <a:ext cx="36729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успех опирался на разные ресурсы, но общий результат был одинаков: укрепление западноевропейской модели государства.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76250" y="4693500"/>
            <a:ext cx="8191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Франции, Швеции и Нидерландов в XVII веке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12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1649 году английская монархия была временно упразднена, и это стало редким для Европы примером того, как политический конфликт радикально перераспределяет власть внутри государства.
</a:t>
            </a:r>
            <a:endParaRPr lang="en-US" sz="2432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460500"/>
            <a:ext cx="6678300" cy="2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Английской революции XVII века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36025" y="2332575"/>
            <a:ext cx="38976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1649
</a:t>
            </a:r>
            <a:endParaRPr lang="en-US" sz="3800" dirty="0"/>
          </a:p>
        </p:txBody>
      </p:sp>
      <p:sp>
        <p:nvSpPr>
          <p:cNvPr id="8" name="Text 4"/>
          <p:cNvSpPr txBox="1"/>
          <p:nvPr/>
        </p:nvSpPr>
        <p:spPr>
          <a:xfrm>
            <a:off x="736025" y="3540600"/>
            <a:ext cx="38976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показал, что борьба за власть может закончиться не компромиссом, а сломом старого политического порядка.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кризиса к революции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типичных причинах ранних революционных кризисов в Европе XVII века.
</a:t>
            </a:r>
            <a:endParaRPr lang="en-US" sz="14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12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Нидерландов длилось около 80 лет и завершилось признанием самостоятельности, став долговременным примером борьбы за веру, торговлю и политическую автономию.
</a:t>
            </a:r>
            <a:endParaRPr lang="en-US" sz="2432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460500"/>
            <a:ext cx="6678300" cy="2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Нидерландская революция и Восьмидесятилетняя война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36025" y="2332575"/>
            <a:ext cx="38976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 лет
</a:t>
            </a:r>
            <a:endParaRPr lang="en-US" sz="3800" dirty="0"/>
          </a:p>
        </p:txBody>
      </p:sp>
      <p:sp>
        <p:nvSpPr>
          <p:cNvPr id="8" name="Text 4"/>
          <p:cNvSpPr txBox="1"/>
          <p:nvPr/>
        </p:nvSpPr>
        <p:spPr>
          <a:xfrm>
            <a:off x="736025" y="3540600"/>
            <a:ext cx="38976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борьбы потребовались десятилетия, чтобы превратиться в признанную независимость и новый политический статус.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" y="1462506"/>
            <a:ext cx="2666400" cy="21586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2350" y="1462298"/>
            <a:ext cx="2663700" cy="2159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40625" y="1462298"/>
            <a:ext cx="2663700" cy="215905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17500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власти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17500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поместья и дороги оказались втянуты в борьбу, где спор о налогах быстро превратился в вопрос о праве короля управлять страной без согласия представительного органа. На улицах и в парламенте решалось, кто обладает верховной властью.
</a:t>
            </a:r>
            <a:endParaRPr lang="en-US" sz="777" dirty="0"/>
          </a:p>
        </p:txBody>
      </p:sp>
      <p:sp>
        <p:nvSpPr>
          <p:cNvPr id="12" name="Text 2"/>
          <p:cNvSpPr txBox="1"/>
          <p:nvPr/>
        </p:nvSpPr>
        <p:spPr>
          <a:xfrm>
            <a:off x="6140957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 старого порядка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40957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Карла I и последующие эксперименты с республиканским устройством показали, что даже королевская власть может быть поставлена под сомнение. Для Европы это стало сильным сигналом: государственный порядок способен меняться под давлением общества и парламента.
</a:t>
            </a:r>
            <a:endParaRPr lang="en-US" sz="777" dirty="0"/>
          </a:p>
        </p:txBody>
      </p:sp>
      <p:sp>
        <p:nvSpPr>
          <p:cNvPr id="14" name="Text 4"/>
          <p:cNvSpPr txBox="1"/>
          <p:nvPr/>
        </p:nvSpPr>
        <p:spPr>
          <a:xfrm>
            <a:off x="3379232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напряжение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79232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разногласия усиливали недоверие к монархии и разделяли общество. Для современников конфликт был не только политическим, но и мировоззренческим: менялся сам язык легитимности, а идея ограниченной власти постепенно становилась политической нормой.
</a:t>
            </a:r>
            <a:endParaRPr lang="en-US" sz="766" dirty="0"/>
          </a:p>
        </p:txBody>
      </p:sp>
      <p:sp>
        <p:nvSpPr>
          <p:cNvPr id="16" name="Text 6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17" name="Text 7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сцены английского перелома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351" y="1896516"/>
            <a:ext cx="401100" cy="40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4576" y="1896516"/>
            <a:ext cx="401100" cy="40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7962" y="3332351"/>
            <a:ext cx="401100" cy="320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82362" y="3292241"/>
            <a:ext cx="401100" cy="401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12" name="Text 1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опоры государства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721175" y="1854225"/>
            <a:ext cx="3092400" cy="4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721175" y="2415275"/>
            <a:ext cx="3694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1648 года государства всё чаще опирались на чиновников, которые собирали налоги, вели переписку и контролировали исполнение решений центра. Это делало власть более управляемой и менее зависимой от случайной воли местных элит.
</a:t>
            </a:r>
            <a:endParaRPr lang="en-US" sz="932" dirty="0"/>
          </a:p>
        </p:txBody>
      </p:sp>
      <p:sp>
        <p:nvSpPr>
          <p:cNvPr id="15" name="Text 4"/>
          <p:cNvSpPr txBox="1"/>
          <p:nvPr/>
        </p:nvSpPr>
        <p:spPr>
          <a:xfrm>
            <a:off x="4873400" y="1854225"/>
            <a:ext cx="3092400" cy="4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армии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873400" y="2415275"/>
            <a:ext cx="3694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война показала преимущество войск, которые можно содержать постоянно, а не только собирать на время кампании. Армия становилась инструментом не только обороны, но и внутреннего порядка.
</a:t>
            </a:r>
            <a:endParaRPr lang="en-US" sz="995" dirty="0"/>
          </a:p>
        </p:txBody>
      </p:sp>
      <p:sp>
        <p:nvSpPr>
          <p:cNvPr id="17" name="Text 6"/>
          <p:cNvSpPr txBox="1"/>
          <p:nvPr/>
        </p:nvSpPr>
        <p:spPr>
          <a:xfrm>
            <a:off x="4866785" y="3249950"/>
            <a:ext cx="3092400" cy="4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66785" y="3811000"/>
            <a:ext cx="3694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Переговоры, союзы и договоры стали столь же важны, как сражения. Европейские державы всё яснее понимали, что безопасность зависит не только от династии, но и от системы международных соглашений.
</a:t>
            </a:r>
            <a:endParaRPr lang="en-US" sz="995" dirty="0"/>
          </a:p>
        </p:txBody>
      </p:sp>
      <p:sp>
        <p:nvSpPr>
          <p:cNvPr id="19" name="Text 8"/>
          <p:cNvSpPr txBox="1"/>
          <p:nvPr/>
        </p:nvSpPr>
        <p:spPr>
          <a:xfrm>
            <a:off x="721185" y="3249950"/>
            <a:ext cx="3092400" cy="4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21185" y="3811000"/>
            <a:ext cx="3694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на войну и управление требовали устойчивого сбора средств. Государства развивали налоги, займы и финансовые механизмы, а это усиливало значение казны и делало политику более ресурсной.
</a:t>
            </a:r>
            <a:endParaRPr lang="en-US" sz="9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изменила эпоха потрясений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1925700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0150" y="2310800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мир закрепил право государств и княжеств действовать более самостоятельно, а имперская универсальная власть уже не могла диктовать решения всей Европе без ограничений.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2225" y="1925700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расстановка сил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82225" y="2310800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 Швеция использовали войну для укрепления своего статуса, тогда как Германия заплатила за конфликт особенно высокую демографическую и хозяйственную цену.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60150" y="3349719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вектор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60150" y="3734819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и Англия продвинулись в торговле, морской силе и управлении ресурсами, что усилило западноевропейскую модель развития.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4782225" y="3349719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правил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4782225" y="3734819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революции показали, что кризисы веры, налогов и сословных прав способны менять не только правителей, но и саму логику власти.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6250" y="1796575"/>
            <a:ext cx="8191500" cy="13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религиозной войны к новой Европе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76250" y="3667275"/>
            <a:ext cx="65313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Тридцатилетняя война и ранние революции завершили эпоху старой имперской Европы. На её место пришёл порядок, где решающими стали суверенитет, ресурсы, дипломатия и способность государства удерживать внутреннюю стабильность.
</a:t>
            </a:r>
            <a:endParaRPr lang="en-US" sz="13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2026-07-26T00:40:46Z</dcterms:created>
  <dcterms:modified xsi:type="dcterms:W3CDTF">2026-07-26T00:40:46Z</dcterms:modified>
</cp:coreProperties>
</file>