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image" Target="../media/image-4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image" Target="../media/image-14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27125" y="362514"/>
            <a:ext cx="4857000" cy="220557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2720725"/>
            <a:ext cx="8424000" cy="153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7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 «старого порядка» в Европе XVIII века
</a:t>
            </a:r>
            <a:endParaRPr lang="en-US" sz="37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4486500"/>
            <a:ext cx="3121500" cy="297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729775"/>
            <a:ext cx="31215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привилегии стали слабее идей и кризисов, Европа изменилась навсегда.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05994" y="360000"/>
            <a:ext cx="2332012" cy="3885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2951700" cy="28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старый порядок оказался под ударом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6075708" y="2571750"/>
            <a:ext cx="2623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Власть королей, дворян и церкви долго казалась незыблемой, но к XVIII веку её начали подтачивать налоги, неравенство, рост городов и новые представления о правах человека.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69501" y="1276225"/>
            <a:ext cx="2712498" cy="34953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8424000" cy="44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22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Европа XVIII века: между традицией и переменами
</a:t>
            </a:r>
            <a:endParaRPr lang="en-US" sz="2622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300" dirty="0"/>
          </a:p>
        </p:txBody>
      </p:sp>
      <p:sp>
        <p:nvSpPr>
          <p:cNvPr id="10" name="Text 2"/>
          <p:cNvSpPr txBox="1"/>
          <p:nvPr/>
        </p:nvSpPr>
        <p:spPr>
          <a:xfrm>
            <a:off x="477950" y="1951375"/>
            <a:ext cx="2498100" cy="9052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Европейские державы почти постоянно воевали, содержали большие армии и флот, а государственные расходы росли быстрее, чем доходы казны.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477925" y="1432425"/>
            <a:ext cx="2498100" cy="3546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Войны и расходы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3331700" y="1951375"/>
            <a:ext cx="2498100" cy="9052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становились крупнее, развивались мануфактуры и морская торговля, появлялось больше мастерских, лавок и людей, умеющих читать и писать.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3331675" y="1432425"/>
            <a:ext cx="2498100" cy="3546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городов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477950" y="3772244"/>
            <a:ext cx="2498100" cy="9052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Деньги и возможности распределялись очень неравномерно: привилегированные сословия жили значительно лучше, чем крестьяне, ремесленники и городская беднота.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477925" y="3253294"/>
            <a:ext cx="2498100" cy="3546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Неравное богатство
</a:t>
            </a:r>
            <a:endParaRPr lang="en-US" sz="1300" dirty="0"/>
          </a:p>
        </p:txBody>
      </p:sp>
      <p:sp>
        <p:nvSpPr>
          <p:cNvPr id="16" name="Text 8"/>
          <p:cNvSpPr txBox="1"/>
          <p:nvPr/>
        </p:nvSpPr>
        <p:spPr>
          <a:xfrm>
            <a:off x="3331700" y="3772244"/>
            <a:ext cx="2498100" cy="9052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людей знакомились с книгами, газетами и обсуждениями, тем чаще звучал вопрос, почему власть и права зависят от рождения.
</a:t>
            </a:r>
            <a:endParaRPr lang="en-US" sz="1000" dirty="0"/>
          </a:p>
        </p:txBody>
      </p:sp>
      <p:sp>
        <p:nvSpPr>
          <p:cNvPr id="17" name="Text 9"/>
          <p:cNvSpPr txBox="1"/>
          <p:nvPr/>
        </p:nvSpPr>
        <p:spPr>
          <a:xfrm>
            <a:off x="3331675" y="3253294"/>
            <a:ext cx="2498100" cy="3546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ожидания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925" y="1172517"/>
            <a:ext cx="2716500" cy="15545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13738" y="1172517"/>
            <a:ext cx="2716500" cy="15545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67563" y="1172517"/>
            <a:ext cx="2716500" cy="155456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300" dirty="0"/>
          </a:p>
        </p:txBody>
      </p:sp>
      <p:sp>
        <p:nvSpPr>
          <p:cNvPr id="10" name="Text 1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67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идеи Просвещения изменили взгляд на общество
</a:t>
            </a:r>
            <a:endParaRPr lang="en-US" sz="2467" dirty="0"/>
          </a:p>
        </p:txBody>
      </p:sp>
      <p:sp>
        <p:nvSpPr>
          <p:cNvPr id="11" name="Text 2"/>
          <p:cNvSpPr txBox="1"/>
          <p:nvPr/>
        </p:nvSpPr>
        <p:spPr>
          <a:xfrm>
            <a:off x="463800" y="3640725"/>
            <a:ext cx="2533200" cy="114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Вольтер резко выступал против религиозной нетерпимости и произвола. Его тексты читали в салонах и кофейнях, где образованные люди спорили о справедливости, вере и правах человека.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463800" y="2845747"/>
            <a:ext cx="25332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Вольтер и спор с нетерпимостью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3317600" y="2845747"/>
            <a:ext cx="25332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Монтескье и разделение власти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3317625" y="3640725"/>
            <a:ext cx="2533200" cy="114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Монтескье утверждал, что власть нельзя сосредотачивать в одних руках. Он предлагал разделить её на части, чтобы законы защищали людей от злоупотреблений правителей.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6171450" y="3640725"/>
            <a:ext cx="2533200" cy="114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Руссо писал, что власть должна опираться на общественный договор и волю граждан. Эти идеи особенно сильно повлияли на тех, кто хотел изменить общественный порядок.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6171425" y="2845747"/>
            <a:ext cx="25332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Руссо и воля народа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57551"/>
            <a:ext cx="4516200" cy="32156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причины кризиса старого порядка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556613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причины усиливали друг друга: финансовые трудности делали реформы неизбежными, а недовольство общества — всё более открытым.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3047025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Кризис возник не из-за одной проблемы, а из-за одновременного давления долгов, неравенства и народного недовольства.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 теме «Конец старого порядка в Европе XVIII века»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31768" y="243000"/>
            <a:ext cx="3383965" cy="4657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206525" y="457200"/>
            <a:ext cx="4577400" cy="13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Франция — главный очаг перемен в Европе
</a:t>
            </a:r>
            <a:endParaRPr lang="en-US" sz="3200" dirty="0"/>
          </a:p>
        </p:txBody>
      </p:sp>
      <p:sp>
        <p:nvSpPr>
          <p:cNvPr id="10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300" dirty="0"/>
          </a:p>
        </p:txBody>
      </p:sp>
      <p:sp>
        <p:nvSpPr>
          <p:cNvPr id="11" name="Text 2"/>
          <p:cNvSpPr txBox="1"/>
          <p:nvPr/>
        </p:nvSpPr>
        <p:spPr>
          <a:xfrm>
            <a:off x="4662825" y="2211612"/>
            <a:ext cx="41226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Франция считалась одной из самых богатых и населённых стран Европы, но огромные расходы двора и войн привели к тяжёлому финансовому кризису.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4662826" y="1989712"/>
            <a:ext cx="4122600" cy="1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Богатая страна с долгами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4662825" y="2961262"/>
            <a:ext cx="41226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Налоговая система была устроена так, что привилегированные сословия платили меньше, чем остальные жители. Это вызывало всё большее раздражение у третьего сословия.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4662826" y="2739362"/>
            <a:ext cx="4122600" cy="1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Несправедливые налоги
</a:t>
            </a:r>
            <a:endParaRPr lang="en-US" sz="1100" dirty="0"/>
          </a:p>
        </p:txBody>
      </p:sp>
      <p:sp>
        <p:nvSpPr>
          <p:cNvPr id="15" name="Text 6"/>
          <p:cNvSpPr txBox="1"/>
          <p:nvPr/>
        </p:nvSpPr>
        <p:spPr>
          <a:xfrm>
            <a:off x="4662825" y="3710912"/>
            <a:ext cx="41226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Крестьяне, горожане и образованные люди видели, что старые правила не дают справедливости. Поэтому именно во Франции противоречия стали особенно заметны.
</a:t>
            </a:r>
            <a:endParaRPr lang="en-US" sz="900" dirty="0"/>
          </a:p>
        </p:txBody>
      </p:sp>
      <p:sp>
        <p:nvSpPr>
          <p:cNvPr id="16" name="Text 7"/>
          <p:cNvSpPr txBox="1"/>
          <p:nvPr/>
        </p:nvSpPr>
        <p:spPr>
          <a:xfrm>
            <a:off x="4662826" y="3489012"/>
            <a:ext cx="4122600" cy="1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Недовольство в обществе
</a:t>
            </a:r>
            <a:endParaRPr lang="en-US" sz="1100" dirty="0"/>
          </a:p>
        </p:txBody>
      </p:sp>
      <p:sp>
        <p:nvSpPr>
          <p:cNvPr id="17" name="Text 8"/>
          <p:cNvSpPr txBox="1"/>
          <p:nvPr/>
        </p:nvSpPr>
        <p:spPr>
          <a:xfrm>
            <a:off x="4662825" y="4460562"/>
            <a:ext cx="41226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Сочетание долгов, неравенства и новых идей создало ситуацию, в которой даже небольшое событие могло вызвать крупный политический взрыв.
</a:t>
            </a:r>
            <a:endParaRPr lang="en-US" sz="900" dirty="0"/>
          </a:p>
        </p:txBody>
      </p:sp>
      <p:sp>
        <p:nvSpPr>
          <p:cNvPr id="18" name="Text 9"/>
          <p:cNvSpPr txBox="1"/>
          <p:nvPr/>
        </p:nvSpPr>
        <p:spPr>
          <a:xfrm>
            <a:off x="4662826" y="4238662"/>
            <a:ext cx="4122600" cy="1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для революции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181" y="1556625"/>
            <a:ext cx="8434038" cy="3217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8424000" cy="4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началась Французская революция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360050" y="983413"/>
            <a:ext cx="8424000" cy="46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ключевых событий 1789 года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740556"/>
            <a:ext cx="8424000" cy="204018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300" dirty="0"/>
          </a:p>
        </p:txBody>
      </p:sp>
      <p:sp>
        <p:nvSpPr>
          <p:cNvPr id="9" name="Text 1"/>
          <p:cNvSpPr txBox="1"/>
          <p:nvPr/>
        </p:nvSpPr>
        <p:spPr>
          <a:xfrm>
            <a:off x="360000" y="360000"/>
            <a:ext cx="8228400" cy="45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31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1789 год: Бастилия, Учредительное собрание и новые права
</a:t>
            </a:r>
            <a:endParaRPr lang="en-US" sz="2131" dirty="0"/>
          </a:p>
        </p:txBody>
      </p:sp>
      <p:sp>
        <p:nvSpPr>
          <p:cNvPr id="10" name="Text 2"/>
          <p:cNvSpPr txBox="1"/>
          <p:nvPr/>
        </p:nvSpPr>
        <p:spPr>
          <a:xfrm>
            <a:off x="360000" y="1822054"/>
            <a:ext cx="2003100" cy="8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Взятие Бастилии стало знаком того, что королевская власть больше не кажется неприкосновенной. Для современников это было событие огромного символического значения.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360000" y="1396422"/>
            <a:ext cx="2003100" cy="35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Падение символа власти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780850" y="1822054"/>
            <a:ext cx="2003100" cy="8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Документ утверждал, что источник власти находится у народа. Это означало важный поворот от подданных к гражданам, участвующим в жизни государства.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6780850" y="1396422"/>
            <a:ext cx="2003100" cy="35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Власть народа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4640575" y="1822054"/>
            <a:ext cx="2003100" cy="8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Декларации были закреплены свобода, равенство перед законом и право собственности. Эти слова стали новым политическим языком эпохи.
</a:t>
            </a:r>
            <a:endParaRPr lang="en-US" sz="900" dirty="0"/>
          </a:p>
        </p:txBody>
      </p:sp>
      <p:sp>
        <p:nvSpPr>
          <p:cNvPr id="15" name="Text 7"/>
          <p:cNvSpPr txBox="1"/>
          <p:nvPr/>
        </p:nvSpPr>
        <p:spPr>
          <a:xfrm>
            <a:off x="4640575" y="1396422"/>
            <a:ext cx="2003100" cy="35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Декларация прав человека
</a:t>
            </a:r>
            <a:endParaRPr lang="en-US" sz="1200" dirty="0"/>
          </a:p>
        </p:txBody>
      </p:sp>
      <p:sp>
        <p:nvSpPr>
          <p:cNvPr id="16" name="Text 8"/>
          <p:cNvSpPr txBox="1"/>
          <p:nvPr/>
        </p:nvSpPr>
        <p:spPr>
          <a:xfrm>
            <a:off x="2500288" y="1822054"/>
            <a:ext cx="2003100" cy="8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Учредительное собрание отменило многие феодальные привилегии. Оно показало, что старые сословные правила могут быть заменены общими законами для всех граждан.
</a:t>
            </a:r>
            <a:endParaRPr lang="en-US" sz="900" dirty="0"/>
          </a:p>
        </p:txBody>
      </p:sp>
      <p:sp>
        <p:nvSpPr>
          <p:cNvPr id="17" name="Text 9"/>
          <p:cNvSpPr txBox="1"/>
          <p:nvPr/>
        </p:nvSpPr>
        <p:spPr>
          <a:xfrm>
            <a:off x="2500288" y="1396422"/>
            <a:ext cx="2003100" cy="35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Решения Учредительного собрания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2183634"/>
            <a:ext cx="4684800" cy="196348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Старый порядок и новые принципы общества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556613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 Европа уходила от сословных привилегий к гражданским правам и общим законам.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3047025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изменение — переход от общества, где решало рождение, к обществу, где важнее стали закон и гражданство.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 теме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1212" y="1227418"/>
            <a:ext cx="464400" cy="3715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07737" y="1180978"/>
            <a:ext cx="464400" cy="464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61212" y="3111778"/>
            <a:ext cx="464400" cy="4128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07737" y="3085978"/>
            <a:ext cx="464400" cy="464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300" dirty="0"/>
          </a:p>
        </p:txBody>
      </p:sp>
      <p:sp>
        <p:nvSpPr>
          <p:cNvPr id="11" name="Text 1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революция стала более радикальной
</a:t>
            </a:r>
            <a:endParaRPr lang="en-US" sz="2912" dirty="0"/>
          </a:p>
        </p:txBody>
      </p:sp>
      <p:sp>
        <p:nvSpPr>
          <p:cNvPr id="12" name="Text 2"/>
          <p:cNvSpPr txBox="1"/>
          <p:nvPr/>
        </p:nvSpPr>
        <p:spPr>
          <a:xfrm>
            <a:off x="559829" y="2249850"/>
            <a:ext cx="36780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первых реформ разные группы революционеров начали спорить о том, как далеко нужно идти. Из-за этого единство быстро ослабло, а конфликты усилились.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559646" y="1703530"/>
            <a:ext cx="3678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Споры внутри революции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4906354" y="2249850"/>
            <a:ext cx="36780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боялись заговоров и вмешательства внешних противников. В атмосфере тревоги власти чаще прибегали к жёстким мерам и ограничению свобод.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4906171" y="1697050"/>
            <a:ext cx="3678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Страх перед врагами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559829" y="4154850"/>
            <a:ext cx="36780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1792 году монархия была свергнута, и Франция стала республикой. Это открыло новый этап революции, уже без короля на троне.
</a:t>
            </a:r>
            <a:endParaRPr lang="en-US" sz="1100" dirty="0"/>
          </a:p>
        </p:txBody>
      </p:sp>
      <p:sp>
        <p:nvSpPr>
          <p:cNvPr id="17" name="Text 7"/>
          <p:cNvSpPr txBox="1"/>
          <p:nvPr/>
        </p:nvSpPr>
        <p:spPr>
          <a:xfrm>
            <a:off x="559646" y="3608530"/>
            <a:ext cx="3678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Падение монархии
</a:t>
            </a:r>
            <a:endParaRPr lang="en-US" sz="1300" dirty="0"/>
          </a:p>
        </p:txBody>
      </p:sp>
      <p:sp>
        <p:nvSpPr>
          <p:cNvPr id="18" name="Text 8"/>
          <p:cNvSpPr txBox="1"/>
          <p:nvPr/>
        </p:nvSpPr>
        <p:spPr>
          <a:xfrm>
            <a:off x="4906354" y="4154850"/>
            <a:ext cx="36780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время якобинской власти, особенно в 1793–1794 годах, революция стала намного жестче. За подозрение во враждебности могли следовать аресты и казни.
</a:t>
            </a:r>
            <a:endParaRPr lang="en-US" sz="1100" dirty="0"/>
          </a:p>
        </p:txBody>
      </p:sp>
      <p:sp>
        <p:nvSpPr>
          <p:cNvPr id="19" name="Text 9"/>
          <p:cNvSpPr txBox="1"/>
          <p:nvPr/>
        </p:nvSpPr>
        <p:spPr>
          <a:xfrm>
            <a:off x="4906171" y="3602050"/>
            <a:ext cx="3678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Революционный террор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31768" y="243000"/>
            <a:ext cx="3383965" cy="4657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206525" y="457200"/>
            <a:ext cx="4577400" cy="13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Наполеон Бонапарт и новая власть во Франции
</a:t>
            </a:r>
            <a:endParaRPr lang="en-US" sz="3200" dirty="0"/>
          </a:p>
        </p:txBody>
      </p:sp>
      <p:sp>
        <p:nvSpPr>
          <p:cNvPr id="10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300" dirty="0"/>
          </a:p>
        </p:txBody>
      </p:sp>
      <p:sp>
        <p:nvSpPr>
          <p:cNvPr id="11" name="Text 2"/>
          <p:cNvSpPr txBox="1"/>
          <p:nvPr/>
        </p:nvSpPr>
        <p:spPr>
          <a:xfrm>
            <a:off x="4662825" y="2211612"/>
            <a:ext cx="41226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Осенью 1799 года Наполеон пришел к власти после государственного переворота и быстро сосредоточил ключевые решения в своих руках. Он опирался на армию, порядок и сильную центральную власть.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4662826" y="1989712"/>
            <a:ext cx="4122600" cy="1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Переворот 1799 года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4662825" y="2961262"/>
            <a:ext cx="41226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Наполеон перестроил государственный аппарат, усилил контроль из Парижа и добился большей управляемости страны. Для Франции это означало конец революционной нестабильности и переход к более жесткой, но эффективной системе.
</a:t>
            </a:r>
            <a:endParaRPr lang="en-US" sz="836" dirty="0"/>
          </a:p>
        </p:txBody>
      </p:sp>
      <p:sp>
        <p:nvSpPr>
          <p:cNvPr id="14" name="Text 5"/>
          <p:cNvSpPr txBox="1"/>
          <p:nvPr/>
        </p:nvSpPr>
        <p:spPr>
          <a:xfrm>
            <a:off x="4662826" y="2739362"/>
            <a:ext cx="4122600" cy="1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Реформы управления
</a:t>
            </a:r>
            <a:endParaRPr lang="en-US" sz="1100" dirty="0"/>
          </a:p>
        </p:txBody>
      </p:sp>
      <p:sp>
        <p:nvSpPr>
          <p:cNvPr id="15" name="Text 6"/>
          <p:cNvSpPr txBox="1"/>
          <p:nvPr/>
        </p:nvSpPr>
        <p:spPr>
          <a:xfrm>
            <a:off x="4662825" y="3710912"/>
            <a:ext cx="41226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нем выросла роль армии, которая стала важнейшей опорой режима и инструментом влияния Франции в Европе. Гражданский кодекс закрепил равенство перед законом и защиту частной собственности.
</a:t>
            </a:r>
            <a:endParaRPr lang="en-US" sz="900" dirty="0"/>
          </a:p>
        </p:txBody>
      </p:sp>
      <p:sp>
        <p:nvSpPr>
          <p:cNvPr id="16" name="Text 7"/>
          <p:cNvSpPr txBox="1"/>
          <p:nvPr/>
        </p:nvSpPr>
        <p:spPr>
          <a:xfrm>
            <a:off x="4662826" y="3489012"/>
            <a:ext cx="4122600" cy="1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армия и кодекс
</a:t>
            </a:r>
            <a:endParaRPr lang="en-US" sz="1100" dirty="0"/>
          </a:p>
        </p:txBody>
      </p:sp>
      <p:sp>
        <p:nvSpPr>
          <p:cNvPr id="17" name="Text 8"/>
          <p:cNvSpPr txBox="1"/>
          <p:nvPr/>
        </p:nvSpPr>
        <p:spPr>
          <a:xfrm>
            <a:off x="4662825" y="4460562"/>
            <a:ext cx="41226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Наполеон не вернул старый порядок, но и не сохранил революционный хаос. Он объединил многие завоевания революции с сильной властью, создав модель государства, которая повлияла на Европу XIX века.
</a:t>
            </a:r>
            <a:endParaRPr lang="en-US" sz="900" dirty="0"/>
          </a:p>
        </p:txBody>
      </p:sp>
      <p:sp>
        <p:nvSpPr>
          <p:cNvPr id="18" name="Text 9"/>
          <p:cNvSpPr txBox="1"/>
          <p:nvPr/>
        </p:nvSpPr>
        <p:spPr>
          <a:xfrm>
            <a:off x="4662826" y="4238662"/>
            <a:ext cx="4122600" cy="1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 правления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57551"/>
            <a:ext cx="4516200" cy="32156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Европа в эпоху Наполеона: войны и перемены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556613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Войны ускоряли распространение французских реформ, но одновременно объединяли противников Франции. На занятых территориях перемены часто принимались вместе с недовольством и сопротивлением.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3047025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сильнее росло влияние Франции, тем активнее формировались коалиции и национальное сопротивление.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Схематизация по материалам темы «Европа в эпоху Наполеона»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300" dirty="0"/>
          </a:p>
        </p:txBody>
      </p:sp>
      <p:sp>
        <p:nvSpPr>
          <p:cNvPr id="9" name="Text 1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реагировали другие страны Европы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514247" y="1884175"/>
            <a:ext cx="37644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Австрия, Пруссия, Россия и Великобритания неоднократно вступали в союзы против Франции. Их цель заключалась в том, чтобы остановить французское усиление и сохранить привычный европейский баланс сил.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514244" y="1461304"/>
            <a:ext cx="3764400" cy="3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Военные коалиции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514247" y="3607027"/>
            <a:ext cx="37644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Войны с Францией заставляли людей сильнее ощущать принадлежность к своей стране. Постепенно верность монарху дополнялась идеей общей судьбы народа, языка и исторической памяти.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514244" y="3184155"/>
            <a:ext cx="3764400" cy="3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национальных чувств
</a:t>
            </a:r>
            <a:endParaRPr lang="en-US" sz="1600" dirty="0"/>
          </a:p>
        </p:txBody>
      </p:sp>
      <p:sp>
        <p:nvSpPr>
          <p:cNvPr id="14" name="Text 6"/>
          <p:cNvSpPr txBox="1"/>
          <p:nvPr/>
        </p:nvSpPr>
        <p:spPr>
          <a:xfrm>
            <a:off x="4916847" y="1884175"/>
            <a:ext cx="37644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противники Наполеона внимательно следили за его преобразованиями. В некоторых странах перенимали более четкую систему управления, усиление армии и новые правовые нормы, если они помогали укреплять государство.
</a:t>
            </a:r>
            <a:endParaRPr lang="en-US" sz="1257" dirty="0"/>
          </a:p>
        </p:txBody>
      </p:sp>
      <p:sp>
        <p:nvSpPr>
          <p:cNvPr id="15" name="Text 7"/>
          <p:cNvSpPr txBox="1"/>
          <p:nvPr/>
        </p:nvSpPr>
        <p:spPr>
          <a:xfrm>
            <a:off x="4916844" y="1461304"/>
            <a:ext cx="3764400" cy="3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Заимствование реформ
</a:t>
            </a:r>
            <a:endParaRPr lang="en-US" sz="1600" dirty="0"/>
          </a:p>
        </p:txBody>
      </p:sp>
      <p:sp>
        <p:nvSpPr>
          <p:cNvPr id="16" name="Text 8"/>
          <p:cNvSpPr txBox="1"/>
          <p:nvPr/>
        </p:nvSpPr>
        <p:spPr>
          <a:xfrm>
            <a:off x="4916847" y="3607027"/>
            <a:ext cx="37644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Континент жил в постоянном ожидании новых кампаний и договоров. Для многих государств это был период, когда дипломатия, армия и внутренняя политика тесно переплетались.
</a:t>
            </a:r>
            <a:endParaRPr lang="en-US" sz="1300" dirty="0"/>
          </a:p>
        </p:txBody>
      </p:sp>
      <p:sp>
        <p:nvSpPr>
          <p:cNvPr id="17" name="Text 9"/>
          <p:cNvSpPr txBox="1"/>
          <p:nvPr/>
        </p:nvSpPr>
        <p:spPr>
          <a:xfrm>
            <a:off x="4916844" y="3184155"/>
            <a:ext cx="3764400" cy="3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Европа в напряжении
</a:t>
            </a:r>
            <a:endParaRPr lang="en-US" sz="1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600" y="1172790"/>
            <a:ext cx="2718000" cy="19854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13037" y="1172790"/>
            <a:ext cx="2718000" cy="198541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60133" y="1172790"/>
            <a:ext cx="2718000" cy="1985414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людей в эпоху перемен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358525" y="3244547"/>
            <a:ext cx="2718000" cy="4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Хлеб дороже, новости быстрее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58550" y="3806250"/>
            <a:ext cx="2718000" cy="9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городах и деревнях люди сильнее всего чувствовали подорожание хлеба и рост налогов. Но почти так же быстро, как росли трудности, распространялись и новости: газеты, листовки и книги приносили сведения о войнах и революциях.
</a:t>
            </a:r>
            <a:endParaRPr lang="en-US" sz="1099" dirty="0"/>
          </a:p>
        </p:txBody>
      </p:sp>
      <p:sp>
        <p:nvSpPr>
          <p:cNvPr id="10" name="Text 4"/>
          <p:cNvSpPr txBox="1"/>
          <p:nvPr/>
        </p:nvSpPr>
        <p:spPr>
          <a:xfrm>
            <a:off x="3212963" y="3244547"/>
            <a:ext cx="2718000" cy="4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Сыновья на войне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212985" y="3806250"/>
            <a:ext cx="2718000" cy="9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многих семей война означала рекрутский набор и долгую разлуку с близкими. Домашний труд ложился на женщин, стариков и детей, а письма с фронта становились главной связью между солдатами и домом.
</a:t>
            </a:r>
            <a:endParaRPr lang="en-US" sz="1100" dirty="0"/>
          </a:p>
        </p:txBody>
      </p:sp>
      <p:sp>
        <p:nvSpPr>
          <p:cNvPr id="12" name="Text 6"/>
          <p:cNvSpPr txBox="1"/>
          <p:nvPr/>
        </p:nvSpPr>
        <p:spPr>
          <a:xfrm>
            <a:off x="6060058" y="3244547"/>
            <a:ext cx="2718000" cy="4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Разговоры о новых идеях
</a:t>
            </a:r>
            <a:endParaRPr lang="en-US" sz="1200" dirty="0"/>
          </a:p>
        </p:txBody>
      </p:sp>
      <p:sp>
        <p:nvSpPr>
          <p:cNvPr id="13" name="Text 7"/>
          <p:cNvSpPr txBox="1"/>
          <p:nvPr/>
        </p:nvSpPr>
        <p:spPr>
          <a:xfrm>
            <a:off x="6060078" y="3806250"/>
            <a:ext cx="2718000" cy="9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Школы, клубы и общественные собрания превращались в места, где спорили о законах, свободе и правах граждан. Люди не просто слушали новости — они начинали обсуждать, каким должно быть государство.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02100" y="1084021"/>
            <a:ext cx="4684800" cy="132965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3296100" cy="20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Старое и новое в Европе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2571750"/>
            <a:ext cx="32961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 менялись правила жизни и управления в Европе на рубеже XVIII–XIX веков.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102100" y="4423200"/>
            <a:ext cx="46848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Сводка по материалам темы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102100" y="3337825"/>
            <a:ext cx="3430800" cy="957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сдвиг — от привилегий и зависимости к правам граждан и более сильному государственному порядку.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181" y="1556625"/>
            <a:ext cx="8434038" cy="3217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8424000" cy="4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88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старый порядок уступал место новому
</a:t>
            </a:r>
            <a:endParaRPr lang="en-US" sz="3088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360050" y="983413"/>
            <a:ext cx="8424000" cy="46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основана на последовательности событий, описывающих кризис монархий, революции, войны и реформы в Европе.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4503425" y="1878106"/>
            <a:ext cx="4280700" cy="154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1789
</a:t>
            </a:r>
            <a:endParaRPr lang="en-US" sz="9700" dirty="0"/>
          </a:p>
        </p:txBody>
      </p:sp>
      <p:sp>
        <p:nvSpPr>
          <p:cNvPr id="6" name="Text 2"/>
          <p:cNvSpPr txBox="1"/>
          <p:nvPr/>
        </p:nvSpPr>
        <p:spPr>
          <a:xfrm>
            <a:off x="4503425" y="3556288"/>
            <a:ext cx="4280700" cy="81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год стал символом слома старых политических правил и начала новой эпохи в Европе.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360000" y="1878100"/>
            <a:ext cx="3504600" cy="257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год связал революцию, права человека и изменение власти в единый исторический перелом. Именно с него начинается движение Европы к обществу граждан.
</a:t>
            </a:r>
            <a:endParaRPr lang="en-US" sz="1800" dirty="0"/>
          </a:p>
        </p:txBody>
      </p:sp>
      <p:sp>
        <p:nvSpPr>
          <p:cNvPr id="8" name="Text 4"/>
          <p:cNvSpPr txBox="1"/>
          <p:nvPr/>
        </p:nvSpPr>
        <p:spPr>
          <a:xfrm>
            <a:off x="360000" y="4534050"/>
            <a:ext cx="35670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Французской революции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60000"/>
            <a:ext cx="8228400" cy="81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88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сохранилось после революций и войн
</a:t>
            </a:r>
            <a:endParaRPr lang="en-US" sz="3188" dirty="0"/>
          </a:p>
        </p:txBody>
      </p:sp>
      <p:sp>
        <p:nvSpPr>
          <p:cNvPr id="8" name="Text 2"/>
          <p:cNvSpPr txBox="1"/>
          <p:nvPr/>
        </p:nvSpPr>
        <p:spPr>
          <a:xfrm>
            <a:off x="360000" y="3044977"/>
            <a:ext cx="2644500" cy="167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после больших перемен многие люди продолжали жить бедно, сталкивались с нехваткой еды и неравенством. Старые проблемы не исчезли сразу, хотя правила управления уже менялись.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60000" y="2470775"/>
            <a:ext cx="2644500" cy="4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Трудная повседневность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6136450" y="3044977"/>
            <a:ext cx="2644500" cy="167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Монархи и правители понимали, что общество уже изменилось. Им приходилось учитывать конституции, законы и ожидания людей, поэтому прежний строй вернуть полностью не удалось.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6136450" y="2470775"/>
            <a:ext cx="2644500" cy="4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Возврата к прошлому не было
</a:t>
            </a:r>
            <a:endParaRPr lang="en-US" sz="1600" dirty="0"/>
          </a:p>
        </p:txBody>
      </p:sp>
      <p:sp>
        <p:nvSpPr>
          <p:cNvPr id="12" name="Text 6"/>
          <p:cNvSpPr txBox="1"/>
          <p:nvPr/>
        </p:nvSpPr>
        <p:spPr>
          <a:xfrm>
            <a:off x="3248225" y="3044977"/>
            <a:ext cx="2644500" cy="167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Феодальные порядки ослабели, но это не означало полной свободы для всех. В ряде стран сохранялись тяжелые повинности, жесткая дисциплина и зависимость от государства или землевладельцев.
</a:t>
            </a:r>
            <a:endParaRPr lang="en-US" sz="1400" dirty="0"/>
          </a:p>
        </p:txBody>
      </p:sp>
      <p:sp>
        <p:nvSpPr>
          <p:cNvPr id="13" name="Text 7"/>
          <p:cNvSpPr txBox="1"/>
          <p:nvPr/>
        </p:nvSpPr>
        <p:spPr>
          <a:xfrm>
            <a:off x="3248225" y="2470775"/>
            <a:ext cx="2644500" cy="4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формы зависимости
</a:t>
            </a:r>
            <a:endParaRPr lang="en-US" sz="1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57551"/>
            <a:ext cx="4516200" cy="32156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итоги перехода к новой Европе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556613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Перемены не были спокойными: вместе с реформами пришли войны, мобилизации и политическая нестабильность. Но именно этот опыт изменил ожидания общества и власть.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3047025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Европа вошла в XIX век с более сильным государством, новыми правами и растущим чувством национальной принадлежности.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Схематизация по материалам темы «Конец старого порядка в Европе XVIII века»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47300" y="2954250"/>
            <a:ext cx="7649400" cy="94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 старого порядка стал длинным переломом, а не одним днем. Просвещение, революции, войны и реформы изменили Европу, подготовив мир прав граждан, законов и наций.
</a:t>
            </a:r>
            <a:endParaRPr lang="en-US" sz="1500" dirty="0"/>
          </a:p>
        </p:txBody>
      </p:sp>
      <p:sp>
        <p:nvSpPr>
          <p:cNvPr id="4" name="Text 1"/>
          <p:cNvSpPr txBox="1"/>
          <p:nvPr/>
        </p:nvSpPr>
        <p:spPr>
          <a:xfrm>
            <a:off x="360100" y="1127875"/>
            <a:ext cx="8423700" cy="1707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Европа на заре новой эры: общий итог
</a:t>
            </a:r>
            <a:endParaRPr lang="en-US" sz="4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2026-06-02T07:19:50Z</dcterms:created>
  <dcterms:modified xsi:type="dcterms:W3CDTF">2026-06-02T07:19:50Z</dcterms:modified>
</cp:coreProperties>
</file>