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668925"/>
            <a:ext cx="50181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Думская монархия и столыпинские реформы: ответ на кризис империи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500575"/>
            <a:ext cx="3487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империя пыталась выжить через Думу и реформы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36985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власть искала способ удержать страну от нового взрыва, не отказываясь от монархии. Дума и реформы стали проверкой: возможна ли модернизация без политического обвала?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и выбор империи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самодержавия к 1905 году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11375" y="1022066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социальная реальность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3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XX века индустриализация ускорила рост городов и обострила социальные противоречия, а государственный аппарат не успевал управлять новыми масштабами экономической и общественной жизни.
</a:t>
            </a:r>
            <a:endParaRPr lang="en-US" sz="1034" dirty="0"/>
          </a:p>
        </p:txBody>
      </p:sp>
      <p:sp>
        <p:nvSpPr>
          <p:cNvPr id="12" name="Text 3"/>
          <p:cNvSpPr txBox="1"/>
          <p:nvPr/>
        </p:nvSpPr>
        <p:spPr>
          <a:xfrm>
            <a:off x="611375" y="1815372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под давлением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43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Аграрное перенаселение усиливало земельный голод, особенно в центральных губерниях. Крестьянские хозяйства сталкивались с нехваткой земли, низкой урожайностью и зависимостью от общинных механизмов распределения.
</a:t>
            </a:r>
            <a:endParaRPr lang="en-US" sz="1034" dirty="0"/>
          </a:p>
        </p:txBody>
      </p:sp>
      <p:sp>
        <p:nvSpPr>
          <p:cNvPr id="13" name="Text 4"/>
          <p:cNvSpPr txBox="1"/>
          <p:nvPr/>
        </p:nvSpPr>
        <p:spPr>
          <a:xfrm>
            <a:off x="611375" y="2608666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рабочего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3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конфликты становились всё заметнее: забастовки, требования сокращения рабочего дня и улучшения условий труда показывали, что прежние административные методы теряют эффективность.
</a:t>
            </a:r>
            <a:endParaRPr lang="en-US" sz="1034" dirty="0"/>
          </a:p>
        </p:txBody>
      </p:sp>
      <p:sp>
        <p:nvSpPr>
          <p:cNvPr id="14" name="Text 5"/>
          <p:cNvSpPr txBox="1"/>
          <p:nvPr/>
        </p:nvSpPr>
        <p:spPr>
          <a:xfrm>
            <a:off x="600975" y="3401968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43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Русско-японская война подорвала доверие к власти и продемонстрировала слабость управления. Военные неудачи усилили ощущение кризиса и ускорили политическую радикализацию общества.
</a:t>
            </a:r>
            <a:endParaRPr lang="en-US" sz="1034" dirty="0"/>
          </a:p>
        </p:txBody>
      </p:sp>
      <p:sp>
        <p:nvSpPr>
          <p:cNvPr id="15" name="Text 6"/>
          <p:cNvSpPr txBox="1"/>
          <p:nvPr/>
        </p:nvSpPr>
        <p:spPr>
          <a:xfrm>
            <a:off x="611375" y="4195268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43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1905 году массовые стачки, крестьянские волнения и вооружённые выступления уже не выглядели частными эпизодами. Они показали пределы старой самодержавной модели.
</a:t>
            </a:r>
            <a:endParaRPr lang="en-US" sz="103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1905–1907: масштаб давления на власть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14656" y="1289341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доверия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«Кровавое воскресенье» стало символом разрыва между властью и обществом: мирная петиционная акция закончилась расстрелом и резко расширила масштаб протеста по всей стране.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96" y="3047666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Вооружённый вызов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на броненосце «Потёмкин» и другие вооружённые эпизоды придали революции военный оттенок, усилив впечатление, что кризис выходит за рамки обычного политического конфликта.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982418" y="1289341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Паралич 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Всероссийские стачки парализовали транспорт, промышленность и связь, показывая, что протест способен нарушить повседневную работу империи и поставить под вопрос управляемость государства.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982405" y="3047666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со всех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Крестьянские выступления и московское вооружённое восстание показали, что давление на власть идёт одновременно из города и деревни, вынуждая её искать уступки.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 17 октября 1905 года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75" y="2257342"/>
            <a:ext cx="23814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Обещание прав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 объявил о гражданских свободах и обещал расширить участие населения в обсуждении законов, что стало важным символом политического поворота.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06535" y="2257288"/>
            <a:ext cx="23814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 Думы
</a:t>
            </a:r>
            <a:pPr algn="l" indent="0" marL="0">
              <a:lnSpc>
                <a:spcPct val="115000"/>
              </a:lnSpc>
              <a:buNone/>
            </a:pPr>
            <a:r>
              <a:rPr lang="en-US" sz="49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закреплял необходимость представительного органа и делал Думу частью законодательного процесса, хотя окончательное решение по-прежнему зависело от монарха.
</a:t>
            </a:r>
            <a:endParaRPr lang="en-US" sz="1191" dirty="0"/>
          </a:p>
        </p:txBody>
      </p:sp>
      <p:sp>
        <p:nvSpPr>
          <p:cNvPr id="11" name="Text 4"/>
          <p:cNvSpPr txBox="1"/>
          <p:nvPr/>
        </p:nvSpPr>
        <p:spPr>
          <a:xfrm>
            <a:off x="6399887" y="2260163"/>
            <a:ext cx="23814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Компромисс сверху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 не ликвидировал самодержавие, но заставил власть признать, что одних традиции и репрессий уже недостаточно для сохранения порядка.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редакция Основных законов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Обновлённая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законы 1906 года оформили новую политическую конструкцию, в которой закон принимался не только монархом, но и через участие Думы и Государственного совета.
</a:t>
            </a:r>
            <a:endParaRPr lang="en-US" sz="1204" dirty="0"/>
          </a:p>
        </p:txBody>
      </p:sp>
      <p:sp>
        <p:nvSpPr>
          <p:cNvPr id="11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Прерогативы монарха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сохранил ключевые рычаги власти: право распускать Думу, назначать министров и определять курс по армии, внешней политике и важнейшим государственным вопросам.
</a:t>
            </a:r>
            <a:endParaRPr lang="en-US" sz="1204" dirty="0"/>
          </a:p>
        </p:txBody>
      </p:sp>
      <p:sp>
        <p:nvSpPr>
          <p:cNvPr id="12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Промежуточное звено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совет стал второй законодательной палатой и фильтром для решений, что усиливало контроль над Думой и ограничивало её самостоятельность.
</a:t>
            </a:r>
            <a:endParaRPr lang="en-US" sz="1204" dirty="0"/>
          </a:p>
        </p:txBody>
      </p:sp>
      <p:sp>
        <p:nvSpPr>
          <p:cNvPr id="13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парламентаризма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возникла не конституционная монархия западного типа, а сложная система разделённой ответственности, где представительство существовало, но не верховенствовало.
</a:t>
            </a:r>
            <a:endParaRPr lang="en-US" sz="120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16830"/>
            <a:ext cx="4867800" cy="179679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работали выборы и полномочия Думы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выборов и полномочий Думы была устроена так, чтобы сохранить решающую роль верховной власти и ограничить влияние низших слоёв общества.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 участвовала в законотворчестве, но не контролировала кабинет министров; это делало её заметным, но не полноценным парламентом.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законы Российской империи 1906 года; избирательное законодательство 1905–1907 годов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I–IV Думы: динамика конфликтов и контроля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созывы показали остроту конфликта, а последующие — способность власти жёстко регулировать состав представительства.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конфликтнее был первый этап, тем быстрее роспуск; более лояльные думы работали дольше и обеспечивали управляемость.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работы I–IV Государственных дум: 1906, 1907, 1907–1912, 1912–1917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требования выдвигали разные политические силы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130025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Либеральная программа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Либеральные партии настаивали на правовом государстве, гарантиях гражданских свобод и расширении полномочий Думы, считая закон основой устойчивой политики и сдерживания произвола.
</a:t>
            </a:r>
            <a:endParaRPr lang="en-US" sz="1192" dirty="0"/>
          </a:p>
        </p:txBody>
      </p:sp>
      <p:sp>
        <p:nvSpPr>
          <p:cNvPr id="10" name="Text 3"/>
          <p:cNvSpPr txBox="1"/>
          <p:nvPr/>
        </p:nvSpPr>
        <p:spPr>
          <a:xfrm>
            <a:off x="413125" y="2045946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1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компромисс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Октябристы признавали необходимость ограниченной монархии и видели в постепенных реформах способ укрепить порядок без резкого разрыва с существующим строем.
</a:t>
            </a:r>
            <a:endParaRPr lang="en-US" sz="1331" dirty="0"/>
          </a:p>
        </p:txBody>
      </p:sp>
      <p:sp>
        <p:nvSpPr>
          <p:cNvPr id="11" name="Text 4"/>
          <p:cNvSpPr txBox="1"/>
          <p:nvPr/>
        </p:nvSpPr>
        <p:spPr>
          <a:xfrm>
            <a:off x="413125" y="2961860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3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Радикальная повестка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Левые силы требовали более глубокого социального перелома, связывая политические свободы с радикальным решением земельного вопроса и перераспределением собственности.
</a:t>
            </a:r>
            <a:endParaRPr lang="en-US" sz="1293" dirty="0"/>
          </a:p>
        </p:txBody>
      </p:sp>
      <p:sp>
        <p:nvSpPr>
          <p:cNvPr id="12" name="Text 5"/>
          <p:cNvSpPr txBox="1"/>
          <p:nvPr/>
        </p:nvSpPr>
        <p:spPr>
          <a:xfrm>
            <a:off x="413125" y="3877763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недоверие к старой системе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разные тактики, почти все оппозиционные группы сходились в одном: самодержавная модель больше не отвечала масштабам кризиса и нуждалась в изменении.
</a:t>
            </a:r>
            <a:endParaRPr lang="en-US" sz="133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Столыпина в этот год обозначило курс на порядок и преобразования.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1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1906
</a:t>
            </a:r>
            <a:endParaRPr lang="en-US" sz="7186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П. А. Столыпина председателем Совета министров, 1906 год
</a:t>
            </a:r>
            <a:endParaRPr lang="en-US" sz="666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началом его политики сочетания репрессий и реформ.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были рассчитаны на долгий эффект: уже к 1911 году через аграрные преобразования прошли миллионы крестьянских хозяйств, что отражало масштаб попытки опереться на деревню.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1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1911
</a:t>
            </a:r>
            <a:endParaRPr lang="en-US" sz="7186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Обобщения по аграрной реформе П. А. Столыпина; учебная историография по периоду 1906–1911 годов
</a:t>
            </a:r>
            <a:endParaRPr lang="en-US" sz="659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пиком первого этапа аграрного курса Столыпина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Аграрная реформа: личная собственность вместо общины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1581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из общины позволял закрепить землю за отдельным хозяином, а не за коллективом. Это должно было усилить инициативу крестьянина, его ответственность за урожай и хозяйственные решения.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7199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организация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Хутора и отруба меняли привычную структуру деревни. Крестьянин получал возможность вести более самостоятельное хозяйство, лучше планировать труд и ориентироваться на рынок, а не только на традицию.
</a:t>
            </a:r>
            <a:endParaRPr lang="en-US" sz="1096" dirty="0"/>
          </a:p>
        </p:txBody>
      </p:sp>
      <p:sp>
        <p:nvSpPr>
          <p:cNvPr id="12" name="Text 4"/>
          <p:cNvSpPr txBox="1"/>
          <p:nvPr/>
        </p:nvSpPr>
        <p:spPr>
          <a:xfrm>
            <a:off x="4682396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Неравные стартовые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не отменяла всех трудностей сразу: многие хозяйства были слишком слабыми, чтобы быстро укрепиться. Поэтому успех зависел от наличия инвентаря, средств и опыта ведения индивидуального хозяйства.
</a:t>
            </a:r>
            <a:endParaRPr lang="en-US" sz="1093" dirty="0"/>
          </a:p>
        </p:txBody>
      </p:sp>
      <p:sp>
        <p:nvSpPr>
          <p:cNvPr id="13" name="Text 5"/>
          <p:cNvSpPr txBox="1"/>
          <p:nvPr/>
        </p:nvSpPr>
        <p:spPr>
          <a:xfrm>
            <a:off x="679281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 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Столыпинский курс рассчитывал на появление слоя крепких собственников, заинтересованных в порядке и стабильности. Именно такой социальный опорный слой должен был поддержать модернизацию империи.
</a:t>
            </a:r>
            <a:endParaRPr lang="en-US" sz="113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75" y="1312819"/>
            <a:ext cx="3876000" cy="3209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как способ снять земельное давление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130025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земельного давления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в Сибирь и на Дальний Восток должно было перераспределить избыток населения из центральных губерний. Так власть надеялась ослабить земельный голод и социальное давление в деревне.
</a:t>
            </a:r>
            <a:endParaRPr lang="en-US" sz="1107" dirty="0"/>
          </a:p>
        </p:txBody>
      </p:sp>
      <p:sp>
        <p:nvSpPr>
          <p:cNvPr id="11" name="Text 3"/>
          <p:cNvSpPr txBox="1"/>
          <p:nvPr/>
        </p:nvSpPr>
        <p:spPr>
          <a:xfrm>
            <a:off x="413125" y="2045950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 трудности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помогало переселенцам льготами, перевозкой и выделением земли, но путь был тяжелым и рискованным. Успех зависел от ресурсов семьи, здоровья и способности освоиться на новом месте.
</a:t>
            </a:r>
            <a:endParaRPr lang="en-US" sz="1107" dirty="0"/>
          </a:p>
        </p:txBody>
      </p:sp>
      <p:sp>
        <p:nvSpPr>
          <p:cNvPr id="12" name="Text 4"/>
          <p:cNvSpPr txBox="1"/>
          <p:nvPr/>
        </p:nvSpPr>
        <p:spPr>
          <a:xfrm>
            <a:off x="413125" y="2961868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окраин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империи переселенческая политика имела и стратегический смысл: она ускоряла хозяйственное освоение восточных территорий и укрепляла там российское присутствие.
</a:t>
            </a:r>
            <a:endParaRPr lang="en-US" sz="1212" dirty="0"/>
          </a:p>
        </p:txBody>
      </p:sp>
      <p:sp>
        <p:nvSpPr>
          <p:cNvPr id="13" name="Text 5"/>
          <p:cNvSpPr txBox="1"/>
          <p:nvPr/>
        </p:nvSpPr>
        <p:spPr>
          <a:xfrm>
            <a:off x="413125" y="3877774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всей масштабности программы переселение не могло полностью решить аграрный вопрос. Не все семьи были готовы уезжать далеко, а неудачи в пути подрывали доверие к реформе.
</a:t>
            </a:r>
            <a:endParaRPr lang="en-US" sz="119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81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деревня: земства, образование и рабочий вопрос
</a:t>
            </a:r>
            <a:endParaRPr lang="en-US" sz="2181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75" y="2257342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Земства и 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земств в новых регионах должно было улучшить местное управление и приблизить власть к населению. Однако самоуправление оставалось под заметным контролем администрации.
</a:t>
            </a:r>
            <a:endParaRPr lang="en-US" sz="1031" dirty="0"/>
          </a:p>
        </p:txBody>
      </p:sp>
      <p:sp>
        <p:nvSpPr>
          <p:cNvPr id="11" name="Text 3"/>
          <p:cNvSpPr txBox="1"/>
          <p:nvPr/>
        </p:nvSpPr>
        <p:spPr>
          <a:xfrm>
            <a:off x="2617916" y="2257288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грамотность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меры связывались с задачей долгосрочной модернизации: государству были нужны грамотные подданные, способные работать в более сложной экономике и понимать новые правила жизни.
</a:t>
            </a:r>
            <a:endParaRPr lang="en-US" sz="979" dirty="0"/>
          </a:p>
        </p:txBody>
      </p:sp>
      <p:sp>
        <p:nvSpPr>
          <p:cNvPr id="12" name="Text 4"/>
          <p:cNvSpPr txBox="1"/>
          <p:nvPr/>
        </p:nvSpPr>
        <p:spPr>
          <a:xfrm>
            <a:off x="4822651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меры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вопрос рассматривался осторожно: обсуждались меры, способные уменьшить напряженность на предприятиях, но без передачи инициативы рабочему движению и профсоюзам.
</a:t>
            </a:r>
            <a:endParaRPr lang="en-US" sz="1054" dirty="0"/>
          </a:p>
        </p:txBody>
      </p:sp>
      <p:sp>
        <p:nvSpPr>
          <p:cNvPr id="13" name="Text 5"/>
          <p:cNvSpPr txBox="1"/>
          <p:nvPr/>
        </p:nvSpPr>
        <p:spPr>
          <a:xfrm>
            <a:off x="7027409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 модернизация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38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логика реформ оставалась двойственной: обновление общества сочеталось с сохранением вертикали власти. Управляемость считалась важнее политической свободы.
</a:t>
            </a:r>
            <a:endParaRPr lang="en-US" sz="104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работали инструменты реформ на практике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столыпинского курса: цель, инструмент и ожидаемый результат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аграрной реформы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шли неравномерно: наиболее заметные изменения пришлись на центральные и южные губернии, тогда как в бедных районах перестройка хозяйства продвигалась медленнее.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был устойчивым, но неравномерным: реформа затронула миллионы хозяйств, однако не ликвидировала аграрную тесноту и зависимость многих крестьян от общины.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 материалам аграрной статистики и обобщающим исследованиям реформы; учебные сводки по периоду 1906–1914 годов
</a:t>
            </a:r>
            <a:endParaRPr lang="en-US" sz="65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реформа не стала мгновенным решением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14656" y="1289341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Земельная теснота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Малоземелье сохранялось в центральных губерниях, где давление на землю было особенно сильным. Даже после реформ многим семьям не хватало надела для устойчивого хозяйства.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96" y="3047666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перед переменами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деревни воспринимала реформу как угрозу привычному укладу. Общину считали не только хозяйственной, но и социальной защитой, поэтому ее разрушение вызывало тревогу.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982418" y="1289341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хозяйственная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крестьяне имели деньги, инвентарь и навыки для перехода к индивидуальному хозяйству. Без стартовых ресурсов выход из общины часто не давал быстрого улучшения.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982405" y="3047666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 в намерениях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Недоверие к власти усиливалось тем, что реформы сочетались с репрессиями и административным нажимом. Из-за этого многие видели в преобразованиях не помощь, а принуждение.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политические конфликты продолжались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11375" y="1186866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Ограниченные полномочия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дума обладала заметными, но ограниченными правами. Она могла обсуждать законы и бюджет, однако ключевые решения по-прежнему зависели от императора и правительства.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11375" y="244028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парламентской ответственности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Министры не отвечали перед депутатами, поэтому даже сильные парламентские выступления не меняли состав правительства. Это делало столкновение между Думой и властью почти неизбежным.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11375" y="369368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Незавершенный компромисс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Сохранялось противоречие между ожиданиями общества и рамками режима. Многие воспринимали реформы как недостаточные, поэтому политическое напряжение не исчезало, а лишь принимало новые формы.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явления рассматривают вместе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75" y="2257342"/>
            <a:ext cx="23814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кризис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процесса отвечали на один и тот же вызов — кризис империи после 1905 года. Власть искала способ сохранить порядок, не отказываясь от монархического принципа.
</a:t>
            </a:r>
            <a:endParaRPr lang="en-US" sz="1199" dirty="0"/>
          </a:p>
        </p:txBody>
      </p:sp>
      <p:sp>
        <p:nvSpPr>
          <p:cNvPr id="10" name="Text 3"/>
          <p:cNvSpPr txBox="1"/>
          <p:nvPr/>
        </p:nvSpPr>
        <p:spPr>
          <a:xfrm>
            <a:off x="3406535" y="2257288"/>
            <a:ext cx="23814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инструменты одной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Думская монархия создавала ограниченный политический канал, а столыпинские реформы должны были дать социальную опору в деревне. Вместе они работали на управляемую стабилизацию.
</a:t>
            </a:r>
            <a:endParaRPr lang="en-US" sz="1065" dirty="0"/>
          </a:p>
        </p:txBody>
      </p:sp>
      <p:sp>
        <p:nvSpPr>
          <p:cNvPr id="11" name="Text 4"/>
          <p:cNvSpPr txBox="1"/>
          <p:nvPr/>
        </p:nvSpPr>
        <p:spPr>
          <a:xfrm>
            <a:off x="6399887" y="2260163"/>
            <a:ext cx="23814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управляемых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стал не переход к полноценной конституционной системе, а попытка совместить закон, контроль и частичную модернизацию. Поэтому историки рассматривают их как единый проект перемен.
</a:t>
            </a:r>
            <a:endParaRPr lang="en-US" sz="116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под давлением кризиса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Думская монархия и столыпинские реформы показали пределы компромисса в поздней Российской империи: модернизация началась, но политическое согласие и социальная устойчивость так и не были достигнуты.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2026-07-26T15:39:57Z</dcterms:created>
  <dcterms:modified xsi:type="dcterms:W3CDTF">2026-07-26T15:39:57Z</dcterms:modified>
</cp:coreProperties>
</file>