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image" Target="../media/image-7-16.png"/><Relationship Id="rId17" Type="http://schemas.openxmlformats.org/officeDocument/2006/relationships/image" Target="../media/image-7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Греция: полисы, мифы и великие открытия
</a:t>
            </a:r>
            <a:endParaRPr lang="en-US" sz="2718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в мир греческих городов, богов и великих идей.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 когда жили древние греки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Древнегреческая цивилизация возникла в мире гор, островов и морских путей. Её города находились на Балканах, в Эгейском море и далеко за его пределами. Особенно ярко культура расцвела в VIII–IV веках до н. э., когда море соединяло полисы, а не разделяло их.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88689" y="1670354"/>
            <a:ext cx="3011023" cy="31144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Греции и занятия жителей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98337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и долины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рельеф делил территорию на отдельные области и мешал единому управлению. Из-за этого в Греции возникло много самостоятельных городов-государств, каждый со своими законами и обычаями.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8337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равнин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Греции было немного плодородной земли, поэтому жители учились использовать каждый удобный участок. Здесь особенно хорошо росли оливки, виноград и ячмень, ставшие основой питания и торговли.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123585" y="3476563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карта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с горами, островами и морскими маршрутами помогает сразу увидеть, почему греки так активно торговали и почему их города часто существовали независимо друг от друга.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3123585" y="1705331"/>
            <a:ext cx="2450893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Берега и острова открывали доступ к рыбе, соли и удобным морским дорогам. Плавание помогало грекам обмениваться товарами, быстрее узнавать новости и поддерживать связь между полисами.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 — город-государство древних греков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96446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4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 объединял город и окружающие земли. Его жители жили рядом, но считали важным не только место проживания, а прежде всего принадлежность к своему городу-государству.
</a:t>
            </a:r>
            <a:endParaRPr lang="en-US" sz="997" dirty="0"/>
          </a:p>
        </p:txBody>
      </p:sp>
      <p:sp>
        <p:nvSpPr>
          <p:cNvPr id="13" name="Text 3"/>
          <p:cNvSpPr txBox="1"/>
          <p:nvPr/>
        </p:nvSpPr>
        <p:spPr>
          <a:xfrm>
            <a:off x="3414398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законы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полиса были свои правила, управление и войско. Это делало Афины, Спарту, Коринф и Фивы похожими по устройству, но очень разными по образу жизни.
</a:t>
            </a:r>
            <a:endParaRPr lang="en-US" sz="1151" dirty="0"/>
          </a:p>
        </p:txBody>
      </p:sp>
      <p:sp>
        <p:nvSpPr>
          <p:cNvPr id="14" name="Text 4"/>
          <p:cNvSpPr txBox="1"/>
          <p:nvPr/>
        </p:nvSpPr>
        <p:spPr>
          <a:xfrm>
            <a:off x="6225576" y="191124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Боги-покровители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верили, что у каждого полиса есть особая связь с определённым богом или богиней. Поэтому храмы, праздники и обряды играли в жизни города важную роль.
</a:t>
            </a:r>
            <a:endParaRPr lang="en-US" sz="1151" dirty="0"/>
          </a:p>
        </p:txBody>
      </p:sp>
      <p:sp>
        <p:nvSpPr>
          <p:cNvPr id="15" name="Text 5"/>
          <p:cNvSpPr txBox="1"/>
          <p:nvPr/>
        </p:nvSpPr>
        <p:spPr>
          <a:xfrm>
            <a:off x="2095463" y="360513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гражданства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4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прежде всего называл себя афинянином, спартанцем или коринфянином. Общегреческого государства ещё не было, и именно полис был главной опорой его жизни.
</a:t>
            </a:r>
            <a:endParaRPr lang="en-US" sz="1139" dirty="0"/>
          </a:p>
        </p:txBody>
      </p:sp>
      <p:sp>
        <p:nvSpPr>
          <p:cNvPr id="16" name="Text 6"/>
          <p:cNvSpPr txBox="1"/>
          <p:nvPr/>
        </p:nvSpPr>
        <p:spPr>
          <a:xfrm>
            <a:off x="4913415" y="3605137"/>
            <a:ext cx="2327571" cy="8769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Города-соперники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Полисы могли сотрудничать, но часто соперничали между собой за землю, торговлю и влияние. Это соревнование делало их историю очень динамичной и напряжённой.
</a:t>
            </a:r>
            <a:endParaRPr lang="en-US" sz="115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2163973"/>
            <a:ext cx="5139684" cy="14285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и Спарта: два разных образа жизни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по-разному могли жить греческие полисы: одни развивали торговлю и демократию, другие строили жизнь вокруг военной дисциплины.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делали ставку на участие граждан в жизни полиса, а Спарта — на порядок и военную подготовку.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истории Древней Греции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работала афинская демократия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о государственном устройстве Афин классической эпохи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3451682"/>
            <a:ext cx="900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87341" y="3501682"/>
            <a:ext cx="900000" cy="8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12948" y="1925962"/>
            <a:ext cx="504000" cy="50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3358204" y="1953963"/>
            <a:ext cx="504000" cy="448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6290180" y="1953963"/>
            <a:ext cx="504000" cy="4480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древних греков
</a:t>
            </a:r>
            <a:endParaRPr lang="en-US" sz="2400" dirty="0"/>
          </a:p>
        </p:txBody>
      </p:sp>
      <p:sp>
        <p:nvSpPr>
          <p:cNvPr id="20" name="Text 1"/>
          <p:cNvSpPr txBox="1"/>
          <p:nvPr/>
        </p:nvSpPr>
        <p:spPr>
          <a:xfrm>
            <a:off x="1741482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еда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столе чаще всего были хлеб, сыр, оливки, фрукты и рыба. Такая пища была простой, но позволяла людям жить в условиях жаркого климата и ограниченных ресурсов.
</a:t>
            </a:r>
            <a:endParaRPr lang="en-US" sz="1012" dirty="0"/>
          </a:p>
        </p:txBody>
      </p:sp>
      <p:sp>
        <p:nvSpPr>
          <p:cNvPr id="21" name="Text 2"/>
          <p:cNvSpPr txBox="1"/>
          <p:nvPr/>
        </p:nvSpPr>
        <p:spPr>
          <a:xfrm>
            <a:off x="6148135" y="3451682"/>
            <a:ext cx="252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Жильё и быт
</a:t>
            </a:r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строили из камня и сырцового кирпича, а внутри использовали глиняную посуду, масло, вино и ткани. Быт был практичным и зависел от местных материалов.
</a:t>
            </a:r>
            <a:endParaRPr lang="en-US" sz="1012" dirty="0"/>
          </a:p>
        </p:txBody>
      </p:sp>
      <p:sp>
        <p:nvSpPr>
          <p:cNvPr id="22" name="Text 3"/>
          <p:cNvSpPr txBox="1"/>
          <p:nvPr/>
        </p:nvSpPr>
        <p:spPr>
          <a:xfrm>
            <a:off x="1213333" y="1825028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
</a:t>
            </a:r>
            <a:pPr algn="l" indent="0" marL="0">
              <a:lnSpc>
                <a:spcPct val="100000"/>
              </a:lnSpc>
              <a:buNone/>
            </a:pPr>
            <a:r>
              <a:rPr lang="en-US" sz="7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жителей работала на земле, выращивая зерно, виноград и оливки. Урожай был важен не только для еды, но и для обмена на нужные товары.
</a:t>
            </a:r>
            <a:endParaRPr lang="en-US" sz="714" dirty="0"/>
          </a:p>
        </p:txBody>
      </p:sp>
      <p:sp>
        <p:nvSpPr>
          <p:cNvPr id="23" name="Text 4"/>
          <p:cNvSpPr txBox="1"/>
          <p:nvPr/>
        </p:nvSpPr>
        <p:spPr>
          <a:xfrm>
            <a:off x="4141464" y="1821495"/>
            <a:ext cx="144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Ремесло
</a:t>
            </a:r>
            <a:pPr algn="l" indent="0" marL="0">
              <a:lnSpc>
                <a:spcPct val="100000"/>
              </a:lnSpc>
              <a:buNone/>
            </a:pPr>
            <a:r>
              <a:rPr lang="en-US" sz="7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Мастера делали керамику, ткани, украшения и простые инструменты. Их изделия были нужны в каждом доме и часто становились предметом торговли между полисами.
</a:t>
            </a:r>
            <a:endParaRPr lang="en-US" sz="708" dirty="0"/>
          </a:p>
        </p:txBody>
      </p:sp>
      <p:sp>
        <p:nvSpPr>
          <p:cNvPr id="24" name="Text 5"/>
          <p:cNvSpPr txBox="1"/>
          <p:nvPr/>
        </p:nvSpPr>
        <p:spPr>
          <a:xfrm>
            <a:off x="7069615" y="1825028"/>
            <a:ext cx="14604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перевозки
</a:t>
            </a:r>
            <a:pPr algn="l" indent="0" marL="0">
              <a:lnSpc>
                <a:spcPct val="100000"/>
              </a:lnSpc>
              <a:buNone/>
            </a:pPr>
            <a:r>
              <a:rPr lang="en-US" sz="7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 служило дорогой, по которой перевозили товары, людей и новости. Благодаря кораблям города могли поддерживать связь даже тогда, когда их разделяли горы и расстояния.
</a:t>
            </a:r>
            <a:endParaRPr lang="en-US" sz="703" dirty="0"/>
          </a:p>
        </p:txBody>
      </p:sp>
      <p:sp>
        <p:nvSpPr>
          <p:cNvPr id="25" name="Text 6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занимались жители древнегреческих полисов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пути связывали города и делали обмен товарами особенно важным для жизни полисов.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хозяйства — земля и море: сельское хозяйство кормили жителей, а торговля и ремесло усиливали связи между городами.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материалам темы; точные исторические проценты не приводятся.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290793"/>
            <a:ext cx="2689325" cy="14024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68562" y="1290793"/>
            <a:ext cx="2689325" cy="140244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33205" y="1290793"/>
            <a:ext cx="2689325" cy="1402441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67022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 — дом богов
</a:t>
            </a:r>
            <a:endParaRPr lang="en-US" sz="1200" dirty="0"/>
          </a:p>
        </p:txBody>
      </p:sp>
      <p:sp>
        <p:nvSpPr>
          <p:cNvPr id="13" name="Text 1"/>
          <p:cNvSpPr txBox="1"/>
          <p:nvPr/>
        </p:nvSpPr>
        <p:spPr>
          <a:xfrm>
            <a:off x="670225" y="3327800"/>
            <a:ext cx="2160000" cy="11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греки представляли своих богов живущими на горе Олимп. Там, по их вере, Зевс управлял громом и молнией, Афина покровительствовала мудрости, а Посейдон властвовал над морями. Эти образы помогали объяснять силы природы и порядок мира.
</a:t>
            </a:r>
            <a:endParaRPr lang="en-US" sz="1034" dirty="0"/>
          </a:p>
        </p:txBody>
      </p:sp>
      <p:sp>
        <p:nvSpPr>
          <p:cNvPr id="14" name="Text 2"/>
          <p:cNvSpPr txBox="1"/>
          <p:nvPr/>
        </p:nvSpPr>
        <p:spPr>
          <a:xfrm>
            <a:off x="3539343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как священное место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3539343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строили не для собраний людей, а как дом божества. Внутри стояла статуя, а снаружи здание украшали колоннами, скульптурами и рельефами. Такой храм должен был внушать уважение и показывать красоту греческой архитектуры.
</a:t>
            </a:r>
            <a:endParaRPr lang="en-US" sz="1063" dirty="0"/>
          </a:p>
        </p:txBody>
      </p:sp>
      <p:sp>
        <p:nvSpPr>
          <p:cNvPr id="16" name="Text 4"/>
          <p:cNvSpPr txBox="1"/>
          <p:nvPr/>
        </p:nvSpPr>
        <p:spPr>
          <a:xfrm>
            <a:off x="6407595" y="2680097"/>
            <a:ext cx="216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Парфенон на Акрополе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6407595" y="3327797"/>
            <a:ext cx="2160000" cy="10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 самых известных храмов стал Парфенон в Афинах, посвящённый Афине. Он стоял на Акрополе и был виден издалека. Даже сегодня его руины напоминают, насколько важными для греков были вера, искусство и мастерство строителей.
</a:t>
            </a:r>
            <a:endParaRPr lang="en-US" sz="1058" dirty="0"/>
          </a:p>
        </p:txBody>
      </p:sp>
      <p:sp>
        <p:nvSpPr>
          <p:cNvPr id="18" name="Text 6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боги и храмы
</a:t>
            </a:r>
            <a:endParaRPr lang="en-US" sz="2400" dirty="0"/>
          </a:p>
        </p:txBody>
      </p:sp>
      <p:sp>
        <p:nvSpPr>
          <p:cNvPr id="19" name="Text 7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древних греков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726965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и подвиги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сказаниях о Геракле, Тесее, Персее и Одиссее герои проявляли смелость, находчивость и верность своему долгу. Их поступки показывали, каким должен быть достойный человек.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4013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мифы передавались из поколения в поколение устно: их рассказывали певцы и сказители. Позже эти истории были записаны и стали частью общей культуры греков.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7537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Объяснение мира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помогали древним грекам понять, откуда берутся гром, молнии, смена времён года и другие явления. Через истории люди объясняли то, что ещё не могли изучить наукой.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57626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для людей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не только развлекали, но и учили уважать богов, быть осторожным, держать слово и не гордиться слишком сильно. Поэтому они оставались важными для воспитания детей и взрослых.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Гомер и героические поэмы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80342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Устные сказания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время истории о героях передавались певцами и сказителями из уст в уста. Так сохранялись сюжеты о войне, странствиях, доблести и уважении к богам.
</a:t>
            </a:r>
            <a:endParaRPr lang="en-US" sz="1056" dirty="0"/>
          </a:p>
        </p:txBody>
      </p:sp>
      <p:sp>
        <p:nvSpPr>
          <p:cNvPr id="8" name="Text 2"/>
          <p:cNvSpPr txBox="1"/>
          <p:nvPr/>
        </p:nvSpPr>
        <p:spPr>
          <a:xfrm>
            <a:off x="3212990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«Илиада»
</a:t>
            </a:r>
            <a:pPr algn="ctr" indent="0" marL="0">
              <a:lnSpc>
                <a:spcPct val="100000"/>
              </a:lnSpc>
              <a:buNone/>
            </a:pPr>
            <a:r>
              <a:rPr lang="en-US" sz="1082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рассказывает о событиях Троянской войны. В центре внимания — гнев Ахилла, подвиги воинов и представления греков о чести, славе и долге перед товарищами.
</a:t>
            </a:r>
            <a:endParaRPr lang="en-US" sz="1082" dirty="0"/>
          </a:p>
        </p:txBody>
      </p:sp>
      <p:sp>
        <p:nvSpPr>
          <p:cNvPr id="9" name="Text 3"/>
          <p:cNvSpPr txBox="1"/>
          <p:nvPr/>
        </p:nvSpPr>
        <p:spPr>
          <a:xfrm>
            <a:off x="6203406" y="2939621"/>
            <a:ext cx="1716300" cy="134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«Одиссея»
</a:t>
            </a:r>
            <a:pPr algn="ctr" indent="0" marL="0">
              <a:lnSpc>
                <a:spcPct val="100000"/>
              </a:lnSpc>
              <a:buNone/>
            </a:pPr>
            <a:r>
              <a:rPr lang="en-US" sz="1056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поэма описывает многолетнее возвращение Одиссея домой после войны. Она показывает смекалку, терпение и верность семье, а также важность гостеприимства и мудрого поведения.
</a:t>
            </a:r>
            <a:endParaRPr lang="en-US" sz="1056" dirty="0"/>
          </a:p>
        </p:txBody>
      </p:sp>
      <p:sp>
        <p:nvSpPr>
          <p:cNvPr id="10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Греческая колонизация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основывали не только у моря: греки искали удобные гавани, плодородные земли и новые торговые связи.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Колонизация охватила сразу несколько регионов и помогла полисам решить земельный дефицит, одновременно усилив обмен товарами и культурой.
</a:t>
            </a:r>
            <a:endParaRPr lang="en-US" sz="869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школьной схеме расселения греков в Средиземноморье и Причерноморье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Греко-персидские войны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7310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Нападение Персии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VI — начале V века до н. э. Персидская держава попыталась подчинить греческие полисы. Для греков это стало борьбой не только за земли, но и за свободу.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782528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Марафон и Фермопилы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афинян при Марафоне показала, что персов можно остановить. Подвиг спартанцев в Фермопилах стал символом мужества, даже несмотря на тяжёлый исход сражения.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899576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Саламинское море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Решающее значение имела морская битва при Саламине, где греческий флот использовал знание местности. Это ослабило персов и изменило ход войны в пользу эллинов.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013190" y="2120900"/>
            <a:ext cx="1460500" cy="21843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полисов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при Платеях угроза была окончательно снята. Успех укрепил авторитет Афин, а также показал, что полисы могли действовать вместе ради общей цели.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700" y="1461278"/>
            <a:ext cx="2701332" cy="21921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053" y="1461287"/>
            <a:ext cx="2672367" cy="219217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48928" y="1461287"/>
            <a:ext cx="2672367" cy="21921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в эпоху Перикла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9574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Акрополь становится символом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71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высоком холме над Афинами поднимались храмы и общественные здания, заметные издалека. Акрополь был не только религиозным центром, но и знаком богатства, силы и вкуса афинян. Его облик особенно ярко связан с эпохой Перикла.
</a:t>
            </a:r>
            <a:endParaRPr lang="en-US" sz="710" dirty="0"/>
          </a:p>
        </p:txBody>
      </p:sp>
      <p:sp>
        <p:nvSpPr>
          <p:cNvPr id="13" name="Text 3"/>
          <p:cNvSpPr txBox="1"/>
          <p:nvPr/>
        </p:nvSpPr>
        <p:spPr>
          <a:xfrm>
            <a:off x="3219053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6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мастеров и мыслителей
</a:t>
            </a:r>
            <a:pPr algn="l" indent="0" marL="0">
              <a:lnSpc>
                <a:spcPct val="100000"/>
              </a:lnSpc>
              <a:buNone/>
            </a:pPr>
            <a:r>
              <a:rPr lang="en-US" sz="76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Афинах кипела жизнь: на площадях спорили о законах, в мастерских работали ремесленники, а в школах учили читать, писать и рассуждать. Город притягивал людей, которые ценили красоту, знания и участие в делах полиса.
</a:t>
            </a:r>
            <a:endParaRPr lang="en-US" sz="768" dirty="0"/>
          </a:p>
        </p:txBody>
      </p:sp>
      <p:sp>
        <p:nvSpPr>
          <p:cNvPr id="14" name="Text 4"/>
          <p:cNvSpPr txBox="1"/>
          <p:nvPr/>
        </p:nvSpPr>
        <p:spPr>
          <a:xfrm>
            <a:off x="6048929" y="3807502"/>
            <a:ext cx="2678030" cy="63167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Флот и новые постройки
</a:t>
            </a:r>
            <a:pPr algn="l" indent="0" marL="0">
              <a:lnSpc>
                <a:spcPct val="100000"/>
              </a:lnSpc>
              <a:buNone/>
            </a:pPr>
            <a:r>
              <a:rPr lang="en-US" sz="73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Перикле Афины усилили морскую мощь и одновременно украшали город храмами и общественными сооружениями. Для изображения этой эпохи хорошо подходит вид Акрополя с Парфеноном и другими зданиями классической Греции.
</a:t>
            </a:r>
            <a:endParaRPr lang="en-US" sz="73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5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философия древних греков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50" y="3604601"/>
            <a:ext cx="2616300" cy="11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 и разговор о истине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Сократ учил не просто запоминать ответы, а задавать вопросы и проверять свои мысли. Такой способ помогал людям лучше понимать себя, справедливость и смысл поступков.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64408" y="3604601"/>
            <a:ext cx="2616300" cy="11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 и Аристотель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 размышлял о мире идей и справедливом устройстве государства, а Аристотель изучал явления через сравнение и наблюдение. Их труды повлияли на философию и науку на многие века.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29368" y="3604601"/>
            <a:ext cx="2616300" cy="11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Гиппократ и медицина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Гиппократ связал болезни с естественными причинами, а не с волей богов. Он подчёркивал важность наблюдения за больным и правильного лечения, поэтому его считают основателем врачебной традиции.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1769950" y="1833300"/>
            <a:ext cx="2616300" cy="11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разумных объяснений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всё чаще пытались объяснять мир не через миф, а через наблюдение и рассуждение. Это помогло им искать закономерности в природе, числах и человеческой жизни.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635450" y="1833300"/>
            <a:ext cx="2616300" cy="110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Фалес и Пифагор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Фалес интересовался устройством природы, а Пифагор связывал мир с числами и их соотношениями. Их идеи показали, что знания можно строить на размышлении и доказательствах.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2070197"/>
            <a:ext cx="5139684" cy="20483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мыслители и их идеи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разные греческие мыслители повлияли на философию, науку и медицину.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Мыслители Древней Греции по-разному искали истину, но вместе заложили основы логического мышления, научного наблюдения и врачебной практики.
</a:t>
            </a:r>
            <a:endParaRPr lang="en-US" sz="814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древнегреческой философии и медицине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игры в Древней Греции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в Олимпии были не просто состязанием, а важным религиозным праздником. Победа приносила атлету славу его родному полису.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дисциплин показывало, что греки ценили и силу, и ловкость, и выносливость, а сами игры объединяли полисы через общее почитание Зевса.
</a:t>
            </a:r>
            <a:endParaRPr lang="en-US" sz="804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программе и историческому описанию Олимпийских игр в Древней Греции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2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Искусство, театр и архитектура греков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25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ордера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разработали дорический, ионический и коринфский ордера. Они по-разному украшали колонны и здания, но всегда стремились к стройности, ясности и гармонии.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25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под открытым небом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театры строили на склонах холмов, чтобы зрителям было хорошо видно сцену и слышно актёров. Здесь ставили трагедии и комедии, которые собирали множество горожан.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6" y="3594626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Скульптура и красота тела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Скульпторы внимательно передавали движение, пропорции и спокойную красоту человеческого тела. Их работы показывали идеал силы и равновесия, который ценили в греческой культуре.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6" y="1823325"/>
            <a:ext cx="4044900" cy="11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и комедия
</a:t>
            </a:r>
            <a:pPr algn="l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Трагедии заставляли задуматься о судьбе, выборе и ответственности человека. Комедии, напротив, высмеивали привычки людей и события городской жизни, помогая смотреть на мир с улыбкой.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 унаследовали от Древней Греции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726965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науках до сих пор используются греческие слова и термины. Это напоминает о том, что именно в Греции развивались ранние представления о логике, медицине и изучении природы.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844013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соревнование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Олимпийские игры, идея честного состязания и уважение к победе пришли из греческой традиции. Сегодня они объединяют людей из разных стран и продолжают древний праздник силы и мастерства.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7537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Гражданин и закон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показали, что человек может участвовать в жизни города, обсуждать правила и отвечать за общее дело. Эти представления стали важной частью многих современных обществ.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57626" y="2579073"/>
            <a:ext cx="1549291" cy="1790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 архитектура
</a:t>
            </a:r>
            <a:pPr algn="l" indent="0" marL="0">
              <a:lnSpc>
                <a:spcPct val="100000"/>
              </a:lnSpc>
              <a:buNone/>
            </a:pPr>
            <a:r>
              <a:rPr lang="en-US" sz="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Колонны, фронтоны, театры и интерес к гармонии формы вошли в архитектуру и искусство Европы. Эти элементы до сих пор можно увидеть в музеях, зданиях и городских пространствах.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 живёт в современном мире
</a:t>
            </a:r>
            <a:endParaRPr lang="en-US" sz="3600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 оставила нам не только памятники и мифы, но и важные идеи о разуме, законе, спорте и красоте. Поэтому её история остаётся понятной и интересной даже сегодня.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2026-06-02T04:57:02Z</dcterms:created>
  <dcterms:modified xsi:type="dcterms:W3CDTF">2026-06-02T04:57:02Z</dcterms:modified>
</cp:coreProperties>
</file>