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между двумя мировыми войнами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Хрупкий мир, который не выдержал испытаний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Межвоенный период: мир на испытании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1918–1939 годах мир пытался заменить войну договорами, институтами и правилами. Этот период показывает, почему формальная стабильность держится только при доверии, балансе интересов и готовности защищать порядок.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войны к хрупкому миру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Хрупкое равновесие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этот момент возникла хрупкая система послевоенного мира: она выглядела устойчивой на бумаге, но опиралась на слишком разные интересы участников.
</a:t>
            </a:r>
            <a:endParaRPr lang="en-US" sz="1046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разрушила привычный политический порядок: исчезли старые империи, выросли долги, а общество оказалось потрясено масштабом потерь и разрушений.
</a:t>
            </a:r>
            <a:endParaRPr lang="en-US" sz="1046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нового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Победители стремились быстро зафиксировать новый баланс сил, чтобы не допустить повторения войны, но их решения уже не устраняли накопившиеся противоречия.
</a:t>
            </a:r>
            <a:endParaRPr lang="en-US" sz="1046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Мирные переговоры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Парижская конференция 1919–1920 годов стала местом сложных компромиссов, где безопасность одних сочеталась с ограничениями и разочарованием для других стран.
</a:t>
            </a:r>
            <a:endParaRPr lang="en-US" sz="10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Версальская система: новый порядок Европы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00200" y="1751010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для побеждённых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Договоры Версальской системы закрепили новые границы Европы и наложили на проигравших жёсткие ограничения, прежде всего на Германию.
</a:t>
            </a:r>
            <a:endParaRPr lang="en-US" sz="863" dirty="0"/>
          </a:p>
        </p:txBody>
      </p:sp>
      <p:sp>
        <p:nvSpPr>
          <p:cNvPr id="10" name="Text 3"/>
          <p:cNvSpPr txBox="1"/>
          <p:nvPr/>
        </p:nvSpPr>
        <p:spPr>
          <a:xfrm>
            <a:off x="2918901" y="2284776"/>
            <a:ext cx="2156700" cy="10464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несправедливости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положения воспринимались как навязанные и унизительные, поэтому послевоенный порядок с самого начала вызывал сопротивление и стремление к пересмотру.
</a:t>
            </a:r>
            <a:endParaRPr lang="en-US" sz="863" dirty="0"/>
          </a:p>
        </p:txBody>
      </p:sp>
      <p:sp>
        <p:nvSpPr>
          <p:cNvPr id="11" name="Text 4"/>
          <p:cNvSpPr txBox="1"/>
          <p:nvPr/>
        </p:nvSpPr>
        <p:spPr>
          <a:xfrm>
            <a:off x="600204" y="2932921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карта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континента появились новые государства, а прежние имперские структуры были заменены более сложной политической мозаикой.
</a:t>
            </a:r>
            <a:endParaRPr lang="en-US" sz="93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Наций и идея коллективной безопасности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2038238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9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международная площадка
</a:t>
            </a:r>
            <a:pPr algn="l" indent="0" marL="0">
              <a:lnSpc>
                <a:spcPct val="110046"/>
              </a:lnSpc>
              <a:buNone/>
            </a:pPr>
            <a:r>
              <a:rPr lang="en-US" sz="993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Наций стала первой постоянной международной организацией, созданной для предотвращения войн через переговоры, арбитраж и коллективное давление на нарушителя.
</a:t>
            </a:r>
            <a:endParaRPr lang="en-US" sz="993" dirty="0"/>
          </a:p>
        </p:txBody>
      </p:sp>
      <p:sp>
        <p:nvSpPr>
          <p:cNvPr id="12" name="Text 3"/>
          <p:cNvSpPr txBox="1"/>
          <p:nvPr/>
        </p:nvSpPr>
        <p:spPr>
          <a:xfrm>
            <a:off x="2703820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согласия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эффективность зависела от готовности государств действовать совместно, а не только декларировать общие принципы безопасности.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10652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механизма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и дипломатическое посредничество могли работать лишь тогда, когда великие державы были едины в оценке угрозы.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17469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силы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собственных вооружённых сил делало Лигу Наций уязвимой перед агрессией и ограничивало её влияние в кризисных ситуациях.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Принцип, который не сработал полностью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безопасность предполагала, что нападение на одно государство должно восприниматься как вызов всему международному сообществу, а не как частный спор.
</a:t>
            </a:r>
            <a:endParaRPr lang="en-US" sz="1138" dirty="0"/>
          </a:p>
        </p:txBody>
      </p:sp>
      <p:sp>
        <p:nvSpPr>
          <p:cNvPr id="10" name="Text 3"/>
          <p:cNvSpPr txBox="1"/>
          <p:nvPr/>
        </p:nvSpPr>
        <p:spPr>
          <a:xfrm>
            <a:off x="282815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Разобщённость держав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эта идея требовала единства держав, которого почти не существовало: интересы стран расходились, а страх новой войны мешал решительным действиям.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сдерживания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нарушитель видел колебания и медлительность, сама система теряла сдерживающий эффект и становилась лишь декларацией намерений.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2163643"/>
            <a:ext cx="4332300" cy="13825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 и Лига Наций: ожидания и реальность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ожиданий и результатов показывает, что послевоенный порядок оказался прочным лишь внешне: ключевые механизмы не устранили недоверие и реваншистские настроения.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проблема заключалась в разрыве между высокими целями и слабой способностью системы принуждать к соблюдению правил.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Версальской системы и Лиги Наций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Относительная стабилизация 1920-х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 обмену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1920-е годы международная торговля постепенно восстанавливалась, а страны пытались вернуть нормальную экономическую жизнь после военного потрясения.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Смягчение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Напряжённость между Францией и Германией несколько снизилась, что позволило искать дипломатические решения вместо немедленного давления.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компромиссы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Компромиссы по репарациям и займам помогли стабилизировать положение, хотя они не устранили саму проблему послевоенного неравенства.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нестабильность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внешним спокойствием сохранялись территориальные споры, взаимное недоверие и социальная напряжённость, делавшие стабилизацию ограниченной.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Компромиссы и экономическое восстановление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схема выплат
</a:t>
            </a:r>
            <a:pPr algn="l" indent="0" marL="0">
              <a:lnSpc>
                <a:spcPct val="115000"/>
              </a:lnSpc>
              <a:buNone/>
            </a:pPr>
            <a:r>
              <a:rPr lang="en-US" sz="12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Юнга 1929 года продолжил поиск более устойчивой схемы репараций, но вскоре этот процесс был прерван мировым кризисом.
</a:t>
            </a:r>
            <a:endParaRPr lang="en-US" sz="1229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Дауэса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Дауэса 1924 года облегчил выплату германских репараций и связал их с реальными возможностями экономики, а не с абстрактными требованиями.
</a:t>
            </a:r>
            <a:endParaRPr lang="en-US" sz="1066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Кредиты США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кредиты дали Европе дополнительные ресурсы для восстановления промышленности, банковской системы и торговли после войны.
</a:t>
            </a:r>
            <a:endParaRPr lang="en-US" sz="1061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Локарно
</a:t>
            </a:r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Локарнские соглашения 1925 года укрепили западные границы Германии и создали атмосферу осторожного дипломатического оптимизма.
</a:t>
            </a:r>
            <a:endParaRPr lang="en-US" sz="111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межвоенного периода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шкале видно, как дипломатические успехи 1920-х быстро сменились цепью кризисов и нарушений договоров.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по хронологии, тем заметнее распад договорной системы и рост угрозы большой войны.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ключевых событий межвоенного периода, 1919–1939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6729" y="1352325"/>
            <a:ext cx="2504142" cy="3201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1929 года и его политические последствия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Биржевой шок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 на Нью-Йоркской бирже быстро подорвал доверие к кредитам и инвестициям. Вслед за США кризис охватил европейские рынки, где многие экономики зависели от американских займов и внешней торговли.
</a:t>
            </a:r>
            <a:endParaRPr lang="en-US" sz="1004" dirty="0"/>
          </a:p>
        </p:txBody>
      </p:sp>
      <p:sp>
        <p:nvSpPr>
          <p:cNvPr id="13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Рецессия и безработица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производство сокращалось, предприятия закрывались, а миллионы людей теряли работу. Особенно тяжело пострадали Германия и Австрия, где зависимость от внешнего капитала делала спад особенно глубоким.
</a:t>
            </a:r>
            <a:endParaRPr lang="en-US" sz="1003" dirty="0"/>
          </a:p>
        </p:txBody>
      </p:sp>
      <p:sp>
        <p:nvSpPr>
          <p:cNvPr id="14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радикализм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фоне бедности и страха усиливались радикальные партии, обещавшие быстрые решения и сильную власть. Для многих избирателей демократия стала ассоциироваться не с защитой, а с бессилием.
</a:t>
            </a:r>
            <a:endParaRPr lang="en-US" sz="1062" dirty="0"/>
          </a:p>
        </p:txBody>
      </p:sp>
      <p:sp>
        <p:nvSpPr>
          <p:cNvPr id="15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нестабильность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Банкротства банков и компаний разрушали сбережения и усиливали социальную напряжённость. Экономическая неуверенность подрывала доверие к парламентским кабинетам, которые казались неспособными быстро остановить падение.
</a:t>
            </a:r>
            <a:endParaRPr lang="en-US" sz="99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Термин: кризис 1929 года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2038238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9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Начало спада
</a:t>
            </a:r>
            <a:pPr algn="l" indent="0" marL="0">
              <a:lnSpc>
                <a:spcPct val="110046"/>
              </a:lnSpc>
              <a:buNone/>
            </a:pPr>
            <a:r>
              <a:rPr lang="en-US" sz="993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произошёл биржевой крах в США, который запустил цепную реакцию в мировой экономике. Падение доверия к рынкам мгновенно превратило локальный кризис в международный.
</a:t>
            </a:r>
            <a:endParaRPr lang="en-US" sz="993" dirty="0"/>
          </a:p>
        </p:txBody>
      </p:sp>
      <p:sp>
        <p:nvSpPr>
          <p:cNvPr id="12" name="Text 3"/>
          <p:cNvSpPr txBox="1"/>
          <p:nvPr/>
        </p:nvSpPr>
        <p:spPr>
          <a:xfrm>
            <a:off x="2703820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0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Экономическое сжатие
</a:t>
            </a:r>
            <a:pPr algn="l" indent="0" marL="0">
              <a:lnSpc>
                <a:spcPct val="110046"/>
              </a:lnSpc>
              <a:buNone/>
            </a:pPr>
            <a:r>
              <a:rPr lang="en-US" sz="904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началось сокращение промышленного производства, торговли и кредитования. Предприятия урезали выпуск, закрывали филиалы и увольняли работников, а банки ужесточали выдачу займов и спасали собственную ликвидность.
</a:t>
            </a:r>
            <a:endParaRPr lang="en-US" sz="904" dirty="0"/>
          </a:p>
        </p:txBody>
      </p:sp>
      <p:sp>
        <p:nvSpPr>
          <p:cNvPr id="13" name="Text 4"/>
          <p:cNvSpPr txBox="1"/>
          <p:nvPr/>
        </p:nvSpPr>
        <p:spPr>
          <a:xfrm>
            <a:off x="4710652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1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Социальные последствия
</a:t>
            </a:r>
            <a:pPr algn="l" indent="0" marL="0">
              <a:lnSpc>
                <a:spcPct val="110046"/>
              </a:lnSpc>
              <a:buNone/>
            </a:pPr>
            <a:r>
              <a:rPr lang="en-US" sz="912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кризис приобрёл социальный характер: безработица росла, доходы семей снижались, а массовое обнищание усиливало протестные настроения. В этих условиях усиливался запрос на жёсткие меры и быстрые перемены.
</a:t>
            </a:r>
            <a:endParaRPr lang="en-US" sz="912" dirty="0"/>
          </a:p>
        </p:txBody>
      </p:sp>
      <p:sp>
        <p:nvSpPr>
          <p:cNvPr id="14" name="Text 5"/>
          <p:cNvSpPr txBox="1"/>
          <p:nvPr/>
        </p:nvSpPr>
        <p:spPr>
          <a:xfrm>
            <a:off x="6717469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7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Политический итог
</a:t>
            </a:r>
            <a:pPr algn="l" indent="0" marL="0">
              <a:lnSpc>
                <a:spcPct val="110046"/>
              </a:lnSpc>
              <a:buNone/>
            </a:pPr>
            <a:r>
              <a:rPr lang="en-US" sz="977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экономический спад стал политическим аргументом против старых элит и международных соглашений. В разных странах возрастала поддержка авторитарных сил, обещавших порядок, защиту и пересмотр правил.
</a:t>
            </a:r>
            <a:endParaRPr lang="en-US" sz="97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коллективной безопасности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отдельные акты агрессии выявляли ограничения международной системы и отсутствие немедленного коллективного ответа.
</a:t>
            </a:r>
            <a:endParaRPr lang="en-US" sz="931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Невмешательство и умиротворение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сдерживания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и протесты без единой позиции крупных держав оказывались слишком слабыми. Там, где не было готовности к совместным действиям, международные нормы постепенно теряли убедительность.
</a:t>
            </a:r>
            <a:endParaRPr lang="en-US" sz="983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Осторожная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кризиса державы предпочитали не прямое столкновение, а дипломатические ноты и обсуждения. Такая осторожность снижала риск немедленной войны, но не останавливала тех, кто проверял границы допустимого.
</a:t>
            </a:r>
            <a:endParaRPr lang="en-US" sz="935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вмешательства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невмешательства строилась на стремлении не втягиваться в чужие конфликты. Однако отказ от решительных шагов показывал агрессорам, что международное сообщество не готово платить цену за сдерживание.
</a:t>
            </a:r>
            <a:endParaRPr lang="en-US" sz="874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Уступки ради мира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Умиротворение выглядело более гибким вариантом: часть требований агрессора принималась в надежде сохранить мир. На деле уступки только убеждали диктаторов, что давление приносит результат.
</a:t>
            </a:r>
            <a:endParaRPr lang="en-US" sz="10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Термин: умиротворение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новой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Умиротворение возникло как попытка избежать повторения ужасов Первой мировой войны. Политики рассчитывали, что ограниченные уступки снимут напряжение и остановят дальнейшие требования агрессивных режимов.
</a:t>
            </a:r>
            <a:endParaRPr lang="en-US" sz="916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Иллюзия компромисса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логика казалась рациональной, пока уступки воспринимались как разумный компромисс. Но когда агрессор не встречал сопротивления, он трактовал мягкость не как предел, а как приглашение к новым шагам.
</a:t>
            </a:r>
            <a:endParaRPr lang="en-US" sz="916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Рейнской области, Австрии и Чехословакии уступки не укрепили безопасность, а разрушили доверие к международным гарантиям. Каждое новое отступление делало следующую агрессию более вероятной.
</a:t>
            </a:r>
            <a:endParaRPr lang="en-US" sz="916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опыт показал: мир нельзя сохранить ценой бесконечных уступок. Если нарушение правил не встречает сопротивления, сами правила перестают работать и теряют смысл.
</a:t>
            </a:r>
            <a:endParaRPr lang="en-US" sz="9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6729" y="1352325"/>
            <a:ext cx="2504142" cy="3201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тоталитарных режимов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лидера
</a:t>
            </a:r>
            <a:pPr algn="l" indent="0" marL="0">
              <a:lnSpc>
                <a:spcPct val="115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Германии, Италии и Японии власть всё сильнее сосредотачивалась вокруг одного лидера. Личность вождя превращалась в символ государства, а критика подавлялась пропагандой и страхом.
</a:t>
            </a:r>
            <a:endParaRPr lang="en-US" sz="1020" dirty="0"/>
          </a:p>
        </p:txBody>
      </p:sp>
      <p:sp>
        <p:nvSpPr>
          <p:cNvPr id="13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стремилось контролировать прессу, образование, молодёжные организации и общественную жизнь. Такое управление не оставляло пространства для независимого мнения и делало общество более послушным власти.
</a:t>
            </a:r>
            <a:endParaRPr lang="en-US" sz="993" dirty="0"/>
          </a:p>
        </p:txBody>
      </p:sp>
      <p:sp>
        <p:nvSpPr>
          <p:cNvPr id="14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Экспансия и реванш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строилась на реванше, пересмотре границ и росте военной мощи. Это делало международные отношения всё более жёсткими и снижало шансы на устойчивый компромисс.
</a:t>
            </a:r>
            <a:endParaRPr lang="en-US" sz="1116" dirty="0"/>
          </a:p>
        </p:txBody>
      </p:sp>
      <p:sp>
        <p:nvSpPr>
          <p:cNvPr id="15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войне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Тоталитарные режимы связывали внутреннюю дисциплину с подготовкой к войне. Милитаризация экономики и воспитание населения в духе жертвенности служили оправданием территориальной экспансии.
</a:t>
            </a:r>
            <a:endParaRPr lang="en-US" sz="99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Термины: авторитаризм и тоталитаризм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Авторитаризм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Авторитарный режим ограничивает политическую свободу и концентрирует власть, но не всегда стремится контролировать каждую сферу жизни. Для него важнее послушание и стабильность, чем полное идеологическое подчинение.
</a:t>
            </a:r>
            <a:endParaRPr lang="en-US" sz="916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Тоталитаризм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Тоталитаризм идёт дальше: государство вмешивается в политику, экономику, культуру и частную жизнь, формируя единую обязательную идеологию. В такой системе почти не остаётся независимых институтов.
</a:t>
            </a:r>
            <a:endParaRPr lang="en-US" sz="916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Общим для обоих типов режимов становится подавление оппозиции и сокращение гражданских свобод. Это облегчало принятие решений сверху, но ослабляло общественный контроль и политический диалог.
</a:t>
            </a:r>
            <a:endParaRPr lang="en-US" sz="916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межвоенный период и авторитарные, и тоталитарные правительства подрывали международное сотрудничество. Они больше доверяли силе, чем переговорам, и всё чаще ставили национальные интересы выше общих правил.
</a:t>
            </a:r>
            <a:endParaRPr lang="en-US" sz="8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Милитаризация и подготовка к конфликту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2038238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7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Рост армии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государства наращивали численность армии и модернизировали вооружение. Военная подготовка становилась частью государственной политики, а общество постепенно привыкало к мысли о возможной войне.
</a:t>
            </a:r>
            <a:endParaRPr lang="en-US" sz="979" dirty="0"/>
          </a:p>
        </p:txBody>
      </p:sp>
      <p:sp>
        <p:nvSpPr>
          <p:cNvPr id="12" name="Text 3"/>
          <p:cNvSpPr txBox="1"/>
          <p:nvPr/>
        </p:nvSpPr>
        <p:spPr>
          <a:xfrm>
            <a:off x="2703820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9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Военная экономика
</a:t>
            </a:r>
            <a:pPr algn="l" indent="0" marL="0">
              <a:lnSpc>
                <a:spcPct val="110046"/>
              </a:lnSpc>
              <a:buNone/>
            </a:pPr>
            <a:r>
              <a:rPr lang="en-US" sz="993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расширялась военная промышленность: увеличивалось производство техники, сырья и боеприпасов. Экономика всё заметнее подчинялась нуждам обороны и наступательных планов.
</a:t>
            </a:r>
            <a:endParaRPr lang="en-US" sz="993" dirty="0"/>
          </a:p>
        </p:txBody>
      </p:sp>
      <p:sp>
        <p:nvSpPr>
          <p:cNvPr id="13" name="Text 4"/>
          <p:cNvSpPr txBox="1"/>
          <p:nvPr/>
        </p:nvSpPr>
        <p:spPr>
          <a:xfrm>
            <a:off x="4710652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9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Подготовка общества
</a:t>
            </a:r>
            <a:pPr algn="l" indent="0" marL="0">
              <a:lnSpc>
                <a:spcPct val="110046"/>
              </a:lnSpc>
              <a:buNone/>
            </a:pPr>
            <a:r>
              <a:rPr lang="en-US" sz="993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усиливалась пропаганда, объяснявшая населению необходимость жертв и дисциплины. Школа, пресса и массовые организации формировали образ внешнего врага и поддерживали мобилизацию общества.
</a:t>
            </a:r>
            <a:endParaRPr lang="en-US" sz="993" dirty="0"/>
          </a:p>
        </p:txBody>
      </p:sp>
      <p:sp>
        <p:nvSpPr>
          <p:cNvPr id="14" name="Text 5"/>
          <p:cNvSpPr txBox="1"/>
          <p:nvPr/>
        </p:nvSpPr>
        <p:spPr>
          <a:xfrm>
            <a:off x="6717469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6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Переход к конфронтации
</a:t>
            </a:r>
            <a:pPr algn="l" indent="0" marL="0">
              <a:lnSpc>
                <a:spcPct val="110046"/>
              </a:lnSpc>
              <a:buNone/>
            </a:pPr>
            <a:r>
              <a:rPr lang="en-US" sz="966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милитаризация подталкивала страны к более рискованной внешней политике. Чем больше ресурсов вкладывалось в армию, тем труднее становилось искать мирные компромиссы.
</a:t>
            </a:r>
            <a:endParaRPr lang="en-US" sz="96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 войне в Европе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35075" y="1398100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Отказ от ограничений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прихода нацистов к власти Германия начала разрушать ограничения, установленные после Первой мировой войны. Это стало сигналом, что прежние международные нормы больше не воспринимаются как обязательные.
</a:t>
            </a:r>
            <a:endParaRPr lang="en-US" sz="928" dirty="0"/>
          </a:p>
        </p:txBody>
      </p:sp>
      <p:sp>
        <p:nvSpPr>
          <p:cNvPr id="10" name="Text 2"/>
          <p:cNvSpPr txBox="1"/>
          <p:nvPr/>
        </p:nvSpPr>
        <p:spPr>
          <a:xfrm>
            <a:off x="1035075" y="2227588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Рейнский кризис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Ремилитаризация Рейнской области показала, что решимость нарушителя растёт быстрее готовности других стран к ответу. Реакция оказалась запоздалой, а риск конфликта — значительно выше.
</a:t>
            </a:r>
            <a:endParaRPr lang="en-US" sz="928" dirty="0"/>
          </a:p>
        </p:txBody>
      </p:sp>
      <p:sp>
        <p:nvSpPr>
          <p:cNvPr id="11" name="Text 3"/>
          <p:cNvSpPr txBox="1"/>
          <p:nvPr/>
        </p:nvSpPr>
        <p:spPr>
          <a:xfrm>
            <a:off x="1035075" y="3057075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Расширение агрессии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Аншлюс Австрии и последующее расчленение Чехословакии продемонстрировали, как быстро дипломатическое давление превращается в территориальную экспансию. Соседние государства не получили действенной защиты.
</a:t>
            </a:r>
            <a:endParaRPr lang="en-US" sz="928" dirty="0"/>
          </a:p>
        </p:txBody>
      </p:sp>
      <p:sp>
        <p:nvSpPr>
          <p:cNvPr id="12" name="Text 4"/>
          <p:cNvSpPr txBox="1"/>
          <p:nvPr/>
        </p:nvSpPr>
        <p:spPr>
          <a:xfrm>
            <a:off x="1035075" y="3886563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Путь к войне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Мюнхенское соглашение 1938 года стало символом того, что уступки не остановили эскалацию. Вместо мира Европа получила ещё большую нестабильность и прямую угрозу большой войны.
</a:t>
            </a:r>
            <a:endParaRPr lang="en-US" sz="953" dirty="0"/>
          </a:p>
        </p:txBody>
      </p:sp>
      <p:sp>
        <p:nvSpPr>
          <p:cNvPr id="13" name="Text 5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Хрупкий мир и его урок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между войнами не удержался из-за сочетания несправедливых договоров, слабых международных институтов, разрушительного кризиса 1929 года и политики уступок. Этот опыт показывает: без реальных механизмов сдерживания правила легко нарушаются.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2026-07-26T09:23:40Z</dcterms:created>
  <dcterms:modified xsi:type="dcterms:W3CDTF">2026-07-26T09:23:40Z</dcterms:modified>
</cp:coreProperties>
</file>