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Марина Цветаева: поэт Серебряного века
</a:t>
            </a:r>
            <a:endParaRPr lang="en-US" sz="3600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Голос, где личная судьба стала историей эпохи.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3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Цветаева и переломная эпоха модернизма
</a:t>
            </a:r>
            <a:endParaRPr lang="en-US" sz="2439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Марина Цветаева вошла в литературу в переломное время: Серебряный век, войны, революции и духовные поиски сформировали ее взгляд на мир. Ее поэзия вобрала энергию эпохи, но сохранила резко индивидуальный голос.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семейная среда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Марина Цветаева родилась в Москве в доме, где искусство было частью повседневности: рядом существовали музыка, книги, языки и разговоры о культуре.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Ее отец, Иван Цветаев, был профессором и основателем Музея изящных искусств, а мать, Мария Мейн, — талантливой пианисткой, повлиявшей на музыкальность будущей поэтессы.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годы в России, Германии, Швейцарии и Франции рано приучили ее к разным культурным традициям и укрепили чувство внутренней самостоятельности.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5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появился первый поэтический голос
</a:t>
            </a:r>
            <a:endParaRPr lang="en-US" sz="2551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7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написанная почти подростком
</a:t>
            </a:r>
            <a:pPr algn="l" indent="0" marL="0">
              <a:lnSpc>
                <a:spcPct val="90000"/>
              </a:lnSpc>
              <a:buNone/>
            </a:pPr>
            <a:r>
              <a:rPr lang="en-US" sz="32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7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«Вечерний альбом» вышел, когда Цветаевой было всего восемнадцать лет, и сразу привлек внимание литературной среды. В стихах чувствовалась не ученическая робость, а уверенная интонация человека, внимательно наблюдающего за собой и близкими.
</a:t>
            </a:r>
            <a:endParaRPr lang="en-US" sz="974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8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детство и память как тема
</a:t>
            </a:r>
            <a:pPr algn="l" indent="0" marL="0">
              <a:lnSpc>
                <a:spcPct val="90000"/>
              </a:lnSpc>
              <a:buNone/>
            </a:pPr>
            <a:r>
              <a:rPr lang="en-US" sz="36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6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ранних текстах особенно заметны образы семейного уюта, комнат, игрушек, книг и внутренних переживаний. Эти детали создают эффект дневника, но одновременно раскрывают редкую для юного автора психологическую точность и зрелость чувства.
</a:t>
            </a:r>
            <a:endParaRPr lang="en-US" sz="1080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признание среди современников
</a:t>
            </a:r>
            <a:pPr algn="l" indent="0" marL="0">
              <a:lnSpc>
                <a:spcPct val="90000"/>
              </a:lnSpc>
              <a:buNone/>
            </a:pPr>
            <a:r>
              <a:rPr lang="en-US" sz="35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заинтересовала Валерия Брюсова и Максимилиана Волошина, а это означало серьезный вход в литературный мир. Для Цветаевой дебют стал не просто началом карьеры, а заявлением о собственной художественной независимости.
</a:t>
            </a:r>
            <a:endParaRPr lang="en-US" sz="1065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5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появился первый поэтический голос
</a:t>
            </a:r>
            <a:endParaRPr lang="en-US" sz="2551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718" y="1197013"/>
            <a:ext cx="481895" cy="3855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7413" y="1160879"/>
            <a:ext cx="457715" cy="45771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7779" y="1160879"/>
            <a:ext cx="457715" cy="45771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57843" y="1197030"/>
            <a:ext cx="481766" cy="385413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2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Цветаева и московский литературный круг
</a:t>
            </a:r>
            <a:endParaRPr lang="en-US" sz="2425" dirty="0"/>
          </a:p>
        </p:txBody>
      </p:sp>
      <p:sp>
        <p:nvSpPr>
          <p:cNvPr id="16" name="Text 1"/>
          <p:cNvSpPr txBox="1"/>
          <p:nvPr/>
        </p:nvSpPr>
        <p:spPr>
          <a:xfrm>
            <a:off x="63033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5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общение
</a:t>
            </a:r>
            <a:pPr algn="l" indent="0" marL="0">
              <a:lnSpc>
                <a:spcPct val="90000"/>
              </a:lnSpc>
              <a:buNone/>
            </a:pPr>
            <a:r>
              <a:rPr lang="en-US" sz="48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6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Цветаева участвовала в литературных встречах Москвы и Коктебеля, где обменивалась мыслями с крупнейшими поэтами своего времени. Эти знакомства расширяли ее художественный кругозор и одновременно подчеркивали ее непохожесть на других.
</a:t>
            </a:r>
            <a:endParaRPr lang="en-US" sz="1455" dirty="0"/>
          </a:p>
        </p:txBody>
      </p:sp>
      <p:sp>
        <p:nvSpPr>
          <p:cNvPr id="17" name="Text 2"/>
          <p:cNvSpPr txBox="1"/>
          <p:nvPr/>
        </p:nvSpPr>
        <p:spPr>
          <a:xfrm>
            <a:off x="27554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звучание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ее стихах рано появились резкие ритмы, неожиданные паузы и интонация живой речи. Благодаря этому текст у Цветаевой звучит не ровно и плавно, а как напряженный внутренний монолог.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488055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 поэтический почерк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не примкнула полностью ни к одной школе Серебряного века. Ее стиль соединял драматизм, точность слова и эмоциональную смелость, поэтому голос Цветаевой сразу стал узнаваемым.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69896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как драма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ее поэзии личное чувство часто превращается в сцену конфликта, выбора и столкновения характеров. Отсюда — сильная образность, ощущение напряженного действия и постоянное движение мысли.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033" y="3761817"/>
            <a:ext cx="3201242" cy="7607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детей родились в семье Цветаевой и Сергея Эфрона, и тема материнства вошла в ее лирику.
</a:t>
            </a:r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Марине Цветаевой; семейная хроника
</a:t>
            </a:r>
            <a:endParaRPr lang="en-US" sz="1138" dirty="0"/>
          </a:p>
        </p:txBody>
      </p:sp>
      <p:sp>
        <p:nvSpPr>
          <p:cNvPr id="4" name="Text 1"/>
          <p:cNvSpPr txBox="1"/>
          <p:nvPr/>
        </p:nvSpPr>
        <p:spPr>
          <a:xfrm>
            <a:off x="3946009" y="1484723"/>
            <a:ext cx="3262512" cy="13155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опыт стал для Цветаевой важнейшим источником тем и интонаций: любовь, долг, разлука и ответственность в ее стихах всегда переживаются предельно лично.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50033" y="2350692"/>
            <a:ext cx="1609922" cy="121879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300" y="1075209"/>
            <a:ext cx="8400600" cy="15094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8803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в годы лишений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1917 года Цветаева оказалась в мире голода, бытового распада и постоянной тревоги. Она оставалась в Москве с детьми, переживая события как личную катастрофу и испытание человеческой стойкости.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4896052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«Лебединый стан» как отклик эпохи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страны и семьи нашел выражение в цикле «Лебединый стан». В нем исторический конфликт становится трагедией выбора, утраты и верности, а поэзия звучит как свидетельство времени.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95400" y="399850"/>
            <a:ext cx="66183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и Гражданская война в судьбе поэта
</a:t>
            </a:r>
            <a:endParaRPr lang="en-US" sz="2146" dirty="0"/>
          </a:p>
        </p:txBody>
      </p:sp>
      <p:sp>
        <p:nvSpPr>
          <p:cNvPr id="9" name="Text 3"/>
          <p:cNvSpPr txBox="1"/>
          <p:nvPr/>
        </p:nvSpPr>
        <p:spPr>
          <a:xfrm>
            <a:off x="7968815" y="4482077"/>
            <a:ext cx="792956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Биографическая хронология Марины Цветаевой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 творчества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этими датами стоит не только биография, но и смена художественных форм: от ранней лирики к эмигрантским циклам и поздней прозе.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Цветаевой развивалась через череду переломов, и каждый из них заметно менял темы, тон и жанры ее творчества.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9200" y="397625"/>
            <a:ext cx="6620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Эмиграция: Прага, Берлин, Париж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7800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1922: отъезд из России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Цветаева уехала за границу и оказалась в положении человека, оторванного от привычной среды. Это сразу усилило в ее текстах мотивы разлуки и исторической потерянности.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253226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Прага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Чехословакии она продолжила писать стихи и прозу, сохраняя интенсивность работы. Эмигрантская жизнь требовала постоянной внутренней собранности и усиливала чувство одиночества.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48156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берлинский этап стал частью ее поисков устойчивого литературного и жизненного пространства. Однако ощущение временности и неустроенности не исчезало, а лишь становилось острее.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45301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Франции Цветаева создала важные произведения эмигрантского периода, где личная биография превращалась в художественное свидетельство. Здесь особенно ясно звучит тема невозможности возвращения к прошлому.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Цветаевой к Борису Пастернаку и Райнеру Марии Рильке стали редким примером переписки, где мысль, чувство и поэтический слух равны по силе стихам.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ее письмах видны философская напряженность, смелая откровенность и уважение к собеседнику. Для Цветаевой эпистолярный жанр был самостоятельным способом говорить о судьбе, творчестве и внутренней свободе.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Переписка с Пастернаком и Рильке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поэтического языка Цветаевой
</a:t>
            </a:r>
            <a:endParaRPr lang="en-US" sz="2332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Ее стих строится на предельном внутреннем напряжении: строка часто коротка, ритм прерывист, а тире и повторы передают движение мысли, которое не успевает успокоиться.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17051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Цветаева свободно соединяет высокий, почти трагический тон с разговорной интонацией и бытовой деталью. Благодаря этому личное переживание звучит одновременно исповедально и остроафористично.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7308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ее поэзии слово не украшает чувство, а само становится действием. Резкие переносы, анафора и неожиданная синтаксическая композиция создают эффект борьбы голоса с самим собой.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свободы у Цветаевой почти всегда связана с выбором и сопротивлением. Ее лирический герой не принимает внешнего давления и отстаивает право на собственный путь.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у нее редко бывает спокойной: чаще это разлука, испытание верности, внутренний разлом. Личное чувство приобретает масштаб судьбы и нравственного решения.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Память, материнство и дом образуют важный круг мотивов, в котором частная жизнь сохраняется как ценность. Даже утрата в ее стихах становится формой духовной ответственности.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Россия, эмиграция и судьба поэта раскрывают историческое измерение лирики. Цветаева показывает человека, оказавшегося между эпохами, языками и мирами, но не утратившего голоса.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лирики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8694" y="1406674"/>
            <a:ext cx="4578453" cy="24642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произведение связано с определенным этапом биографии и показывает новое художественное решение одной и той же внутренней темы.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Поэтические, лиро-эпические и прозаические тексты Марины Цветаевой; хронология публикаций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тексты и их место в творчестве поэта.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1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Марины Цветаевой
</a:t>
            </a:r>
            <a:endParaRPr lang="en-US" sz="2313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659" y="1245327"/>
            <a:ext cx="2679802" cy="36784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250" y="391700"/>
            <a:ext cx="6620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Цветаевой: память, автобиография, литературный анализ
</a:t>
            </a:r>
            <a:endParaRPr lang="en-US" sz="1695" dirty="0"/>
          </a:p>
        </p:txBody>
      </p:sp>
      <p:sp>
        <p:nvSpPr>
          <p:cNvPr id="8" name="Text 1"/>
          <p:cNvSpPr txBox="1"/>
          <p:nvPr/>
        </p:nvSpPr>
        <p:spPr>
          <a:xfrm>
            <a:off x="7949546" y="4471034"/>
            <a:ext cx="880868" cy="6232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247484" y="1645774"/>
            <a:ext cx="2123587" cy="28363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как форма самопознания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Цветаевой воспоминание никогда не бывает только бытовым. Оно превращается в способ понять собственную судьбу и сохранить пережитое как духовный опыт.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845904" y="1645774"/>
            <a:ext cx="2123587" cy="28363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с литературой и культурой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о Пушкине, старом московском пространстве и литературных собеседниках создают личную мифологию. Через них Цветаева осмысливает себя как часть русской культурной традиции.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в СССР и место в советской литературе
</a:t>
            </a:r>
            <a:endParaRPr lang="en-US" sz="1922" dirty="0"/>
          </a:p>
        </p:txBody>
      </p:sp>
      <p:sp>
        <p:nvSpPr>
          <p:cNvPr id="9" name="Text 1"/>
          <p:cNvSpPr txBox="1"/>
          <p:nvPr/>
        </p:nvSpPr>
        <p:spPr>
          <a:xfrm>
            <a:off x="535600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Вернувшись в СССР, Цветаева почти сразу оказалась на периферии литературной жизни. Ее независимая интонация и сложный синтаксис не совпадали с требованиями официальной поэзии.
</a:t>
            </a:r>
            <a:endParaRPr lang="en-US" sz="200" dirty="0"/>
          </a:p>
        </p:txBody>
      </p:sp>
      <p:sp>
        <p:nvSpPr>
          <p:cNvPr id="10" name="Text 2"/>
          <p:cNvSpPr txBox="1"/>
          <p:nvPr/>
        </p:nvSpPr>
        <p:spPr>
          <a:xfrm>
            <a:off x="4043299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лишилась привычной культурной среды и устойчивой возможности печататься. В результате усилились материальные трудности, а творческая работа велась в условиях постоянной изоляции.
</a:t>
            </a:r>
            <a:endParaRPr lang="en-US" sz="200" dirty="0"/>
          </a:p>
        </p:txBody>
      </p:sp>
      <p:sp>
        <p:nvSpPr>
          <p:cNvPr id="11" name="Text 3"/>
          <p:cNvSpPr txBox="1"/>
          <p:nvPr/>
        </p:nvSpPr>
        <p:spPr>
          <a:xfrm>
            <a:off x="1357595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драма усугубила положение: Сергей Эфрон был арестован, Ариадна пережила репрессии, а судьба сына и близких сделала личную биографию особенно трагической.
</a:t>
            </a:r>
            <a:endParaRPr lang="en-US" sz="200" dirty="0"/>
          </a:p>
        </p:txBody>
      </p:sp>
      <p:sp>
        <p:nvSpPr>
          <p:cNvPr id="12" name="Text 4"/>
          <p:cNvSpPr txBox="1"/>
          <p:nvPr/>
        </p:nvSpPr>
        <p:spPr>
          <a:xfrm>
            <a:off x="4851007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советского литературного пространства Цветаева долго оставалась почти чужой фигурой. Ее масштаб был признан позднее, когда стали доступны стихи, письма и проза в полном объеме.
</a:t>
            </a:r>
            <a:endParaRPr lang="en-US" sz="200" dirty="0"/>
          </a:p>
        </p:txBody>
      </p:sp>
      <p:sp>
        <p:nvSpPr>
          <p:cNvPr id="13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годы: от возвращения к гибели
</a:t>
            </a:r>
            <a:pPr algn="l" indent="0" marL="0">
              <a:lnSpc>
                <a:spcPct val="90000"/>
              </a:lnSpc>
              <a:buNone/>
            </a:pPr>
            <a:r>
              <a:rPr lang="en-US" sz="24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жизненные обстоятельства быстро сужали пространство для работы, общения и безопасности.
</a:t>
            </a:r>
            <a:endParaRPr lang="en-US" sz="2436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074" y="1410754"/>
            <a:ext cx="368813" cy="42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62820" y="1444024"/>
            <a:ext cx="443700" cy="354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6523" y="1424304"/>
            <a:ext cx="443700" cy="39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81230" y="1410754"/>
            <a:ext cx="421500" cy="42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семьи и посмертная память
</a:t>
            </a:r>
            <a:endParaRPr lang="en-US" sz="2800" dirty="0"/>
          </a:p>
        </p:txBody>
      </p:sp>
      <p:sp>
        <p:nvSpPr>
          <p:cNvPr id="13" name="Text 1"/>
          <p:cNvSpPr txBox="1"/>
          <p:nvPr/>
        </p:nvSpPr>
        <p:spPr>
          <a:xfrm>
            <a:off x="58362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Эфрон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мужа Цветаевой оказалась трагической и напрямую повлияла на ее жизнь. Его арест и гибель стали частью общей семейной катастрофы, сопровождавшей последние годы поэтессы.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266281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Ариадна и Георгий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Цветаевой пережили тяжелые испытания: Ариадна прошла лагеря, а сын Георгий погиб на фронте. Семейная история стала знаком трагедии целого поколения.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4766518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6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к читателю
</a:t>
            </a:r>
            <a:pPr algn="l" indent="0" marL="0">
              <a:lnSpc>
                <a:spcPct val="90000"/>
              </a:lnSpc>
              <a:buNone/>
            </a:pPr>
            <a:r>
              <a:rPr lang="en-US" sz="48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7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Цветаевой ее произведения возвращались в культуру постепенно. Особенно заметным этот процесс стал в 1960–1980-е годы, когда начали активно публиковать ее тексты.
</a:t>
            </a:r>
            <a:endParaRPr lang="en-US" sz="1468" dirty="0"/>
          </a:p>
        </p:txBody>
      </p:sp>
      <p:sp>
        <p:nvSpPr>
          <p:cNvPr id="16" name="Text 4"/>
          <p:cNvSpPr txBox="1"/>
          <p:nvPr/>
        </p:nvSpPr>
        <p:spPr>
          <a:xfrm>
            <a:off x="687012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6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в литературе
</a:t>
            </a:r>
            <a:pPr algn="l" indent="0" marL="0">
              <a:lnSpc>
                <a:spcPct val="90000"/>
              </a:lnSpc>
              <a:buNone/>
            </a:pPr>
            <a:r>
              <a:rPr lang="en-US" sz="48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7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 стихов, писем и прозы показала, что Цветаева принадлежит к крупнейшим русским авторам XX века. Ее наследие стало восприниматься как целостное и уникальное.
</a:t>
            </a:r>
            <a:endParaRPr lang="en-US" sz="1465" dirty="0"/>
          </a:p>
        </p:txBody>
      </p:sp>
      <p:sp>
        <p:nvSpPr>
          <p:cNvPr id="17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поэтического и прозаического наследия Марины Цветаевой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8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Тематическое ядро творчества Цветаевой
</a:t>
            </a:r>
            <a:endParaRPr lang="en-US" sz="2480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разных этапах жизни эти мотивы получают новые оттенки, но сохраняют внутреннюю связь между личным переживанием и историческим опытом.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личные и экзистенциальные темы; исторические мотивы не вытесняют чувство, а усиливают его напряжение.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Цветаева близка современному читателю тем, что говорит о свободе, уязвимости и праве оставаться собой. Ее тексты помогают увидеть, как человек сохраняет достоинство в условиях давления и потерь.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Ее поэзия и проза впечатляют точностью чувства и смелостью формы. Нестандартный синтаксис и эмоциональная честность делают Цветаеву понятной тем, кто ищет в литературе не только красоту, но и правду.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7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Цветаева остается современной
</a:t>
            </a:r>
            <a:endParaRPr lang="en-US" sz="2579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Марина Цветаева: поэзия, в которой судьба становится словом
</a:t>
            </a:r>
            <a:endParaRPr lang="en-US" sz="3129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Цветаева соединила личную трагедию, смелый художественный поиск и абсолютную искренность высказывания. Ее творчество показывает, что подлинная литература способна сохранить человеческий голос даже перед лицом истории.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2026-05-23T14:25:22Z</dcterms:created>
  <dcterms:modified xsi:type="dcterms:W3CDTF">2026-05-23T14:25:22Z</dcterms:modified>
</cp:coreProperties>
</file>