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jpe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image" Target="../media/image-3-8.png"/><Relationship Id="rId9" Type="http://schemas.openxmlformats.org/officeDocument/2006/relationships/slideLayout" Target="../slideLayouts/slideLayout1.xml"/><Relationship Id="rId10"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slideLayout" Target="../slideLayouts/slideLayout1.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jpeg"/><Relationship Id="rId3" Type="http://schemas.openxmlformats.org/officeDocument/2006/relationships/image" Target="../media/image-5-3.png"/><Relationship Id="rId4" Type="http://schemas.openxmlformats.org/officeDocument/2006/relationships/image" Target="../media/image-5-4.jpeg"/><Relationship Id="rId5" Type="http://schemas.openxmlformats.org/officeDocument/2006/relationships/image" Target="../media/image-5-5.png"/><Relationship Id="rId6" Type="http://schemas.openxmlformats.org/officeDocument/2006/relationships/slideLayout" Target="../slideLayouts/slideLayout1.xml"/><Relationship Id="rId7"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jpe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slideLayout" Target="../slideLayouts/slideLayout1.xml"/><Relationship Id="rId9"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slideLayout" Target="../slideLayouts/slideLayout1.xml"/><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image" Target="../media/image-8-7.png"/><Relationship Id="rId8" Type="http://schemas.openxmlformats.org/officeDocument/2006/relationships/image" Target="../media/image-8-8.png"/><Relationship Id="rId9" Type="http://schemas.openxmlformats.org/officeDocument/2006/relationships/image" Target="../media/image-8-9.png"/><Relationship Id="rId10" Type="http://schemas.openxmlformats.org/officeDocument/2006/relationships/image" Target="../media/image-8-10.png"/><Relationship Id="rId11" Type="http://schemas.openxmlformats.org/officeDocument/2006/relationships/image" Target="../media/image-8-11.png"/><Relationship Id="rId12" Type="http://schemas.openxmlformats.org/officeDocument/2006/relationships/slideLayout" Target="../slideLayouts/slideLayout1.xml"/><Relationship Id="rId1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jpe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image" Target="../media/image-10-7.png"/><Relationship Id="rId8" Type="http://schemas.openxmlformats.org/officeDocument/2006/relationships/image" Target="../media/image-10-8.png"/><Relationship Id="rId9" Type="http://schemas.openxmlformats.org/officeDocument/2006/relationships/image" Target="../media/image-10-9.png"/><Relationship Id="rId10" Type="http://schemas.openxmlformats.org/officeDocument/2006/relationships/image" Target="../media/image-10-10.png"/><Relationship Id="rId11" Type="http://schemas.openxmlformats.org/officeDocument/2006/relationships/slideLayout" Target="../slideLayouts/slideLayout1.xml"/><Relationship Id="rId1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1.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jpe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slideLayout" Target="../slideLayouts/slideLayout1.xml"/><Relationship Id="rId6"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slideLayout" Target="../slideLayouts/slideLayout1.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slideLayout" Target="../slideLayouts/slideLayout1.xml"/><Relationship Id="rId7"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slideLayout" Target="../slideLayouts/slideLayout1.xml"/><Relationship Id="rId6"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slideLayout" Target="../slideLayouts/slideLayout1.xml"/><Relationship Id="rId7"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slideLayout" Target="../slideLayouts/slideLayout1.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jpeg"/><Relationship Id="rId4" Type="http://schemas.openxmlformats.org/officeDocument/2006/relationships/image" Target="../media/image-18-4.png"/><Relationship Id="rId5" Type="http://schemas.openxmlformats.org/officeDocument/2006/relationships/image" Target="../media/image-18-5.jpeg"/><Relationship Id="rId6" Type="http://schemas.openxmlformats.org/officeDocument/2006/relationships/image" Target="../media/image-18-6.png"/><Relationship Id="rId7" Type="http://schemas.openxmlformats.org/officeDocument/2006/relationships/slideLayout" Target="../slideLayouts/slideLayout1.xml"/><Relationship Id="rId8"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image" Target="../media/image-19-6.png"/><Relationship Id="rId7" Type="http://schemas.openxmlformats.org/officeDocument/2006/relationships/image" Target="../media/image-19-7.png"/><Relationship Id="rId8" Type="http://schemas.openxmlformats.org/officeDocument/2006/relationships/image" Target="../media/image-19-8.png"/><Relationship Id="rId9" Type="http://schemas.openxmlformats.org/officeDocument/2006/relationships/image" Target="../media/image-19-9.png"/><Relationship Id="rId10" Type="http://schemas.openxmlformats.org/officeDocument/2006/relationships/image" Target="../media/image-19-10.png"/><Relationship Id="rId11" Type="http://schemas.openxmlformats.org/officeDocument/2006/relationships/slideLayout" Target="../slideLayouts/slideLayout1.xml"/><Relationship Id="rId1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D277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478" y="0"/>
            <a:ext cx="2966844" cy="41808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sp>
        <p:nvSpPr>
          <p:cNvPr id="4" name="Text 0"/>
          <p:cNvSpPr txBox="1"/>
          <p:nvPr/>
        </p:nvSpPr>
        <p:spPr>
          <a:xfrm>
            <a:off x="3392672" y="4502319"/>
            <a:ext cx="5938500" cy="1902000"/>
          </a:xfrm>
          <a:prstGeom prst="rect">
            <a:avLst/>
          </a:prstGeom>
          <a:noFill/>
          <a:ln/>
        </p:spPr>
        <p:txBody>
          <a:bodyPr wrap="square" lIns="0" tIns="0" rIns="0" bIns="0" rtlCol="0" anchor="t"/>
          <a:lstStyle/>
          <a:p>
            <a:pPr algn="l" indent="0" marL="0">
              <a:lnSpc>
                <a:spcPct val="115000"/>
              </a:lnSpc>
              <a:buNone/>
            </a:pPr>
            <a:r>
              <a:rPr lang="en-US" sz="1800" dirty="0">
                <a:solidFill>
                  <a:srgbClr val="FFFFFF"/>
                </a:solidFill>
                <a:latin typeface="Arial" pitchFamily="34" charset="0"/>
                <a:ea typeface="Arial" pitchFamily="34" charset="-122"/>
                <a:cs typeface="Arial" pitchFamily="34" charset="-120"/>
              </a:rPr>
              <a:t>Домашние питомцы: простая лексика и английский для 6 класса.
</a:t>
            </a:r>
            <a:pPr algn="l" indent="0" marL="0">
              <a:lnSpc>
                <a:spcPct val="115000"/>
              </a:lnSpc>
              <a:buNone/>
            </a:pPr>
            <a:r>
              <a:rPr lang="en-US" sz="18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600" i="1" dirty="0">
                <a:solidFill>
                  <a:srgbClr val="FFFFFF"/>
                </a:solidFill>
                <a:latin typeface="Arial" pitchFamily="34" charset="0"/>
                <a:ea typeface="Arial" pitchFamily="34" charset="-122"/>
                <a:cs typeface="Arial" pitchFamily="34" charset="-120"/>
              </a:rPr>
              <a:t>
</a:t>
            </a:r>
            <a:endParaRPr lang="en-US" sz="1800" dirty="0"/>
          </a:p>
        </p:txBody>
      </p:sp>
      <p:sp>
        <p:nvSpPr>
          <p:cNvPr id="5" name="Text 1"/>
          <p:cNvSpPr txBox="1"/>
          <p:nvPr/>
        </p:nvSpPr>
        <p:spPr>
          <a:xfrm>
            <a:off x="3392672" y="484753"/>
            <a:ext cx="6840300" cy="3414600"/>
          </a:xfrm>
          <a:prstGeom prst="rect">
            <a:avLst/>
          </a:prstGeom>
          <a:noFill/>
          <a:ln/>
        </p:spPr>
        <p:txBody>
          <a:bodyPr wrap="square" lIns="0" tIns="0" rIns="0" bIns="0" rtlCol="0" anchor="b"/>
          <a:lstStyle/>
          <a:p>
            <a:pPr algn="l" indent="0" marL="0">
              <a:lnSpc>
                <a:spcPct val="100000"/>
              </a:lnSpc>
              <a:buNone/>
            </a:pPr>
            <a:r>
              <a:rPr lang="en-US" sz="4200" b="1" dirty="0">
                <a:solidFill>
                  <a:srgbClr val="F8F5EE"/>
                </a:solidFill>
                <a:latin typeface="Arial" pitchFamily="34" charset="0"/>
                <a:ea typeface="Arial" pitchFamily="34" charset="-122"/>
                <a:cs typeface="Arial" pitchFamily="34" charset="-120"/>
              </a:rPr>
              <a:t>Pets: vocabulary and simple English for Grade 6
</a:t>
            </a:r>
            <a:endParaRPr lang="en-US" sz="4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D8D8D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432530" y="0"/>
            <a:ext cx="5758739" cy="68649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sp>
        <p:nvSpPr>
          <p:cNvPr id="5" name="Text 0"/>
          <p:cNvSpPr txBox="1"/>
          <p:nvPr/>
        </p:nvSpPr>
        <p:spPr>
          <a:xfrm>
            <a:off x="450575" y="2591575"/>
            <a:ext cx="4866600" cy="3294600"/>
          </a:xfrm>
          <a:prstGeom prst="rect">
            <a:avLst/>
          </a:prstGeom>
          <a:noFill/>
          <a:ln/>
        </p:spPr>
        <p:txBody>
          <a:bodyPr wrap="square" lIns="0" tIns="0" rIns="0" bIns="0" rtlCol="0" anchor="ctr"/>
          <a:lstStyle/>
          <a:p>
            <a:pPr algn="l" indent="0" marL="0">
              <a:lnSpc>
                <a:spcPct val="115000"/>
              </a:lnSpc>
              <a:buNone/>
            </a:pPr>
            <a:r>
              <a:rPr lang="en-US" sz="1600" dirty="0">
                <a:solidFill>
                  <a:srgbClr val="0D2772"/>
                </a:solidFill>
                <a:latin typeface="Arial" pitchFamily="34" charset="0"/>
                <a:ea typeface="Arial" pitchFamily="34" charset="-122"/>
                <a:cs typeface="Arial" pitchFamily="34" charset="-120"/>
              </a:rPr>
              <a:t>Тема домашних питомцев помогает говорить о знакомых вещах, расширять словарь и тренировать короткие ответы. На уроке легко описывать животных, их повадки и уход, используя слова из повседневных учебных диалогов.
</a:t>
            </a:r>
            <a:endParaRPr lang="en-US" sz="1600" dirty="0"/>
          </a:p>
        </p:txBody>
      </p:sp>
      <p:sp>
        <p:nvSpPr>
          <p:cNvPr id="6" name="Text 1"/>
          <p:cNvSpPr txBox="1"/>
          <p:nvPr/>
        </p:nvSpPr>
        <p:spPr>
          <a:xfrm>
            <a:off x="11439900" y="257625"/>
            <a:ext cx="589800" cy="715800"/>
          </a:xfrm>
          <a:prstGeom prst="rect">
            <a:avLst/>
          </a:prstGeom>
          <a:noFill/>
          <a:ln/>
        </p:spPr>
        <p:txBody>
          <a:bodyPr wrap="square" lIns="0" tIns="0" rIns="0" bIns="0" rtlCol="0" anchor="t"/>
          <a:lstStyle/>
          <a:p>
            <a:pPr algn="ctr" indent="0" marL="0">
              <a:lnSpc>
                <a:spcPct val="100000"/>
              </a:lnSpc>
              <a:buNone/>
            </a:pPr>
            <a:r>
              <a:rPr lang="en-US" sz="1400" dirty="0">
                <a:solidFill>
                  <a:srgbClr val="F7F5EE"/>
                </a:solidFill>
                <a:latin typeface="Arial" pitchFamily="34" charset="0"/>
                <a:ea typeface="Arial" pitchFamily="34" charset="-122"/>
                <a:cs typeface="Arial" pitchFamily="34" charset="-120"/>
              </a:rPr>
              <a:t>2</a:t>
            </a:r>
            <a:endParaRPr lang="en-US" sz="1400" dirty="0"/>
          </a:p>
        </p:txBody>
      </p:sp>
      <p:sp>
        <p:nvSpPr>
          <p:cNvPr id="7" name="Text 2"/>
          <p:cNvSpPr txBox="1"/>
          <p:nvPr/>
        </p:nvSpPr>
        <p:spPr>
          <a:xfrm>
            <a:off x="450575" y="487150"/>
            <a:ext cx="5066700" cy="1632300"/>
          </a:xfrm>
          <a:prstGeom prst="rect">
            <a:avLst/>
          </a:prstGeom>
          <a:noFill/>
          <a:ln/>
        </p:spPr>
        <p:txBody>
          <a:bodyPr wrap="square" lIns="0" tIns="0" rIns="0" bIns="0" rtlCol="0" anchor="t"/>
          <a:lstStyle/>
          <a:p>
            <a:pPr algn="l" indent="0" marL="0">
              <a:lnSpc>
                <a:spcPct val="100000"/>
              </a:lnSpc>
              <a:buNone/>
            </a:pPr>
            <a:r>
              <a:rPr lang="en-US" sz="3200" b="1" dirty="0">
                <a:solidFill>
                  <a:srgbClr val="0D2772"/>
                </a:solidFill>
                <a:latin typeface="Arial" pitchFamily="34" charset="0"/>
                <a:ea typeface="Arial" pitchFamily="34" charset="-122"/>
                <a:cs typeface="Arial" pitchFamily="34" charset="-120"/>
              </a:rPr>
              <a:t>Pets в английском: просто, полезно, интересно
</a:t>
            </a:r>
            <a:endParaRPr lang="en-US" sz="3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450575" y="1143462"/>
            <a:ext cx="5400600" cy="5263475"/>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pic>
        <p:nvPicPr>
          <p:cNvPr id="6" name="Image 4" descr="preencoded.png">    </p:cNvPr>
          <p:cNvPicPr>
            <a:picLocks noChangeAspect="1"/>
          </p:cNvPicPr>
          <p:nvPr/>
        </p:nvPicPr>
        <p:blipFill>
          <a:blip r:embed="rId5"/>
          <a:stretch>
            <a:fillRect/>
          </a:stretch>
        </p:blipFill>
        <p:spPr>
          <a:xfrm>
            <a:off x="0" y="0"/>
            <a:ext cx="12192000" cy="6858000"/>
          </a:xfrm>
          <a:prstGeom prst="rect">
            <a:avLst/>
          </a:prstGeom>
        </p:spPr>
      </p:pic>
      <p:pic>
        <p:nvPicPr>
          <p:cNvPr id="7" name="Image 5" descr="preencoded.png">    </p:cNvPr>
          <p:cNvPicPr>
            <a:picLocks noChangeAspect="1"/>
          </p:cNvPicPr>
          <p:nvPr/>
        </p:nvPicPr>
        <p:blipFill>
          <a:blip r:embed="rId6"/>
          <a:stretch>
            <a:fillRect/>
          </a:stretch>
        </p:blipFill>
        <p:spPr>
          <a:xfrm>
            <a:off x="0" y="0"/>
            <a:ext cx="12192000" cy="6858000"/>
          </a:xfrm>
          <a:prstGeom prst="rect">
            <a:avLst/>
          </a:prstGeom>
        </p:spPr>
      </p:pic>
      <p:pic>
        <p:nvPicPr>
          <p:cNvPr id="8" name="Image 6" descr="preencoded.png">    </p:cNvPr>
          <p:cNvPicPr>
            <a:picLocks noChangeAspect="1"/>
          </p:cNvPicPr>
          <p:nvPr/>
        </p:nvPicPr>
        <p:blipFill>
          <a:blip r:embed="rId7"/>
          <a:stretch>
            <a:fillRect/>
          </a:stretch>
        </p:blipFill>
        <p:spPr>
          <a:xfrm>
            <a:off x="0" y="0"/>
            <a:ext cx="12192000" cy="6858000"/>
          </a:xfrm>
          <a:prstGeom prst="rect">
            <a:avLst/>
          </a:prstGeom>
        </p:spPr>
      </p:pic>
      <p:pic>
        <p:nvPicPr>
          <p:cNvPr id="9" name="Image 7" descr="preencoded.png">    </p:cNvPr>
          <p:cNvPicPr>
            <a:picLocks noChangeAspect="1"/>
          </p:cNvPicPr>
          <p:nvPr/>
        </p:nvPicPr>
        <p:blipFill>
          <a:blip r:embed="rId8"/>
          <a:stretch>
            <a:fillRect/>
          </a:stretch>
        </p:blipFill>
        <p:spPr>
          <a:xfrm>
            <a:off x="0" y="0"/>
            <a:ext cx="12192000" cy="6858000"/>
          </a:xfrm>
          <a:prstGeom prst="rect">
            <a:avLst/>
          </a:prstGeom>
        </p:spPr>
      </p:pic>
      <p:sp>
        <p:nvSpPr>
          <p:cNvPr id="10" name="Text 0"/>
          <p:cNvSpPr txBox="1"/>
          <p:nvPr/>
        </p:nvSpPr>
        <p:spPr>
          <a:xfrm>
            <a:off x="11439900" y="257625"/>
            <a:ext cx="589800" cy="715800"/>
          </a:xfrm>
          <a:prstGeom prst="rect">
            <a:avLst/>
          </a:prstGeom>
          <a:noFill/>
          <a:ln/>
        </p:spPr>
        <p:txBody>
          <a:bodyPr wrap="square" lIns="0" tIns="0" rIns="0" bIns="0" rtlCol="0" anchor="t"/>
          <a:lstStyle/>
          <a:p>
            <a:pPr algn="ctr" indent="0" marL="0">
              <a:lnSpc>
                <a:spcPct val="100000"/>
              </a:lnSpc>
              <a:buNone/>
            </a:pPr>
            <a:r>
              <a:rPr lang="en-US" sz="1400" dirty="0">
                <a:solidFill>
                  <a:srgbClr val="0D2772"/>
                </a:solidFill>
                <a:latin typeface="Arial" pitchFamily="34" charset="0"/>
                <a:ea typeface="Arial" pitchFamily="34" charset="-122"/>
                <a:cs typeface="Arial" pitchFamily="34" charset="-120"/>
              </a:rPr>
              <a:t>3</a:t>
            </a:r>
            <a:endParaRPr lang="en-US" sz="1400" dirty="0"/>
          </a:p>
        </p:txBody>
      </p:sp>
      <p:sp>
        <p:nvSpPr>
          <p:cNvPr id="11" name="Text 1"/>
          <p:cNvSpPr txBox="1"/>
          <p:nvPr/>
        </p:nvSpPr>
        <p:spPr>
          <a:xfrm>
            <a:off x="450575" y="487150"/>
            <a:ext cx="10566000" cy="585000"/>
          </a:xfrm>
          <a:prstGeom prst="rect">
            <a:avLst/>
          </a:prstGeom>
          <a:noFill/>
          <a:ln/>
        </p:spPr>
        <p:txBody>
          <a:bodyPr wrap="square" lIns="0" tIns="0" rIns="0" bIns="0" rtlCol="0" anchor="t"/>
          <a:lstStyle/>
          <a:p>
            <a:pPr algn="l" indent="0" marL="0">
              <a:lnSpc>
                <a:spcPct val="100000"/>
              </a:lnSpc>
              <a:buNone/>
            </a:pPr>
            <a:r>
              <a:rPr lang="en-US" sz="3200" b="1" dirty="0">
                <a:solidFill>
                  <a:srgbClr val="0D2772"/>
                </a:solidFill>
                <a:latin typeface="Arial" pitchFamily="34" charset="0"/>
                <a:ea typeface="Arial" pitchFamily="34" charset="-122"/>
                <a:cs typeface="Arial" pitchFamily="34" charset="-120"/>
              </a:rPr>
              <a:t>Основные слова по теме Pets
</a:t>
            </a:r>
            <a:endParaRPr lang="en-US" sz="3200" dirty="0"/>
          </a:p>
        </p:txBody>
      </p:sp>
      <p:sp>
        <p:nvSpPr>
          <p:cNvPr id="12" name="Text 2"/>
          <p:cNvSpPr txBox="1"/>
          <p:nvPr/>
        </p:nvSpPr>
        <p:spPr>
          <a:xfrm>
            <a:off x="6585300" y="1252275"/>
            <a:ext cx="5073300" cy="786900"/>
          </a:xfrm>
          <a:prstGeom prst="rect">
            <a:avLst/>
          </a:prstGeom>
          <a:noFill/>
          <a:ln/>
        </p:spPr>
        <p:txBody>
          <a:bodyPr wrap="square" lIns="0" tIns="0" rIns="0" bIns="0" rtlCol="0" anchor="t"/>
          <a:lstStyle/>
          <a:p>
            <a:pPr algn="l" indent="0" marL="0">
              <a:lnSpc>
                <a:spcPct val="100000"/>
              </a:lnSpc>
              <a:buNone/>
            </a:pPr>
            <a:r>
              <a:rPr lang="en-US" sz="1500" b="1" dirty="0">
                <a:solidFill>
                  <a:srgbClr val="0D2772"/>
                </a:solidFill>
                <a:latin typeface="Arial" pitchFamily="34" charset="0"/>
                <a:ea typeface="Arial" pitchFamily="34" charset="-122"/>
                <a:cs typeface="Arial" pitchFamily="34" charset="-120"/>
              </a:rPr>
              <a:t>Кто это такой
</a:t>
            </a:r>
            <a:pPr algn="l" indent="0" marL="0">
              <a:lnSpc>
                <a:spcPct val="100000"/>
              </a:lnSpc>
              <a:buNone/>
            </a:pPr>
            <a:r>
              <a:rPr lang="en-US" sz="600" b="1" dirty="0">
                <a:solidFill>
                  <a:srgbClr val="0D2772"/>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0D2772"/>
                </a:solidFill>
                <a:latin typeface="Arial" pitchFamily="34" charset="0"/>
                <a:ea typeface="Arial" pitchFamily="34" charset="-122"/>
                <a:cs typeface="Arial" pitchFamily="34" charset="-120"/>
              </a:rPr>
              <a:t>Слова pet, animal, owner и vet нужны, чтобы назвать питомца, животное, хозяина и ветеринара. Они часто встречаются в простых текстах и помогают понимать тему без перевода.
</a:t>
            </a:r>
            <a:endParaRPr lang="en-US" sz="1500" dirty="0"/>
          </a:p>
        </p:txBody>
      </p:sp>
      <p:sp>
        <p:nvSpPr>
          <p:cNvPr id="13" name="Text 3"/>
          <p:cNvSpPr txBox="1"/>
          <p:nvPr/>
        </p:nvSpPr>
        <p:spPr>
          <a:xfrm>
            <a:off x="6585300" y="5580675"/>
            <a:ext cx="5073300" cy="786900"/>
          </a:xfrm>
          <a:prstGeom prst="rect">
            <a:avLst/>
          </a:prstGeom>
          <a:noFill/>
          <a:ln/>
        </p:spPr>
        <p:txBody>
          <a:bodyPr wrap="square" lIns="0" tIns="0" rIns="0" bIns="0" rtlCol="0" anchor="t"/>
          <a:lstStyle/>
          <a:p>
            <a:pPr algn="l" indent="0" marL="0">
              <a:lnSpc>
                <a:spcPct val="100000"/>
              </a:lnSpc>
              <a:buNone/>
            </a:pPr>
            <a:r>
              <a:rPr lang="en-US" sz="1500" b="1" dirty="0">
                <a:solidFill>
                  <a:srgbClr val="0D2772"/>
                </a:solidFill>
                <a:latin typeface="Arial" pitchFamily="34" charset="0"/>
                <a:ea typeface="Arial" pitchFamily="34" charset="-122"/>
                <a:cs typeface="Arial" pitchFamily="34" charset="-120"/>
              </a:rPr>
              <a:t>Учимся описывать
</a:t>
            </a:r>
            <a:pPr algn="l" indent="0" marL="0">
              <a:lnSpc>
                <a:spcPct val="100000"/>
              </a:lnSpc>
              <a:buNone/>
            </a:pPr>
            <a:r>
              <a:rPr lang="en-US" sz="600" b="1" dirty="0">
                <a:solidFill>
                  <a:srgbClr val="0D2772"/>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0D2772"/>
                </a:solidFill>
                <a:latin typeface="Arial" pitchFamily="34" charset="0"/>
                <a:ea typeface="Arial" pitchFamily="34" charset="-122"/>
                <a:cs typeface="Arial" pitchFamily="34" charset="-120"/>
              </a:rPr>
              <a:t>С помощью темы Pets школьники учатся называть животное, говорить о его уходе и отвечать на простые вопросы. Это хорошая база для устной речи и коротких диалогов.
</a:t>
            </a:r>
            <a:endParaRPr lang="en-US" sz="1500" dirty="0"/>
          </a:p>
        </p:txBody>
      </p:sp>
      <p:sp>
        <p:nvSpPr>
          <p:cNvPr id="14" name="Text 4"/>
          <p:cNvSpPr txBox="1"/>
          <p:nvPr/>
        </p:nvSpPr>
        <p:spPr>
          <a:xfrm>
            <a:off x="6585300" y="4498575"/>
            <a:ext cx="5073300" cy="786900"/>
          </a:xfrm>
          <a:prstGeom prst="rect">
            <a:avLst/>
          </a:prstGeom>
          <a:noFill/>
          <a:ln/>
        </p:spPr>
        <p:txBody>
          <a:bodyPr wrap="square" lIns="0" tIns="0" rIns="0" bIns="0" rtlCol="0" anchor="t"/>
          <a:lstStyle/>
          <a:p>
            <a:pPr algn="l" indent="0" marL="0">
              <a:lnSpc>
                <a:spcPct val="100000"/>
              </a:lnSpc>
              <a:buNone/>
            </a:pPr>
            <a:r>
              <a:rPr lang="en-US" sz="1500" b="1" dirty="0">
                <a:solidFill>
                  <a:srgbClr val="0D2772"/>
                </a:solidFill>
                <a:latin typeface="Arial" pitchFamily="34" charset="0"/>
                <a:ea typeface="Arial" pitchFamily="34" charset="-122"/>
                <a:cs typeface="Arial" pitchFamily="34" charset="-120"/>
              </a:rPr>
              <a:t>Простые предложения
</a:t>
            </a:r>
            <a:pPr algn="l" indent="0" marL="0">
              <a:lnSpc>
                <a:spcPct val="100000"/>
              </a:lnSpc>
              <a:buNone/>
            </a:pPr>
            <a:r>
              <a:rPr lang="en-US" sz="600" b="1" dirty="0">
                <a:solidFill>
                  <a:srgbClr val="0D2772"/>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0D2772"/>
                </a:solidFill>
                <a:latin typeface="Arial" pitchFamily="34" charset="0"/>
                <a:ea typeface="Arial" pitchFamily="34" charset="-122"/>
                <a:cs typeface="Arial" pitchFamily="34" charset="-120"/>
              </a:rPr>
              <a:t>Готовые модели делают речь увереннее: My pet is a cat. We feed our dog every day. Такие фразы показывают, как новые слова работают в настоящем общении.
</a:t>
            </a:r>
            <a:endParaRPr lang="en-US" sz="1500" dirty="0"/>
          </a:p>
        </p:txBody>
      </p:sp>
      <p:sp>
        <p:nvSpPr>
          <p:cNvPr id="15" name="Text 5"/>
          <p:cNvSpPr txBox="1"/>
          <p:nvPr/>
        </p:nvSpPr>
        <p:spPr>
          <a:xfrm>
            <a:off x="6585300" y="3416475"/>
            <a:ext cx="5073300" cy="786900"/>
          </a:xfrm>
          <a:prstGeom prst="rect">
            <a:avLst/>
          </a:prstGeom>
          <a:noFill/>
          <a:ln/>
        </p:spPr>
        <p:txBody>
          <a:bodyPr wrap="square" lIns="0" tIns="0" rIns="0" bIns="0" rtlCol="0" anchor="t"/>
          <a:lstStyle/>
          <a:p>
            <a:pPr algn="l" indent="0" marL="0">
              <a:lnSpc>
                <a:spcPct val="100000"/>
              </a:lnSpc>
              <a:buNone/>
            </a:pPr>
            <a:r>
              <a:rPr lang="en-US" sz="1500" b="1" dirty="0">
                <a:solidFill>
                  <a:srgbClr val="0D2772"/>
                </a:solidFill>
                <a:latin typeface="Arial" pitchFamily="34" charset="0"/>
                <a:ea typeface="Arial" pitchFamily="34" charset="-122"/>
                <a:cs typeface="Arial" pitchFamily="34" charset="-120"/>
              </a:rPr>
              <a:t>Названия животных
</a:t>
            </a:r>
            <a:pPr algn="l" indent="0" marL="0">
              <a:lnSpc>
                <a:spcPct val="100000"/>
              </a:lnSpc>
              <a:buNone/>
            </a:pPr>
            <a:r>
              <a:rPr lang="en-US" sz="600" b="1" dirty="0">
                <a:solidFill>
                  <a:srgbClr val="0D2772"/>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0D2772"/>
                </a:solidFill>
                <a:latin typeface="Arial" pitchFamily="34" charset="0"/>
                <a:ea typeface="Arial" pitchFamily="34" charset="-122"/>
                <a:cs typeface="Arial" pitchFamily="34" charset="-120"/>
              </a:rPr>
              <a:t>На уроке важно запомнить cat, dog, hamster, rabbit, fish, parrot и turtle. Это базовые слова, с которыми легко строить первые предложения о своём любимом животном.
</a:t>
            </a:r>
            <a:endParaRPr lang="en-US" sz="1500" dirty="0"/>
          </a:p>
        </p:txBody>
      </p:sp>
      <p:sp>
        <p:nvSpPr>
          <p:cNvPr id="16" name="Text 6"/>
          <p:cNvSpPr txBox="1"/>
          <p:nvPr/>
        </p:nvSpPr>
        <p:spPr>
          <a:xfrm>
            <a:off x="6585300" y="2334375"/>
            <a:ext cx="5073300" cy="786900"/>
          </a:xfrm>
          <a:prstGeom prst="rect">
            <a:avLst/>
          </a:prstGeom>
          <a:noFill/>
          <a:ln/>
        </p:spPr>
        <p:txBody>
          <a:bodyPr wrap="square" lIns="0" tIns="0" rIns="0" bIns="0" rtlCol="0" anchor="t"/>
          <a:lstStyle/>
          <a:p>
            <a:pPr algn="l" indent="0" marL="0">
              <a:lnSpc>
                <a:spcPct val="100000"/>
              </a:lnSpc>
              <a:buNone/>
            </a:pPr>
            <a:r>
              <a:rPr lang="en-US" sz="1500" b="1" dirty="0">
                <a:solidFill>
                  <a:srgbClr val="0D2772"/>
                </a:solidFill>
                <a:latin typeface="Arial" pitchFamily="34" charset="0"/>
                <a:ea typeface="Arial" pitchFamily="34" charset="-122"/>
                <a:cs typeface="Arial" pitchFamily="34" charset="-120"/>
              </a:rPr>
              <a:t>Что нужно питомцу
</a:t>
            </a:r>
            <a:pPr algn="l" indent="0" marL="0">
              <a:lnSpc>
                <a:spcPct val="100000"/>
              </a:lnSpc>
              <a:buNone/>
            </a:pPr>
            <a:r>
              <a:rPr lang="en-US" sz="600" b="1" dirty="0">
                <a:solidFill>
                  <a:srgbClr val="0D2772"/>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0D2772"/>
                </a:solidFill>
                <a:latin typeface="Arial" pitchFamily="34" charset="0"/>
                <a:ea typeface="Arial" pitchFamily="34" charset="-122"/>
                <a:cs typeface="Arial" pitchFamily="34" charset="-120"/>
              </a:rPr>
              <a:t>Лексика food, water, cage, bowl, leash и litter box описывает уход и предметы рядом с животным. Эти слова позволяют говорить о доме питомца и его ежедневных потребностях.
</a:t>
            </a:r>
            <a:endParaRPr lang="en-US" sz="1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5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pic>
        <p:nvPicPr>
          <p:cNvPr id="4" name="Image 2" descr="preencoded.png">    </p:cNvPr>
          <p:cNvPicPr>
            <a:picLocks noChangeAspect="1"/>
          </p:cNvPicPr>
          <p:nvPr/>
        </p:nvPicPr>
        <p:blipFill>
          <a:blip r:embed="rId3"/>
          <a:stretch>
            <a:fillRect/>
          </a:stretch>
        </p:blipFill>
        <p:spPr>
          <a:xfrm>
            <a:off x="5703250" y="2369890"/>
            <a:ext cx="5955300" cy="1988019"/>
          </a:xfrm>
          <a:prstGeom prst="rect">
            <a:avLst/>
          </a:prstGeom>
        </p:spPr>
      </p:pic>
      <p:sp>
        <p:nvSpPr>
          <p:cNvPr id="5" name="Text 0"/>
          <p:cNvSpPr txBox="1"/>
          <p:nvPr/>
        </p:nvSpPr>
        <p:spPr>
          <a:xfrm>
            <a:off x="5844875" y="6155600"/>
            <a:ext cx="5813700" cy="276900"/>
          </a:xfrm>
          <a:prstGeom prst="rect">
            <a:avLst/>
          </a:prstGeom>
          <a:noFill/>
          <a:ln/>
        </p:spPr>
        <p:txBody>
          <a:bodyPr wrap="square" lIns="0" tIns="0" rIns="0" bIns="0" rtlCol="0" anchor="t"/>
          <a:lstStyle/>
          <a:p>
            <a:pPr algn="r" indent="0" marL="0">
              <a:lnSpc>
                <a:spcPct val="100000"/>
              </a:lnSpc>
              <a:buNone/>
            </a:pPr>
            <a:r>
              <a:rPr lang="en-US" sz="1200" dirty="0">
                <a:solidFill>
                  <a:srgbClr val="0D2772"/>
                </a:solidFill>
                <a:latin typeface="Arial" pitchFamily="34" charset="0"/>
                <a:ea typeface="Arial" pitchFamily="34" charset="-122"/>
                <a:cs typeface="Arial" pitchFamily="34" charset="-120"/>
              </a:rPr>
              <a:t>Учебная лексика по теме Pets для 6 класса
</a:t>
            </a:r>
            <a:endParaRPr lang="en-US" sz="1200" dirty="0"/>
          </a:p>
        </p:txBody>
      </p:sp>
      <p:sp>
        <p:nvSpPr>
          <p:cNvPr id="6" name="Text 1"/>
          <p:cNvSpPr txBox="1"/>
          <p:nvPr/>
        </p:nvSpPr>
        <p:spPr>
          <a:xfrm>
            <a:off x="11439900" y="257625"/>
            <a:ext cx="589800" cy="715800"/>
          </a:xfrm>
          <a:prstGeom prst="rect">
            <a:avLst/>
          </a:prstGeom>
          <a:noFill/>
          <a:ln/>
        </p:spPr>
        <p:txBody>
          <a:bodyPr wrap="square" lIns="0" tIns="0" rIns="0" bIns="0" rtlCol="0" anchor="t"/>
          <a:lstStyle/>
          <a:p>
            <a:pPr algn="ctr" indent="0" marL="0">
              <a:lnSpc>
                <a:spcPct val="100000"/>
              </a:lnSpc>
              <a:buNone/>
            </a:pPr>
            <a:r>
              <a:rPr lang="en-US" sz="1400" dirty="0">
                <a:solidFill>
                  <a:srgbClr val="0D2772"/>
                </a:solidFill>
                <a:latin typeface="Arial" pitchFamily="34" charset="0"/>
                <a:ea typeface="Arial" pitchFamily="34" charset="-122"/>
                <a:cs typeface="Arial" pitchFamily="34" charset="-120"/>
              </a:rPr>
              <a:t>4</a:t>
            </a:r>
            <a:endParaRPr lang="en-US" sz="1400" dirty="0"/>
          </a:p>
        </p:txBody>
      </p:sp>
      <p:sp>
        <p:nvSpPr>
          <p:cNvPr id="7" name="Text 2"/>
          <p:cNvSpPr txBox="1"/>
          <p:nvPr/>
        </p:nvSpPr>
        <p:spPr>
          <a:xfrm>
            <a:off x="450575" y="487150"/>
            <a:ext cx="10566000" cy="585000"/>
          </a:xfrm>
          <a:prstGeom prst="rect">
            <a:avLst/>
          </a:prstGeom>
          <a:noFill/>
          <a:ln/>
        </p:spPr>
        <p:txBody>
          <a:bodyPr wrap="square" lIns="0" tIns="0" rIns="0" bIns="0" rtlCol="0" anchor="t"/>
          <a:lstStyle/>
          <a:p>
            <a:pPr algn="l" indent="0" marL="0">
              <a:lnSpc>
                <a:spcPct val="100000"/>
              </a:lnSpc>
              <a:buNone/>
            </a:pPr>
            <a:r>
              <a:rPr lang="en-US" sz="3200" b="1" dirty="0">
                <a:solidFill>
                  <a:srgbClr val="0D2772"/>
                </a:solidFill>
                <a:latin typeface="Arial" pitchFamily="34" charset="0"/>
                <a:ea typeface="Arial" pitchFamily="34" charset="-122"/>
                <a:cs typeface="Arial" pitchFamily="34" charset="-120"/>
              </a:rPr>
              <a:t>Слова и простые характеристики питомцев
</a:t>
            </a:r>
            <a:endParaRPr lang="en-US" sz="3200" dirty="0"/>
          </a:p>
        </p:txBody>
      </p:sp>
      <p:sp>
        <p:nvSpPr>
          <p:cNvPr id="8" name="Text 3"/>
          <p:cNvSpPr txBox="1"/>
          <p:nvPr/>
        </p:nvSpPr>
        <p:spPr>
          <a:xfrm>
            <a:off x="565400" y="1527025"/>
            <a:ext cx="4630200" cy="3673800"/>
          </a:xfrm>
          <a:prstGeom prst="rect">
            <a:avLst/>
          </a:prstGeom>
          <a:noFill/>
          <a:ln/>
        </p:spPr>
        <p:txBody>
          <a:bodyPr wrap="square" lIns="0" tIns="0" rIns="0" bIns="0" rtlCol="0" anchor="ctr"/>
          <a:lstStyle/>
          <a:p>
            <a:pPr algn="l" indent="0" marL="0">
              <a:lnSpc>
                <a:spcPct val="150041"/>
              </a:lnSpc>
              <a:buNone/>
            </a:pPr>
            <a:r>
              <a:rPr lang="en-US" sz="1400" dirty="0">
                <a:solidFill>
                  <a:srgbClr val="0D2772"/>
                </a:solidFill>
                <a:latin typeface="Arial" pitchFamily="34" charset="0"/>
                <a:ea typeface="Arial" pitchFamily="34" charset="-122"/>
                <a:cs typeface="Arial" pitchFamily="34" charset="-120"/>
              </a:rPr>
              <a:t>Таблица показывает, как у каждого питомца есть свой дом, еда и привычные действия.
</a:t>
            </a:r>
            <a:pPr algn="l" indent="0" marL="0">
              <a:lnSpc>
                <a:spcPct val="150041"/>
              </a:lnSpc>
              <a:buNone/>
            </a:pPr>
            <a:r>
              <a:rPr lang="en-US" sz="1400" dirty="0">
                <a:solidFill>
                  <a:srgbClr val="0D2772"/>
                </a:solidFill>
                <a:latin typeface="Arial" pitchFamily="34" charset="0"/>
                <a:ea typeface="Arial" pitchFamily="34" charset="-122"/>
                <a:cs typeface="Arial" pitchFamily="34" charset="-120"/>
              </a:rPr>
              <a:t>
</a:t>
            </a:r>
            <a:pPr algn="l" indent="0" marL="0">
              <a:lnSpc>
                <a:spcPct val="150041"/>
              </a:lnSpc>
              <a:buNone/>
            </a:pPr>
            <a:r>
              <a:rPr lang="en-US" sz="1400" dirty="0">
                <a:solidFill>
                  <a:srgbClr val="0D2772"/>
                </a:solidFill>
                <a:latin typeface="Arial" pitchFamily="34" charset="0"/>
                <a:ea typeface="Arial" pitchFamily="34" charset="-122"/>
                <a:cs typeface="Arial" pitchFamily="34" charset="-120"/>
              </a:rPr>
              <a:t>Питомцы различаются по месту жизни, питанию и привычкам, поэтому описание удобно строить по одной схеме.
</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5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450575" y="1156168"/>
            <a:ext cx="5487000" cy="2593465"/>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pic>
        <p:nvPicPr>
          <p:cNvPr id="5" name="Image 3" descr="preencoded.png">    </p:cNvPr>
          <p:cNvPicPr>
            <a:picLocks noChangeAspect="1"/>
          </p:cNvPicPr>
          <p:nvPr/>
        </p:nvPicPr>
        <p:blipFill>
          <a:blip r:embed="rId4"/>
          <a:stretch>
            <a:fillRect/>
          </a:stretch>
        </p:blipFill>
        <p:spPr>
          <a:xfrm>
            <a:off x="6234425" y="1156976"/>
            <a:ext cx="5405400" cy="2591847"/>
          </a:xfrm>
          <a:prstGeom prst="rect">
            <a:avLst/>
          </a:prstGeom>
        </p:spPr>
      </p:pic>
      <p:pic>
        <p:nvPicPr>
          <p:cNvPr id="6" name="Image 4" descr="preencoded.png">    </p:cNvPr>
          <p:cNvPicPr>
            <a:picLocks noChangeAspect="1"/>
          </p:cNvPicPr>
          <p:nvPr/>
        </p:nvPicPr>
        <p:blipFill>
          <a:blip r:embed="rId5"/>
          <a:stretch>
            <a:fillRect/>
          </a:stretch>
        </p:blipFill>
        <p:spPr>
          <a:xfrm>
            <a:off x="0" y="0"/>
            <a:ext cx="12192000" cy="6858000"/>
          </a:xfrm>
          <a:prstGeom prst="rect">
            <a:avLst/>
          </a:prstGeom>
        </p:spPr>
      </p:pic>
      <p:sp>
        <p:nvSpPr>
          <p:cNvPr id="7" name="Text 0"/>
          <p:cNvSpPr txBox="1"/>
          <p:nvPr/>
        </p:nvSpPr>
        <p:spPr>
          <a:xfrm>
            <a:off x="11439900" y="257625"/>
            <a:ext cx="589800" cy="715800"/>
          </a:xfrm>
          <a:prstGeom prst="rect">
            <a:avLst/>
          </a:prstGeom>
          <a:noFill/>
          <a:ln/>
        </p:spPr>
        <p:txBody>
          <a:bodyPr wrap="square" lIns="0" tIns="0" rIns="0" bIns="0" rtlCol="0" anchor="t"/>
          <a:lstStyle/>
          <a:p>
            <a:pPr algn="ctr" indent="0" marL="0">
              <a:lnSpc>
                <a:spcPct val="100000"/>
              </a:lnSpc>
              <a:buNone/>
            </a:pPr>
            <a:r>
              <a:rPr lang="en-US" sz="1400" dirty="0">
                <a:solidFill>
                  <a:srgbClr val="0D2772"/>
                </a:solidFill>
                <a:latin typeface="Arial" pitchFamily="34" charset="0"/>
                <a:ea typeface="Arial" pitchFamily="34" charset="-122"/>
                <a:cs typeface="Arial" pitchFamily="34" charset="-120"/>
              </a:rPr>
              <a:t>5</a:t>
            </a:r>
            <a:endParaRPr lang="en-US" sz="1400" dirty="0"/>
          </a:p>
        </p:txBody>
      </p:sp>
      <p:sp>
        <p:nvSpPr>
          <p:cNvPr id="8" name="Text 1"/>
          <p:cNvSpPr txBox="1"/>
          <p:nvPr/>
        </p:nvSpPr>
        <p:spPr>
          <a:xfrm>
            <a:off x="504425" y="4861575"/>
            <a:ext cx="5460000" cy="1738800"/>
          </a:xfrm>
          <a:prstGeom prst="rect">
            <a:avLst/>
          </a:prstGeom>
          <a:noFill/>
          <a:ln/>
        </p:spPr>
        <p:txBody>
          <a:bodyPr wrap="square" lIns="0" tIns="0" rIns="0" bIns="0" rtlCol="0" anchor="t"/>
          <a:lstStyle/>
          <a:p>
            <a:pPr algn="l" indent="0" marL="0">
              <a:lnSpc>
                <a:spcPct val="115000"/>
              </a:lnSpc>
              <a:buNone/>
            </a:pPr>
            <a:r>
              <a:rPr lang="en-US" sz="1400" dirty="0">
                <a:solidFill>
                  <a:srgbClr val="0D2772"/>
                </a:solidFill>
                <a:latin typeface="Arial" pitchFamily="34" charset="0"/>
                <a:ea typeface="Arial" pitchFamily="34" charset="-122"/>
                <a:cs typeface="Arial" pitchFamily="34" charset="-120"/>
              </a:rPr>
              <a:t>Кошка часто живёт рядом с людьми и легко становится частью семьи. Она может быть small, fluffy и cute, любит отдыхать на диване и наблюдать за всем вокруг.
</a:t>
            </a:r>
            <a:endParaRPr lang="en-US" sz="1400" dirty="0"/>
          </a:p>
        </p:txBody>
      </p:sp>
      <p:sp>
        <p:nvSpPr>
          <p:cNvPr id="9" name="Text 2"/>
          <p:cNvSpPr txBox="1"/>
          <p:nvPr/>
        </p:nvSpPr>
        <p:spPr>
          <a:xfrm>
            <a:off x="504160" y="3912875"/>
            <a:ext cx="5460000" cy="307800"/>
          </a:xfrm>
          <a:prstGeom prst="rect">
            <a:avLst/>
          </a:prstGeom>
          <a:noFill/>
          <a:ln/>
        </p:spPr>
        <p:txBody>
          <a:bodyPr wrap="square" lIns="0" tIns="0" rIns="0" bIns="0" rtlCol="0" anchor="t"/>
          <a:lstStyle/>
          <a:p>
            <a:pPr algn="l" indent="0" marL="0">
              <a:lnSpc>
                <a:spcPct val="100000"/>
              </a:lnSpc>
              <a:buNone/>
            </a:pPr>
            <a:r>
              <a:rPr lang="en-US" sz="2000" b="1" dirty="0">
                <a:solidFill>
                  <a:srgbClr val="0D2772"/>
                </a:solidFill>
                <a:latin typeface="Arial" pitchFamily="34" charset="0"/>
                <a:ea typeface="Arial" pitchFamily="34" charset="-122"/>
                <a:cs typeface="Arial" pitchFamily="34" charset="-120"/>
              </a:rPr>
              <a:t>Тихая и уютная
</a:t>
            </a:r>
            <a:endParaRPr lang="en-US" sz="2000" dirty="0"/>
          </a:p>
        </p:txBody>
      </p:sp>
      <p:sp>
        <p:nvSpPr>
          <p:cNvPr id="10" name="Text 3"/>
          <p:cNvSpPr txBox="1"/>
          <p:nvPr/>
        </p:nvSpPr>
        <p:spPr>
          <a:xfrm>
            <a:off x="6254150" y="4861575"/>
            <a:ext cx="5405400" cy="1738800"/>
          </a:xfrm>
          <a:prstGeom prst="rect">
            <a:avLst/>
          </a:prstGeom>
          <a:noFill/>
          <a:ln/>
        </p:spPr>
        <p:txBody>
          <a:bodyPr wrap="square" lIns="0" tIns="0" rIns="0" bIns="0" rtlCol="0" anchor="t"/>
          <a:lstStyle/>
          <a:p>
            <a:pPr algn="l" indent="0" marL="0">
              <a:lnSpc>
                <a:spcPct val="115000"/>
              </a:lnSpc>
              <a:buNone/>
            </a:pPr>
            <a:r>
              <a:rPr lang="en-US" sz="1400" dirty="0">
                <a:solidFill>
                  <a:srgbClr val="0D2772"/>
                </a:solidFill>
                <a:latin typeface="Arial" pitchFamily="34" charset="0"/>
                <a:ea typeface="Arial" pitchFamily="34" charset="-122"/>
                <a:cs typeface="Arial" pitchFamily="34" charset="-120"/>
              </a:rPr>
              <a:t>Кошки умеют sleep, eat, play, jump и climb. Они могут быть playful, но иногда выглядят lazy и quiet. Даже независимой кошке всё равно нужны food, water and care.
</a:t>
            </a:r>
            <a:endParaRPr lang="en-US" sz="1400" dirty="0"/>
          </a:p>
        </p:txBody>
      </p:sp>
      <p:sp>
        <p:nvSpPr>
          <p:cNvPr id="11" name="Text 4"/>
          <p:cNvSpPr txBox="1"/>
          <p:nvPr/>
        </p:nvSpPr>
        <p:spPr>
          <a:xfrm>
            <a:off x="6254150" y="3912875"/>
            <a:ext cx="5405400" cy="307800"/>
          </a:xfrm>
          <a:prstGeom prst="rect">
            <a:avLst/>
          </a:prstGeom>
          <a:noFill/>
          <a:ln/>
        </p:spPr>
        <p:txBody>
          <a:bodyPr wrap="square" lIns="0" tIns="0" rIns="0" bIns="0" rtlCol="0" anchor="t"/>
          <a:lstStyle/>
          <a:p>
            <a:pPr algn="l" indent="0" marL="0">
              <a:lnSpc>
                <a:spcPct val="100000"/>
              </a:lnSpc>
              <a:buNone/>
            </a:pPr>
            <a:r>
              <a:rPr lang="en-US" sz="2000" b="1" dirty="0">
                <a:solidFill>
                  <a:srgbClr val="0D2772"/>
                </a:solidFill>
                <a:latin typeface="Arial" pitchFamily="34" charset="0"/>
                <a:ea typeface="Arial" pitchFamily="34" charset="-122"/>
                <a:cs typeface="Arial" pitchFamily="34" charset="-120"/>
              </a:rPr>
              <a:t>Что умеет кошка
</a:t>
            </a:r>
            <a:endParaRPr lang="en-US" sz="2000" dirty="0"/>
          </a:p>
        </p:txBody>
      </p:sp>
      <p:sp>
        <p:nvSpPr>
          <p:cNvPr id="12" name="Text 5"/>
          <p:cNvSpPr txBox="1"/>
          <p:nvPr/>
        </p:nvSpPr>
        <p:spPr>
          <a:xfrm>
            <a:off x="442250" y="487150"/>
            <a:ext cx="11217300" cy="585000"/>
          </a:xfrm>
          <a:prstGeom prst="rect">
            <a:avLst/>
          </a:prstGeom>
          <a:noFill/>
          <a:ln/>
        </p:spPr>
        <p:txBody>
          <a:bodyPr wrap="square" lIns="0" tIns="0" rIns="0" bIns="0" rtlCol="0" anchor="t"/>
          <a:lstStyle/>
          <a:p>
            <a:pPr algn="l" indent="0" marL="0">
              <a:lnSpc>
                <a:spcPct val="100000"/>
              </a:lnSpc>
              <a:buNone/>
            </a:pPr>
            <a:r>
              <a:rPr lang="en-US" sz="3200" b="1" dirty="0">
                <a:solidFill>
                  <a:srgbClr val="0D2772"/>
                </a:solidFill>
                <a:latin typeface="Arial" pitchFamily="34" charset="0"/>
                <a:ea typeface="Arial" pitchFamily="34" charset="-122"/>
                <a:cs typeface="Arial" pitchFamily="34" charset="-120"/>
              </a:rPr>
              <a:t>Кошка как любимый питомец
</a:t>
            </a:r>
            <a:endParaRPr lang="en-US" sz="3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pic>
        <p:nvPicPr>
          <p:cNvPr id="4" name="Image 2" descr="preencoded.png">    </p:cNvPr>
          <p:cNvPicPr>
            <a:picLocks noChangeAspect="1"/>
          </p:cNvPicPr>
          <p:nvPr/>
        </p:nvPicPr>
        <p:blipFill>
          <a:blip r:embed="rId3"/>
          <a:stretch>
            <a:fillRect/>
          </a:stretch>
        </p:blipFill>
        <p:spPr>
          <a:xfrm>
            <a:off x="355500" y="1092994"/>
            <a:ext cx="11379300" cy="2878163"/>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pic>
        <p:nvPicPr>
          <p:cNvPr id="6" name="Image 4" descr="preencoded.png">    </p:cNvPr>
          <p:cNvPicPr>
            <a:picLocks noChangeAspect="1"/>
          </p:cNvPicPr>
          <p:nvPr/>
        </p:nvPicPr>
        <p:blipFill>
          <a:blip r:embed="rId5"/>
          <a:stretch>
            <a:fillRect/>
          </a:stretch>
        </p:blipFill>
        <p:spPr>
          <a:xfrm>
            <a:off x="0" y="0"/>
            <a:ext cx="12192000" cy="6858000"/>
          </a:xfrm>
          <a:prstGeom prst="rect">
            <a:avLst/>
          </a:prstGeom>
        </p:spPr>
      </p:pic>
      <p:pic>
        <p:nvPicPr>
          <p:cNvPr id="7" name="Image 5" descr="preencoded.png">    </p:cNvPr>
          <p:cNvPicPr>
            <a:picLocks noChangeAspect="1"/>
          </p:cNvPicPr>
          <p:nvPr/>
        </p:nvPicPr>
        <p:blipFill>
          <a:blip r:embed="rId6"/>
          <a:stretch>
            <a:fillRect/>
          </a:stretch>
        </p:blipFill>
        <p:spPr>
          <a:xfrm>
            <a:off x="0" y="0"/>
            <a:ext cx="12192000" cy="6858000"/>
          </a:xfrm>
          <a:prstGeom prst="rect">
            <a:avLst/>
          </a:prstGeom>
        </p:spPr>
      </p:pic>
      <p:pic>
        <p:nvPicPr>
          <p:cNvPr id="8" name="Image 6" descr="preencoded.png">    </p:cNvPr>
          <p:cNvPicPr>
            <a:picLocks noChangeAspect="1"/>
          </p:cNvPicPr>
          <p:nvPr/>
        </p:nvPicPr>
        <p:blipFill>
          <a:blip r:embed="rId7"/>
          <a:stretch>
            <a:fillRect/>
          </a:stretch>
        </p:blipFill>
        <p:spPr>
          <a:xfrm>
            <a:off x="0" y="0"/>
            <a:ext cx="12192000" cy="6858000"/>
          </a:xfrm>
          <a:prstGeom prst="rect">
            <a:avLst/>
          </a:prstGeom>
        </p:spPr>
      </p:pic>
      <p:sp>
        <p:nvSpPr>
          <p:cNvPr id="9" name="Text 0"/>
          <p:cNvSpPr txBox="1"/>
          <p:nvPr/>
        </p:nvSpPr>
        <p:spPr>
          <a:xfrm>
            <a:off x="11439900" y="257625"/>
            <a:ext cx="589800" cy="715800"/>
          </a:xfrm>
          <a:prstGeom prst="rect">
            <a:avLst/>
          </a:prstGeom>
          <a:noFill/>
          <a:ln/>
        </p:spPr>
        <p:txBody>
          <a:bodyPr wrap="square" lIns="0" tIns="0" rIns="0" bIns="0" rtlCol="0" anchor="t"/>
          <a:lstStyle/>
          <a:p>
            <a:pPr algn="ctr" indent="0" marL="0">
              <a:lnSpc>
                <a:spcPct val="100000"/>
              </a:lnSpc>
              <a:buNone/>
            </a:pPr>
            <a:r>
              <a:rPr lang="en-US" sz="1400" dirty="0">
                <a:solidFill>
                  <a:srgbClr val="0D2772"/>
                </a:solidFill>
                <a:latin typeface="Arial" pitchFamily="34" charset="0"/>
                <a:ea typeface="Arial" pitchFamily="34" charset="-122"/>
                <a:cs typeface="Arial" pitchFamily="34" charset="-120"/>
              </a:rPr>
              <a:t>6</a:t>
            </a:r>
            <a:endParaRPr lang="en-US" sz="1400" dirty="0"/>
          </a:p>
        </p:txBody>
      </p:sp>
      <p:sp>
        <p:nvSpPr>
          <p:cNvPr id="10" name="Text 1"/>
          <p:cNvSpPr txBox="1"/>
          <p:nvPr/>
        </p:nvSpPr>
        <p:spPr>
          <a:xfrm>
            <a:off x="450575" y="487150"/>
            <a:ext cx="10566000" cy="537900"/>
          </a:xfrm>
          <a:prstGeom prst="rect">
            <a:avLst/>
          </a:prstGeom>
          <a:noFill/>
          <a:ln/>
        </p:spPr>
        <p:txBody>
          <a:bodyPr wrap="square" lIns="0" tIns="0" rIns="0" bIns="0" rtlCol="0" anchor="t"/>
          <a:lstStyle/>
          <a:p>
            <a:pPr algn="l" indent="0" marL="0">
              <a:lnSpc>
                <a:spcPct val="100000"/>
              </a:lnSpc>
              <a:buNone/>
            </a:pPr>
            <a:r>
              <a:rPr lang="en-US" sz="3200" b="1" dirty="0">
                <a:solidFill>
                  <a:srgbClr val="0D2772"/>
                </a:solidFill>
                <a:latin typeface="Arial" pitchFamily="34" charset="0"/>
                <a:ea typeface="Arial" pitchFamily="34" charset="-122"/>
                <a:cs typeface="Arial" pitchFamily="34" charset="-120"/>
              </a:rPr>
              <a:t>Dog: active pet and daily routine
</a:t>
            </a:r>
            <a:endParaRPr lang="en-US" sz="3200" dirty="0"/>
          </a:p>
        </p:txBody>
      </p:sp>
      <p:sp>
        <p:nvSpPr>
          <p:cNvPr id="11" name="Text 2"/>
          <p:cNvSpPr txBox="1"/>
          <p:nvPr/>
        </p:nvSpPr>
        <p:spPr>
          <a:xfrm>
            <a:off x="679356" y="5000004"/>
            <a:ext cx="2361600" cy="1401000"/>
          </a:xfrm>
          <a:prstGeom prst="rect">
            <a:avLst/>
          </a:prstGeom>
          <a:noFill/>
          <a:ln/>
        </p:spPr>
        <p:txBody>
          <a:bodyPr wrap="square" lIns="0" tIns="0" rIns="0" bIns="0" rtlCol="0" anchor="t"/>
          <a:lstStyle/>
          <a:p>
            <a:pPr algn="l" indent="0" marL="0">
              <a:lnSpc>
                <a:spcPct val="100000"/>
              </a:lnSpc>
              <a:buNone/>
            </a:pPr>
            <a:r>
              <a:rPr lang="en-US" sz="1100" dirty="0">
                <a:solidFill>
                  <a:srgbClr val="F7F5EE"/>
                </a:solidFill>
                <a:latin typeface="Arial" pitchFamily="34" charset="0"/>
                <a:ea typeface="Arial" pitchFamily="34" charset="-122"/>
                <a:cs typeface="Arial" pitchFamily="34" charset="-120"/>
              </a:rPr>
              <a:t>Собака — дружелюбный и подвижный питомец. Она любит walk, run и play, поэтому ей нужны внимание, время и ежедневное общение с хозяином.
</a:t>
            </a:r>
            <a:endParaRPr lang="en-US" sz="1100" dirty="0"/>
          </a:p>
        </p:txBody>
      </p:sp>
      <p:sp>
        <p:nvSpPr>
          <p:cNvPr id="12" name="Text 3"/>
          <p:cNvSpPr txBox="1"/>
          <p:nvPr/>
        </p:nvSpPr>
        <p:spPr>
          <a:xfrm>
            <a:off x="1283290" y="4449375"/>
            <a:ext cx="1757400" cy="393000"/>
          </a:xfrm>
          <a:prstGeom prst="rect">
            <a:avLst/>
          </a:prstGeom>
          <a:noFill/>
          <a:ln/>
        </p:spPr>
        <p:txBody>
          <a:bodyPr wrap="square" lIns="0" tIns="0" rIns="0" bIns="0" rtlCol="0" anchor="ctr"/>
          <a:lstStyle/>
          <a:p>
            <a:pPr algn="l" indent="0" marL="0">
              <a:lnSpc>
                <a:spcPct val="100000"/>
              </a:lnSpc>
              <a:buNone/>
            </a:pPr>
            <a:r>
              <a:rPr lang="en-US" sz="1200" b="1" dirty="0">
                <a:solidFill>
                  <a:srgbClr val="F7F5EE"/>
                </a:solidFill>
                <a:latin typeface="Arial" pitchFamily="34" charset="0"/>
                <a:ea typeface="Arial" pitchFamily="34" charset="-122"/>
                <a:cs typeface="Arial" pitchFamily="34" charset="-120"/>
              </a:rPr>
              <a:t>Активный характер
</a:t>
            </a:r>
            <a:endParaRPr lang="en-US" sz="1200" dirty="0"/>
          </a:p>
        </p:txBody>
      </p:sp>
      <p:sp>
        <p:nvSpPr>
          <p:cNvPr id="13" name="Text 4"/>
          <p:cNvSpPr txBox="1"/>
          <p:nvPr/>
        </p:nvSpPr>
        <p:spPr>
          <a:xfrm>
            <a:off x="3484241" y="5000004"/>
            <a:ext cx="2361600" cy="1401000"/>
          </a:xfrm>
          <a:prstGeom prst="rect">
            <a:avLst/>
          </a:prstGeom>
          <a:noFill/>
          <a:ln/>
        </p:spPr>
        <p:txBody>
          <a:bodyPr wrap="square" lIns="0" tIns="0" rIns="0" bIns="0" rtlCol="0" anchor="t"/>
          <a:lstStyle/>
          <a:p>
            <a:pPr algn="l" indent="0" marL="0">
              <a:lnSpc>
                <a:spcPct val="100000"/>
              </a:lnSpc>
              <a:buNone/>
            </a:pPr>
            <a:r>
              <a:rPr lang="en-US" sz="1100" dirty="0">
                <a:solidFill>
                  <a:srgbClr val="0D2772"/>
                </a:solidFill>
                <a:latin typeface="Arial" pitchFamily="34" charset="0"/>
                <a:ea typeface="Arial" pitchFamily="34" charset="-122"/>
                <a:cs typeface="Arial" pitchFamily="34" charset="-120"/>
              </a:rPr>
              <a:t>Для собаки особенно важны прогулки. Во время прогулки она может learn, explore и stay active, а слово leash помогает говорить о безопасности на улице.
</a:t>
            </a:r>
            <a:endParaRPr lang="en-US" sz="1100" dirty="0"/>
          </a:p>
        </p:txBody>
      </p:sp>
      <p:sp>
        <p:nvSpPr>
          <p:cNvPr id="14" name="Text 5"/>
          <p:cNvSpPr txBox="1"/>
          <p:nvPr/>
        </p:nvSpPr>
        <p:spPr>
          <a:xfrm>
            <a:off x="4088175" y="4449375"/>
            <a:ext cx="1757400" cy="393000"/>
          </a:xfrm>
          <a:prstGeom prst="rect">
            <a:avLst/>
          </a:prstGeom>
          <a:noFill/>
          <a:ln/>
        </p:spPr>
        <p:txBody>
          <a:bodyPr wrap="square" lIns="0" tIns="0" rIns="0" bIns="0" rtlCol="0" anchor="ctr"/>
          <a:lstStyle/>
          <a:p>
            <a:pPr algn="l" indent="0" marL="0">
              <a:lnSpc>
                <a:spcPct val="100000"/>
              </a:lnSpc>
              <a:buNone/>
            </a:pPr>
            <a:r>
              <a:rPr lang="en-US" sz="1200" b="1" dirty="0">
                <a:solidFill>
                  <a:srgbClr val="0D2772"/>
                </a:solidFill>
                <a:latin typeface="Arial" pitchFamily="34" charset="0"/>
                <a:ea typeface="Arial" pitchFamily="34" charset="-122"/>
                <a:cs typeface="Arial" pitchFamily="34" charset="-120"/>
              </a:rPr>
              <a:t>Прогулки каждый день
</a:t>
            </a:r>
            <a:endParaRPr lang="en-US" sz="1200" dirty="0"/>
          </a:p>
        </p:txBody>
      </p:sp>
      <p:sp>
        <p:nvSpPr>
          <p:cNvPr id="15" name="Text 6"/>
          <p:cNvSpPr txBox="1"/>
          <p:nvPr/>
        </p:nvSpPr>
        <p:spPr>
          <a:xfrm>
            <a:off x="6289126" y="5000004"/>
            <a:ext cx="2361600" cy="1401000"/>
          </a:xfrm>
          <a:prstGeom prst="rect">
            <a:avLst/>
          </a:prstGeom>
          <a:noFill/>
          <a:ln/>
        </p:spPr>
        <p:txBody>
          <a:bodyPr wrap="square" lIns="0" tIns="0" rIns="0" bIns="0" rtlCol="0" anchor="t"/>
          <a:lstStyle/>
          <a:p>
            <a:pPr algn="l" indent="0" marL="0">
              <a:lnSpc>
                <a:spcPct val="100000"/>
              </a:lnSpc>
              <a:buNone/>
            </a:pPr>
            <a:r>
              <a:rPr lang="en-US" sz="1100" dirty="0">
                <a:solidFill>
                  <a:srgbClr val="F7F5EE"/>
                </a:solidFill>
                <a:latin typeface="Arial" pitchFamily="34" charset="0"/>
                <a:ea typeface="Arial" pitchFamily="34" charset="-122"/>
                <a:cs typeface="Arial" pitchFamily="34" charset="-120"/>
              </a:rPr>
              <a:t>Dogs can learn simple commands such as sit, stay and come. Такие короткие команды легко запомнить, и они помогают лучше понимать питомца в обычной жизни.
</a:t>
            </a:r>
            <a:endParaRPr lang="en-US" sz="1100" dirty="0"/>
          </a:p>
        </p:txBody>
      </p:sp>
      <p:sp>
        <p:nvSpPr>
          <p:cNvPr id="16" name="Text 7"/>
          <p:cNvSpPr txBox="1"/>
          <p:nvPr/>
        </p:nvSpPr>
        <p:spPr>
          <a:xfrm>
            <a:off x="6893060" y="4449375"/>
            <a:ext cx="1757400" cy="393000"/>
          </a:xfrm>
          <a:prstGeom prst="rect">
            <a:avLst/>
          </a:prstGeom>
          <a:noFill/>
          <a:ln/>
        </p:spPr>
        <p:txBody>
          <a:bodyPr wrap="square" lIns="0" tIns="0" rIns="0" bIns="0" rtlCol="0" anchor="ctr"/>
          <a:lstStyle/>
          <a:p>
            <a:pPr algn="l" indent="0" marL="0">
              <a:lnSpc>
                <a:spcPct val="100000"/>
              </a:lnSpc>
              <a:buNone/>
            </a:pPr>
            <a:r>
              <a:rPr lang="en-US" sz="1200" b="1" dirty="0">
                <a:solidFill>
                  <a:srgbClr val="F7F5EE"/>
                </a:solidFill>
                <a:latin typeface="Arial" pitchFamily="34" charset="0"/>
                <a:ea typeface="Arial" pitchFamily="34" charset="-122"/>
                <a:cs typeface="Arial" pitchFamily="34" charset="-120"/>
              </a:rPr>
              <a:t>Полезные команды
</a:t>
            </a:r>
            <a:endParaRPr lang="en-US" sz="1200" dirty="0"/>
          </a:p>
        </p:txBody>
      </p:sp>
      <p:sp>
        <p:nvSpPr>
          <p:cNvPr id="17" name="Text 8"/>
          <p:cNvSpPr txBox="1"/>
          <p:nvPr/>
        </p:nvSpPr>
        <p:spPr>
          <a:xfrm>
            <a:off x="9094011" y="5000004"/>
            <a:ext cx="2361600" cy="1401000"/>
          </a:xfrm>
          <a:prstGeom prst="rect">
            <a:avLst/>
          </a:prstGeom>
          <a:noFill/>
          <a:ln/>
        </p:spPr>
        <p:txBody>
          <a:bodyPr wrap="square" lIns="0" tIns="0" rIns="0" bIns="0" rtlCol="0" anchor="t"/>
          <a:lstStyle/>
          <a:p>
            <a:pPr algn="l" indent="0" marL="0">
              <a:lnSpc>
                <a:spcPct val="100000"/>
              </a:lnSpc>
              <a:buNone/>
            </a:pPr>
            <a:r>
              <a:rPr lang="en-US" sz="1100" dirty="0">
                <a:solidFill>
                  <a:srgbClr val="0D2772"/>
                </a:solidFill>
                <a:latin typeface="Arial" pitchFamily="34" charset="0"/>
                <a:ea typeface="Arial" pitchFamily="34" charset="-122"/>
                <a:cs typeface="Arial" pitchFamily="34" charset="-120"/>
              </a:rPr>
              <a:t>Собаке нужны collar, leash и место для отдыха. Регулярный уход делает питомца спокойнее, а простые слова из темы помогают описать его распорядок дня.
</a:t>
            </a:r>
            <a:endParaRPr lang="en-US" sz="1100" dirty="0"/>
          </a:p>
        </p:txBody>
      </p:sp>
      <p:sp>
        <p:nvSpPr>
          <p:cNvPr id="18" name="Text 9"/>
          <p:cNvSpPr txBox="1"/>
          <p:nvPr/>
        </p:nvSpPr>
        <p:spPr>
          <a:xfrm>
            <a:off x="9697945" y="4449375"/>
            <a:ext cx="1757400" cy="393000"/>
          </a:xfrm>
          <a:prstGeom prst="rect">
            <a:avLst/>
          </a:prstGeom>
          <a:noFill/>
          <a:ln/>
        </p:spPr>
        <p:txBody>
          <a:bodyPr wrap="square" lIns="0" tIns="0" rIns="0" bIns="0" rtlCol="0" anchor="ctr"/>
          <a:lstStyle/>
          <a:p>
            <a:pPr algn="l" indent="0" marL="0">
              <a:lnSpc>
                <a:spcPct val="100000"/>
              </a:lnSpc>
              <a:buNone/>
            </a:pPr>
            <a:r>
              <a:rPr lang="en-US" sz="1200" b="1" dirty="0">
                <a:solidFill>
                  <a:srgbClr val="0D2772"/>
                </a:solidFill>
                <a:latin typeface="Arial" pitchFamily="34" charset="0"/>
                <a:ea typeface="Arial" pitchFamily="34" charset="-122"/>
                <a:cs typeface="Arial" pitchFamily="34" charset="-120"/>
              </a:rPr>
              <a:t>Уход и вещи
</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8F5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6584525" y="1162408"/>
            <a:ext cx="5445300" cy="4625885"/>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sp>
        <p:nvSpPr>
          <p:cNvPr id="6" name="Text 0"/>
          <p:cNvSpPr txBox="1"/>
          <p:nvPr/>
        </p:nvSpPr>
        <p:spPr>
          <a:xfrm>
            <a:off x="565400" y="1782025"/>
            <a:ext cx="5311200" cy="4022400"/>
          </a:xfrm>
          <a:prstGeom prst="rect">
            <a:avLst/>
          </a:prstGeom>
          <a:noFill/>
          <a:ln/>
        </p:spPr>
        <p:txBody>
          <a:bodyPr wrap="square" lIns="0" tIns="0" rIns="0" bIns="0" rtlCol="0" anchor="ctr"/>
          <a:lstStyle/>
          <a:p>
            <a:pPr algn="l" indent="0" marL="0">
              <a:lnSpc>
                <a:spcPct val="150041"/>
              </a:lnSpc>
              <a:buNone/>
            </a:pPr>
            <a:r>
              <a:rPr lang="en-US" sz="1400" dirty="0">
                <a:solidFill>
                  <a:srgbClr val="0D2772"/>
                </a:solidFill>
                <a:latin typeface="Arial" pitchFamily="34" charset="0"/>
                <a:ea typeface="Arial" pitchFamily="34" charset="-122"/>
                <a:cs typeface="Arial" pitchFamily="34" charset="-120"/>
              </a:rPr>
              <a:t>Диаграмма помогает быстро сравнить привычные действия животных и увидеть, что набор глаголов у каждого питомца свой.
</a:t>
            </a:r>
            <a:pPr algn="l" indent="0" marL="0">
              <a:lnSpc>
                <a:spcPct val="150041"/>
              </a:lnSpc>
              <a:buNone/>
            </a:pPr>
            <a:r>
              <a:rPr lang="en-US" sz="1400" dirty="0">
                <a:solidFill>
                  <a:srgbClr val="0D2772"/>
                </a:solidFill>
                <a:latin typeface="Arial" pitchFamily="34" charset="0"/>
                <a:ea typeface="Arial" pitchFamily="34" charset="-122"/>
                <a:cs typeface="Arial" pitchFamily="34" charset="-120"/>
              </a:rPr>
              <a:t>
</a:t>
            </a:r>
            <a:pPr algn="l" indent="0" marL="0">
              <a:lnSpc>
                <a:spcPct val="150041"/>
              </a:lnSpc>
              <a:buNone/>
            </a:pPr>
            <a:r>
              <a:rPr lang="en-US" sz="1400" dirty="0">
                <a:solidFill>
                  <a:srgbClr val="0D2772"/>
                </a:solidFill>
                <a:latin typeface="Arial" pitchFamily="34" charset="0"/>
                <a:ea typeface="Arial" pitchFamily="34" charset="-122"/>
                <a:cs typeface="Arial" pitchFamily="34" charset="-120"/>
              </a:rPr>
              <a:t>Чем активнее питомец, тем больше типичных действий можно назвать по-английски; это удобно для описания и сравнения.
</a:t>
            </a:r>
            <a:endParaRPr lang="en-US" sz="1400" dirty="0"/>
          </a:p>
        </p:txBody>
      </p:sp>
      <p:sp>
        <p:nvSpPr>
          <p:cNvPr id="7" name="Text 1"/>
          <p:cNvSpPr txBox="1"/>
          <p:nvPr/>
        </p:nvSpPr>
        <p:spPr>
          <a:xfrm>
            <a:off x="6920200" y="6060700"/>
            <a:ext cx="4932000" cy="276900"/>
          </a:xfrm>
          <a:prstGeom prst="rect">
            <a:avLst/>
          </a:prstGeom>
          <a:noFill/>
          <a:ln/>
        </p:spPr>
        <p:txBody>
          <a:bodyPr wrap="square" lIns="0" tIns="0" rIns="0" bIns="0" rtlCol="0" anchor="t"/>
          <a:lstStyle/>
          <a:p>
            <a:pPr algn="r" indent="0" marL="0">
              <a:lnSpc>
                <a:spcPct val="100000"/>
              </a:lnSpc>
              <a:buNone/>
            </a:pPr>
            <a:r>
              <a:rPr lang="en-US" sz="1200" dirty="0">
                <a:solidFill>
                  <a:srgbClr val="0D2772"/>
                </a:solidFill>
                <a:latin typeface="Arial" pitchFamily="34" charset="0"/>
                <a:ea typeface="Arial" pitchFamily="34" charset="-122"/>
                <a:cs typeface="Arial" pitchFamily="34" charset="-120"/>
              </a:rPr>
              <a:t>Сводка лексики по теме Pets для урока английского языка
</a:t>
            </a:r>
            <a:endParaRPr lang="en-US" sz="1200" dirty="0"/>
          </a:p>
        </p:txBody>
      </p:sp>
      <p:sp>
        <p:nvSpPr>
          <p:cNvPr id="8" name="Text 2"/>
          <p:cNvSpPr txBox="1"/>
          <p:nvPr/>
        </p:nvSpPr>
        <p:spPr>
          <a:xfrm>
            <a:off x="11439900" y="257625"/>
            <a:ext cx="589800" cy="715800"/>
          </a:xfrm>
          <a:prstGeom prst="rect">
            <a:avLst/>
          </a:prstGeom>
          <a:noFill/>
          <a:ln/>
        </p:spPr>
        <p:txBody>
          <a:bodyPr wrap="square" lIns="0" tIns="0" rIns="0" bIns="0" rtlCol="0" anchor="t"/>
          <a:lstStyle/>
          <a:p>
            <a:pPr algn="ctr" indent="0" marL="0">
              <a:lnSpc>
                <a:spcPct val="100000"/>
              </a:lnSpc>
              <a:buNone/>
            </a:pPr>
            <a:r>
              <a:rPr lang="en-US" sz="1400" dirty="0">
                <a:solidFill>
                  <a:srgbClr val="0D2772"/>
                </a:solidFill>
                <a:latin typeface="Arial" pitchFamily="34" charset="0"/>
                <a:ea typeface="Arial" pitchFamily="34" charset="-122"/>
                <a:cs typeface="Arial" pitchFamily="34" charset="-120"/>
              </a:rPr>
              <a:t>7</a:t>
            </a:r>
            <a:endParaRPr lang="en-US" sz="1400" dirty="0"/>
          </a:p>
        </p:txBody>
      </p:sp>
      <p:sp>
        <p:nvSpPr>
          <p:cNvPr id="9" name="Text 3"/>
          <p:cNvSpPr txBox="1"/>
          <p:nvPr/>
        </p:nvSpPr>
        <p:spPr>
          <a:xfrm>
            <a:off x="450575" y="487150"/>
            <a:ext cx="5426100" cy="1294800"/>
          </a:xfrm>
          <a:prstGeom prst="rect">
            <a:avLst/>
          </a:prstGeom>
          <a:noFill/>
          <a:ln/>
        </p:spPr>
        <p:txBody>
          <a:bodyPr wrap="square" lIns="0" tIns="0" rIns="0" bIns="0" rtlCol="0" anchor="t"/>
          <a:lstStyle/>
          <a:p>
            <a:pPr algn="l" indent="0" marL="0">
              <a:lnSpc>
                <a:spcPct val="100000"/>
              </a:lnSpc>
              <a:buNone/>
            </a:pPr>
            <a:r>
              <a:rPr lang="en-US" sz="3200" b="1" dirty="0">
                <a:solidFill>
                  <a:srgbClr val="0D2772"/>
                </a:solidFill>
                <a:latin typeface="Arial" pitchFamily="34" charset="0"/>
                <a:ea typeface="Arial" pitchFamily="34" charset="-122"/>
                <a:cs typeface="Arial" pitchFamily="34" charset="-120"/>
              </a:rPr>
              <a:t>Что умеют делать разные питомцы
</a:t>
            </a:r>
            <a:endParaRPr lang="en-US" sz="3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8F5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pic>
        <p:nvPicPr>
          <p:cNvPr id="4" name="Image 2" descr="preencoded.png">    </p:cNvPr>
          <p:cNvPicPr>
            <a:picLocks noChangeAspect="1"/>
          </p:cNvPicPr>
          <p:nvPr/>
        </p:nvPicPr>
        <p:blipFill>
          <a:blip r:embed="rId3"/>
          <a:stretch>
            <a:fillRect/>
          </a:stretch>
        </p:blipFill>
        <p:spPr>
          <a:xfrm>
            <a:off x="850313" y="1631725"/>
            <a:ext cx="282975" cy="323400"/>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pic>
        <p:nvPicPr>
          <p:cNvPr id="6" name="Image 4" descr="preencoded.png">    </p:cNvPr>
          <p:cNvPicPr>
            <a:picLocks noChangeAspect="1"/>
          </p:cNvPicPr>
          <p:nvPr/>
        </p:nvPicPr>
        <p:blipFill>
          <a:blip r:embed="rId5"/>
          <a:stretch>
            <a:fillRect/>
          </a:stretch>
        </p:blipFill>
        <p:spPr>
          <a:xfrm>
            <a:off x="880632" y="2651450"/>
            <a:ext cx="222338" cy="323400"/>
          </a:xfrm>
          <a:prstGeom prst="rect">
            <a:avLst/>
          </a:prstGeom>
        </p:spPr>
      </p:pic>
      <p:pic>
        <p:nvPicPr>
          <p:cNvPr id="7" name="Image 5" descr="preencoded.png">    </p:cNvPr>
          <p:cNvPicPr>
            <a:picLocks noChangeAspect="1"/>
          </p:cNvPicPr>
          <p:nvPr/>
        </p:nvPicPr>
        <p:blipFill>
          <a:blip r:embed="rId6"/>
          <a:stretch>
            <a:fillRect/>
          </a:stretch>
        </p:blipFill>
        <p:spPr>
          <a:xfrm>
            <a:off x="0" y="0"/>
            <a:ext cx="12192000" cy="6858000"/>
          </a:xfrm>
          <a:prstGeom prst="rect">
            <a:avLst/>
          </a:prstGeom>
        </p:spPr>
      </p:pic>
      <p:pic>
        <p:nvPicPr>
          <p:cNvPr id="8" name="Image 6" descr="preencoded.png">    </p:cNvPr>
          <p:cNvPicPr>
            <a:picLocks noChangeAspect="1"/>
          </p:cNvPicPr>
          <p:nvPr/>
        </p:nvPicPr>
        <p:blipFill>
          <a:blip r:embed="rId7"/>
          <a:stretch>
            <a:fillRect/>
          </a:stretch>
        </p:blipFill>
        <p:spPr>
          <a:xfrm>
            <a:off x="833400" y="3692075"/>
            <a:ext cx="316800" cy="281600"/>
          </a:xfrm>
          <a:prstGeom prst="rect">
            <a:avLst/>
          </a:prstGeom>
        </p:spPr>
      </p:pic>
      <p:pic>
        <p:nvPicPr>
          <p:cNvPr id="9" name="Image 7" descr="preencoded.png">    </p:cNvPr>
          <p:cNvPicPr>
            <a:picLocks noChangeAspect="1"/>
          </p:cNvPicPr>
          <p:nvPr/>
        </p:nvPicPr>
        <p:blipFill>
          <a:blip r:embed="rId8"/>
          <a:stretch>
            <a:fillRect/>
          </a:stretch>
        </p:blipFill>
        <p:spPr>
          <a:xfrm>
            <a:off x="0" y="0"/>
            <a:ext cx="12192000" cy="6858000"/>
          </a:xfrm>
          <a:prstGeom prst="rect">
            <a:avLst/>
          </a:prstGeom>
        </p:spPr>
      </p:pic>
      <p:pic>
        <p:nvPicPr>
          <p:cNvPr id="10" name="Image 8" descr="preencoded.png">    </p:cNvPr>
          <p:cNvPicPr>
            <a:picLocks noChangeAspect="1"/>
          </p:cNvPicPr>
          <p:nvPr/>
        </p:nvPicPr>
        <p:blipFill>
          <a:blip r:embed="rId9"/>
          <a:stretch>
            <a:fillRect/>
          </a:stretch>
        </p:blipFill>
        <p:spPr>
          <a:xfrm>
            <a:off x="833400" y="4694200"/>
            <a:ext cx="316800" cy="316800"/>
          </a:xfrm>
          <a:prstGeom prst="rect">
            <a:avLst/>
          </a:prstGeom>
        </p:spPr>
      </p:pic>
      <p:pic>
        <p:nvPicPr>
          <p:cNvPr id="11" name="Image 9" descr="preencoded.png">    </p:cNvPr>
          <p:cNvPicPr>
            <a:picLocks noChangeAspect="1"/>
          </p:cNvPicPr>
          <p:nvPr/>
        </p:nvPicPr>
        <p:blipFill>
          <a:blip r:embed="rId10"/>
          <a:stretch>
            <a:fillRect/>
          </a:stretch>
        </p:blipFill>
        <p:spPr>
          <a:xfrm>
            <a:off x="0" y="0"/>
            <a:ext cx="12192000" cy="6858000"/>
          </a:xfrm>
          <a:prstGeom prst="rect">
            <a:avLst/>
          </a:prstGeom>
        </p:spPr>
      </p:pic>
      <p:pic>
        <p:nvPicPr>
          <p:cNvPr id="12" name="Image 10" descr="preencoded.png">    </p:cNvPr>
          <p:cNvPicPr>
            <a:picLocks noChangeAspect="1"/>
          </p:cNvPicPr>
          <p:nvPr/>
        </p:nvPicPr>
        <p:blipFill>
          <a:blip r:embed="rId11"/>
          <a:stretch>
            <a:fillRect/>
          </a:stretch>
        </p:blipFill>
        <p:spPr>
          <a:xfrm>
            <a:off x="833400" y="5713925"/>
            <a:ext cx="316800" cy="316800"/>
          </a:xfrm>
          <a:prstGeom prst="rect">
            <a:avLst/>
          </a:prstGeom>
        </p:spPr>
      </p:pic>
      <p:sp>
        <p:nvSpPr>
          <p:cNvPr id="13" name="Text 0"/>
          <p:cNvSpPr txBox="1"/>
          <p:nvPr/>
        </p:nvSpPr>
        <p:spPr>
          <a:xfrm>
            <a:off x="11439900" y="257625"/>
            <a:ext cx="589800" cy="715800"/>
          </a:xfrm>
          <a:prstGeom prst="rect">
            <a:avLst/>
          </a:prstGeom>
          <a:noFill/>
          <a:ln/>
        </p:spPr>
        <p:txBody>
          <a:bodyPr wrap="square" lIns="0" tIns="0" rIns="0" bIns="0" rtlCol="0" anchor="t"/>
          <a:lstStyle/>
          <a:p>
            <a:pPr algn="ctr" indent="0" marL="0">
              <a:lnSpc>
                <a:spcPct val="100000"/>
              </a:lnSpc>
              <a:buNone/>
            </a:pPr>
            <a:r>
              <a:rPr lang="en-US" sz="1400" dirty="0">
                <a:solidFill>
                  <a:srgbClr val="0D2772"/>
                </a:solidFill>
                <a:latin typeface="Arial" pitchFamily="34" charset="0"/>
                <a:ea typeface="Arial" pitchFamily="34" charset="-122"/>
                <a:cs typeface="Arial" pitchFamily="34" charset="-120"/>
              </a:rPr>
              <a:t>8</a:t>
            </a:r>
            <a:endParaRPr lang="en-US" sz="1400" dirty="0"/>
          </a:p>
        </p:txBody>
      </p:sp>
      <p:sp>
        <p:nvSpPr>
          <p:cNvPr id="14" name="Text 1"/>
          <p:cNvSpPr txBox="1"/>
          <p:nvPr/>
        </p:nvSpPr>
        <p:spPr>
          <a:xfrm>
            <a:off x="450575" y="487150"/>
            <a:ext cx="10933500" cy="633600"/>
          </a:xfrm>
          <a:prstGeom prst="rect">
            <a:avLst/>
          </a:prstGeom>
          <a:noFill/>
          <a:ln/>
        </p:spPr>
        <p:txBody>
          <a:bodyPr wrap="square" lIns="0" tIns="0" rIns="0" bIns="0" rtlCol="0" anchor="t"/>
          <a:lstStyle/>
          <a:p>
            <a:pPr algn="l" indent="0" marL="0">
              <a:lnSpc>
                <a:spcPct val="100000"/>
              </a:lnSpc>
              <a:buNone/>
            </a:pPr>
            <a:r>
              <a:rPr lang="en-US" sz="3200" b="1" dirty="0">
                <a:solidFill>
                  <a:srgbClr val="0D2772"/>
                </a:solidFill>
                <a:latin typeface="Arial" pitchFamily="34" charset="0"/>
                <a:ea typeface="Arial" pitchFamily="34" charset="-122"/>
                <a:cs typeface="Arial" pitchFamily="34" charset="-120"/>
              </a:rPr>
              <a:t>Глаголы и действия по уходу за питомцем
</a:t>
            </a:r>
            <a:endParaRPr lang="en-US" sz="3200" dirty="0"/>
          </a:p>
        </p:txBody>
      </p:sp>
      <p:sp>
        <p:nvSpPr>
          <p:cNvPr id="15" name="Text 2"/>
          <p:cNvSpPr txBox="1"/>
          <p:nvPr/>
        </p:nvSpPr>
        <p:spPr>
          <a:xfrm>
            <a:off x="1535150" y="1435525"/>
            <a:ext cx="9849000" cy="715800"/>
          </a:xfrm>
          <a:prstGeom prst="rect">
            <a:avLst/>
          </a:prstGeom>
          <a:noFill/>
          <a:ln/>
        </p:spPr>
        <p:txBody>
          <a:bodyPr wrap="square" lIns="0" tIns="0" rIns="0" bIns="0" rtlCol="0" anchor="ctr"/>
          <a:lstStyle/>
          <a:p>
            <a:pPr algn="l" indent="0" marL="0">
              <a:lnSpc>
                <a:spcPct val="100000"/>
              </a:lnSpc>
              <a:buNone/>
            </a:pPr>
            <a:r>
              <a:rPr lang="en-US" sz="1500" b="1" dirty="0">
                <a:solidFill>
                  <a:srgbClr val="0D2772"/>
                </a:solidFill>
                <a:latin typeface="Arial" pitchFamily="34" charset="0"/>
                <a:ea typeface="Arial" pitchFamily="34" charset="-122"/>
                <a:cs typeface="Arial" pitchFamily="34" charset="-120"/>
              </a:rPr>
              <a:t>Кормить
</a:t>
            </a:r>
            <a:pPr algn="l" indent="0" marL="0">
              <a:lnSpc>
                <a:spcPct val="100000"/>
              </a:lnSpc>
              <a:buNone/>
            </a:pPr>
            <a:r>
              <a:rPr lang="en-US" sz="100" dirty="0">
                <a:solidFill>
                  <a:srgbClr val="0D2772"/>
                </a:solidFill>
                <a:latin typeface="Arial" pitchFamily="34" charset="0"/>
                <a:ea typeface="Arial" pitchFamily="34" charset="-122"/>
                <a:cs typeface="Arial" pitchFamily="34" charset="-120"/>
              </a:rPr>
              <a:t>
</a:t>
            </a:r>
            <a:pPr algn="l" indent="0" marL="0">
              <a:lnSpc>
                <a:spcPct val="100000"/>
              </a:lnSpc>
              <a:buNone/>
            </a:pPr>
            <a:r>
              <a:rPr lang="en-US" sz="100" dirty="0">
                <a:solidFill>
                  <a:srgbClr val="0D2772"/>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0D2772"/>
                </a:solidFill>
                <a:latin typeface="Arial" pitchFamily="34" charset="0"/>
                <a:ea typeface="Arial" pitchFamily="34" charset="-122"/>
                <a:cs typeface="Arial" pitchFamily="34" charset="-120"/>
              </a:rPr>
              <a:t>Глагол feed нужен, когда мы говорим о еде питомца. Полезные фразы: feed the pet, feed the dog, feed the rabbit every day.
</a:t>
            </a:r>
            <a:endParaRPr lang="en-US" sz="1500" dirty="0"/>
          </a:p>
        </p:txBody>
      </p:sp>
      <p:sp>
        <p:nvSpPr>
          <p:cNvPr id="16" name="Text 3"/>
          <p:cNvSpPr txBox="1"/>
          <p:nvPr/>
        </p:nvSpPr>
        <p:spPr>
          <a:xfrm>
            <a:off x="1535150" y="2455250"/>
            <a:ext cx="9849000" cy="715800"/>
          </a:xfrm>
          <a:prstGeom prst="rect">
            <a:avLst/>
          </a:prstGeom>
          <a:noFill/>
          <a:ln/>
        </p:spPr>
        <p:txBody>
          <a:bodyPr wrap="square" lIns="0" tIns="0" rIns="0" bIns="0" rtlCol="0" anchor="ctr"/>
          <a:lstStyle/>
          <a:p>
            <a:pPr algn="l" indent="0" marL="0">
              <a:lnSpc>
                <a:spcPct val="100000"/>
              </a:lnSpc>
              <a:buNone/>
            </a:pPr>
            <a:r>
              <a:rPr lang="en-US" sz="1500" b="1" dirty="0">
                <a:solidFill>
                  <a:srgbClr val="0D2772"/>
                </a:solidFill>
                <a:latin typeface="Arial" pitchFamily="34" charset="0"/>
                <a:ea typeface="Arial" pitchFamily="34" charset="-122"/>
                <a:cs typeface="Arial" pitchFamily="34" charset="-120"/>
              </a:rPr>
              <a:t>Давать воду
</a:t>
            </a:r>
            <a:pPr algn="l" indent="0" marL="0">
              <a:lnSpc>
                <a:spcPct val="100000"/>
              </a:lnSpc>
              <a:buNone/>
            </a:pPr>
            <a:r>
              <a:rPr lang="en-US" sz="100" dirty="0">
                <a:solidFill>
                  <a:srgbClr val="0D2772"/>
                </a:solidFill>
                <a:latin typeface="Arial" pitchFamily="34" charset="0"/>
                <a:ea typeface="Arial" pitchFamily="34" charset="-122"/>
                <a:cs typeface="Arial" pitchFamily="34" charset="-120"/>
              </a:rPr>
              <a:t>
</a:t>
            </a:r>
            <a:pPr algn="l" indent="0" marL="0">
              <a:lnSpc>
                <a:spcPct val="100000"/>
              </a:lnSpc>
              <a:buNone/>
            </a:pPr>
            <a:r>
              <a:rPr lang="en-US" sz="100" dirty="0">
                <a:solidFill>
                  <a:srgbClr val="0D2772"/>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0D2772"/>
                </a:solidFill>
                <a:latin typeface="Arial" pitchFamily="34" charset="0"/>
                <a:ea typeface="Arial" pitchFamily="34" charset="-122"/>
                <a:cs typeface="Arial" pitchFamily="34" charset="-120"/>
              </a:rPr>
              <a:t>Слово water важно для ежедневного ухода. Ученик может сказать: change the water, give fresh water, water the pet in the morning.
</a:t>
            </a:r>
            <a:endParaRPr lang="en-US" sz="1500" dirty="0"/>
          </a:p>
        </p:txBody>
      </p:sp>
      <p:sp>
        <p:nvSpPr>
          <p:cNvPr id="17" name="Text 4"/>
          <p:cNvSpPr txBox="1"/>
          <p:nvPr/>
        </p:nvSpPr>
        <p:spPr>
          <a:xfrm>
            <a:off x="1535150" y="3474975"/>
            <a:ext cx="9849000" cy="715800"/>
          </a:xfrm>
          <a:prstGeom prst="rect">
            <a:avLst/>
          </a:prstGeom>
          <a:noFill/>
          <a:ln/>
        </p:spPr>
        <p:txBody>
          <a:bodyPr wrap="square" lIns="0" tIns="0" rIns="0" bIns="0" rtlCol="0" anchor="ctr"/>
          <a:lstStyle/>
          <a:p>
            <a:pPr algn="l" indent="0" marL="0">
              <a:lnSpc>
                <a:spcPct val="100000"/>
              </a:lnSpc>
              <a:buNone/>
            </a:pPr>
            <a:r>
              <a:rPr lang="en-US" sz="1500" b="1" dirty="0">
                <a:solidFill>
                  <a:srgbClr val="0D2772"/>
                </a:solidFill>
                <a:latin typeface="Arial" pitchFamily="34" charset="0"/>
                <a:ea typeface="Arial" pitchFamily="34" charset="-122"/>
                <a:cs typeface="Arial" pitchFamily="34" charset="-120"/>
              </a:rPr>
              <a:t>Чистить
</a:t>
            </a:r>
            <a:pPr algn="l" indent="0" marL="0">
              <a:lnSpc>
                <a:spcPct val="100000"/>
              </a:lnSpc>
              <a:buNone/>
            </a:pPr>
            <a:r>
              <a:rPr lang="en-US" sz="100" dirty="0">
                <a:solidFill>
                  <a:srgbClr val="0D2772"/>
                </a:solidFill>
                <a:latin typeface="Arial" pitchFamily="34" charset="0"/>
                <a:ea typeface="Arial" pitchFamily="34" charset="-122"/>
                <a:cs typeface="Arial" pitchFamily="34" charset="-120"/>
              </a:rPr>
              <a:t>
</a:t>
            </a:r>
            <a:pPr algn="l" indent="0" marL="0">
              <a:lnSpc>
                <a:spcPct val="100000"/>
              </a:lnSpc>
              <a:buNone/>
            </a:pPr>
            <a:r>
              <a:rPr lang="en-US" sz="100" dirty="0">
                <a:solidFill>
                  <a:srgbClr val="0D2772"/>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0D2772"/>
                </a:solidFill>
                <a:latin typeface="Arial" pitchFamily="34" charset="0"/>
                <a:ea typeface="Arial" pitchFamily="34" charset="-122"/>
                <a:cs typeface="Arial" pitchFamily="34" charset="-120"/>
              </a:rPr>
              <a:t>Глагол clean помогает говорить о порядке в доме питомца. Часто используются выражения clean the cage, clean the bowl и clean the aquarium.
</a:t>
            </a:r>
            <a:endParaRPr lang="en-US" sz="1500" dirty="0"/>
          </a:p>
        </p:txBody>
      </p:sp>
      <p:sp>
        <p:nvSpPr>
          <p:cNvPr id="18" name="Text 5"/>
          <p:cNvSpPr txBox="1"/>
          <p:nvPr/>
        </p:nvSpPr>
        <p:spPr>
          <a:xfrm>
            <a:off x="1535150" y="4494700"/>
            <a:ext cx="9849000" cy="715800"/>
          </a:xfrm>
          <a:prstGeom prst="rect">
            <a:avLst/>
          </a:prstGeom>
          <a:noFill/>
          <a:ln/>
        </p:spPr>
        <p:txBody>
          <a:bodyPr wrap="square" lIns="0" tIns="0" rIns="0" bIns="0" rtlCol="0" anchor="ctr"/>
          <a:lstStyle/>
          <a:p>
            <a:pPr algn="l" indent="0" marL="0">
              <a:lnSpc>
                <a:spcPct val="100000"/>
              </a:lnSpc>
              <a:buNone/>
            </a:pPr>
            <a:r>
              <a:rPr lang="en-US" sz="1500" b="1" dirty="0">
                <a:solidFill>
                  <a:srgbClr val="0D2772"/>
                </a:solidFill>
                <a:latin typeface="Arial" pitchFamily="34" charset="0"/>
                <a:ea typeface="Arial" pitchFamily="34" charset="-122"/>
                <a:cs typeface="Arial" pitchFamily="34" charset="-120"/>
              </a:rPr>
              <a:t>Гулять и играть
</a:t>
            </a:r>
            <a:pPr algn="l" indent="0" marL="0">
              <a:lnSpc>
                <a:spcPct val="100000"/>
              </a:lnSpc>
              <a:buNone/>
            </a:pPr>
            <a:r>
              <a:rPr lang="en-US" sz="100" dirty="0">
                <a:solidFill>
                  <a:srgbClr val="0D2772"/>
                </a:solidFill>
                <a:latin typeface="Arial" pitchFamily="34" charset="0"/>
                <a:ea typeface="Arial" pitchFamily="34" charset="-122"/>
                <a:cs typeface="Arial" pitchFamily="34" charset="-120"/>
              </a:rPr>
              <a:t>
</a:t>
            </a:r>
            <a:pPr algn="l" indent="0" marL="0">
              <a:lnSpc>
                <a:spcPct val="100000"/>
              </a:lnSpc>
              <a:buNone/>
            </a:pPr>
            <a:r>
              <a:rPr lang="en-US" sz="100" dirty="0">
                <a:solidFill>
                  <a:srgbClr val="0D2772"/>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0D2772"/>
                </a:solidFill>
                <a:latin typeface="Arial" pitchFamily="34" charset="0"/>
                <a:ea typeface="Arial" pitchFamily="34" charset="-122"/>
                <a:cs typeface="Arial" pitchFamily="34" charset="-120"/>
              </a:rPr>
              <a:t>Слова walk и play описывают активные действия с питомцем. Примеры: walk the dog after school, play with the cat, play every day.
</a:t>
            </a:r>
            <a:endParaRPr lang="en-US" sz="1500" dirty="0"/>
          </a:p>
        </p:txBody>
      </p:sp>
      <p:sp>
        <p:nvSpPr>
          <p:cNvPr id="19" name="Text 6"/>
          <p:cNvSpPr txBox="1"/>
          <p:nvPr/>
        </p:nvSpPr>
        <p:spPr>
          <a:xfrm>
            <a:off x="1535150" y="5514425"/>
            <a:ext cx="9849000" cy="715800"/>
          </a:xfrm>
          <a:prstGeom prst="rect">
            <a:avLst/>
          </a:prstGeom>
          <a:noFill/>
          <a:ln/>
        </p:spPr>
        <p:txBody>
          <a:bodyPr wrap="square" lIns="0" tIns="0" rIns="0" bIns="0" rtlCol="0" anchor="ctr"/>
          <a:lstStyle/>
          <a:p>
            <a:pPr algn="l" indent="0" marL="0">
              <a:lnSpc>
                <a:spcPct val="100000"/>
              </a:lnSpc>
              <a:buNone/>
            </a:pPr>
            <a:r>
              <a:rPr lang="en-US" sz="1500" b="1" dirty="0">
                <a:solidFill>
                  <a:srgbClr val="0D2772"/>
                </a:solidFill>
                <a:latin typeface="Arial" pitchFamily="34" charset="0"/>
                <a:ea typeface="Arial" pitchFamily="34" charset="-122"/>
                <a:cs typeface="Arial" pitchFamily="34" charset="-120"/>
              </a:rPr>
              <a:t>Заботиться
</a:t>
            </a:r>
            <a:pPr algn="l" indent="0" marL="0">
              <a:lnSpc>
                <a:spcPct val="100000"/>
              </a:lnSpc>
              <a:buNone/>
            </a:pPr>
            <a:r>
              <a:rPr lang="en-US" sz="100" dirty="0">
                <a:solidFill>
                  <a:srgbClr val="0D2772"/>
                </a:solidFill>
                <a:latin typeface="Arial" pitchFamily="34" charset="0"/>
                <a:ea typeface="Arial" pitchFamily="34" charset="-122"/>
                <a:cs typeface="Arial" pitchFamily="34" charset="-120"/>
              </a:rPr>
              <a:t>
</a:t>
            </a:r>
            <a:pPr algn="l" indent="0" marL="0">
              <a:lnSpc>
                <a:spcPct val="100000"/>
              </a:lnSpc>
              <a:buNone/>
            </a:pPr>
            <a:r>
              <a:rPr lang="en-US" sz="100" dirty="0">
                <a:solidFill>
                  <a:srgbClr val="0D2772"/>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0D2772"/>
                </a:solidFill>
                <a:latin typeface="Arial" pitchFamily="34" charset="0"/>
                <a:ea typeface="Arial" pitchFamily="34" charset="-122"/>
                <a:cs typeface="Arial" pitchFamily="34" charset="-120"/>
              </a:rPr>
              <a:t>Фраза take care of показывает общее отношение к питомцу. Её удобно сочетать с временем: every day, once a day, after school.
</a:t>
            </a:r>
            <a:endParaRPr lang="en-US"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5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450725" y="1800256"/>
            <a:ext cx="11188500" cy="4599188"/>
          </a:xfrm>
          <a:prstGeom prst="rect">
            <a:avLst/>
          </a:prstGeom>
        </p:spPr>
      </p:pic>
      <p:sp>
        <p:nvSpPr>
          <p:cNvPr id="4" name="Text 0"/>
          <p:cNvSpPr txBox="1"/>
          <p:nvPr/>
        </p:nvSpPr>
        <p:spPr>
          <a:xfrm>
            <a:off x="11439900" y="257625"/>
            <a:ext cx="589800" cy="715800"/>
          </a:xfrm>
          <a:prstGeom prst="rect">
            <a:avLst/>
          </a:prstGeom>
          <a:noFill/>
          <a:ln/>
        </p:spPr>
        <p:txBody>
          <a:bodyPr wrap="square" lIns="0" tIns="0" rIns="0" bIns="0" rtlCol="0" anchor="t"/>
          <a:lstStyle/>
          <a:p>
            <a:pPr algn="ctr" indent="0" marL="0">
              <a:lnSpc>
                <a:spcPct val="100000"/>
              </a:lnSpc>
              <a:buNone/>
            </a:pPr>
            <a:r>
              <a:rPr lang="en-US" sz="1400" dirty="0">
                <a:solidFill>
                  <a:srgbClr val="0D2772"/>
                </a:solidFill>
                <a:latin typeface="Arial" pitchFamily="34" charset="0"/>
                <a:ea typeface="Arial" pitchFamily="34" charset="-122"/>
                <a:cs typeface="Arial" pitchFamily="34" charset="-120"/>
              </a:rPr>
              <a:t>9</a:t>
            </a:r>
            <a:endParaRPr lang="en-US" sz="1400" dirty="0"/>
          </a:p>
        </p:txBody>
      </p:sp>
      <p:sp>
        <p:nvSpPr>
          <p:cNvPr id="5" name="Text 1"/>
          <p:cNvSpPr txBox="1"/>
          <p:nvPr/>
        </p:nvSpPr>
        <p:spPr>
          <a:xfrm>
            <a:off x="450575" y="487150"/>
            <a:ext cx="11200500" cy="585000"/>
          </a:xfrm>
          <a:prstGeom prst="rect">
            <a:avLst/>
          </a:prstGeom>
          <a:noFill/>
          <a:ln/>
        </p:spPr>
        <p:txBody>
          <a:bodyPr wrap="square" lIns="0" tIns="0" rIns="0" bIns="0" rtlCol="0" anchor="t"/>
          <a:lstStyle/>
          <a:p>
            <a:pPr algn="l" indent="0" marL="0">
              <a:lnSpc>
                <a:spcPct val="100000"/>
              </a:lnSpc>
              <a:buNone/>
            </a:pPr>
            <a:r>
              <a:rPr lang="en-US" sz="3200" b="1" dirty="0">
                <a:solidFill>
                  <a:srgbClr val="0D2772"/>
                </a:solidFill>
                <a:latin typeface="Arial" pitchFamily="34" charset="0"/>
                <a:ea typeface="Arial" pitchFamily="34" charset="-122"/>
                <a:cs typeface="Arial" pitchFamily="34" charset="-120"/>
              </a:rPr>
              <a:t>Как составить рассказ о своём питомце
</a:t>
            </a:r>
            <a:endParaRPr lang="en-US" sz="3200" dirty="0"/>
          </a:p>
        </p:txBody>
      </p:sp>
      <p:sp>
        <p:nvSpPr>
          <p:cNvPr id="6" name="Text 2"/>
          <p:cNvSpPr txBox="1"/>
          <p:nvPr/>
        </p:nvSpPr>
        <p:spPr>
          <a:xfrm>
            <a:off x="450575" y="1143150"/>
            <a:ext cx="11188500" cy="585000"/>
          </a:xfrm>
          <a:prstGeom prst="rect">
            <a:avLst/>
          </a:prstGeom>
          <a:noFill/>
          <a:ln/>
        </p:spPr>
        <p:txBody>
          <a:bodyPr wrap="square" lIns="0" tIns="0" rIns="0" bIns="0" rtlCol="0" anchor="t"/>
          <a:lstStyle/>
          <a:p>
            <a:pPr algn="l" indent="0" marL="0">
              <a:lnSpc>
                <a:spcPct val="115000"/>
              </a:lnSpc>
              <a:buNone/>
            </a:pPr>
            <a:r>
              <a:rPr lang="en-US" sz="1500" dirty="0">
                <a:solidFill>
                  <a:srgbClr val="0D2772"/>
                </a:solidFill>
                <a:latin typeface="Arial" pitchFamily="34" charset="0"/>
                <a:ea typeface="Arial" pitchFamily="34" charset="-122"/>
                <a:cs typeface="Arial" pitchFamily="34" charset="-120"/>
              </a:rPr>
              <a:t>Последовательность для короткого устного высказывания о животном и уходе за ним.
</a:t>
            </a:r>
            <a:endParaRPr lang="en-US" sz="1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6325549" y="1177200"/>
            <a:ext cx="5361202" cy="5497200"/>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pic>
        <p:nvPicPr>
          <p:cNvPr id="6" name="Image 4" descr="preencoded.png">    </p:cNvPr>
          <p:cNvPicPr>
            <a:picLocks noChangeAspect="1"/>
          </p:cNvPicPr>
          <p:nvPr/>
        </p:nvPicPr>
        <p:blipFill>
          <a:blip r:embed="rId5"/>
          <a:stretch>
            <a:fillRect/>
          </a:stretch>
        </p:blipFill>
        <p:spPr>
          <a:xfrm>
            <a:off x="0" y="0"/>
            <a:ext cx="12192000" cy="6858000"/>
          </a:xfrm>
          <a:prstGeom prst="rect">
            <a:avLst/>
          </a:prstGeom>
        </p:spPr>
      </p:pic>
      <p:pic>
        <p:nvPicPr>
          <p:cNvPr id="7" name="Image 5" descr="preencoded.png">    </p:cNvPr>
          <p:cNvPicPr>
            <a:picLocks noChangeAspect="1"/>
          </p:cNvPicPr>
          <p:nvPr/>
        </p:nvPicPr>
        <p:blipFill>
          <a:blip r:embed="rId6"/>
          <a:stretch>
            <a:fillRect/>
          </a:stretch>
        </p:blipFill>
        <p:spPr>
          <a:xfrm>
            <a:off x="0" y="0"/>
            <a:ext cx="12192000" cy="6858000"/>
          </a:xfrm>
          <a:prstGeom prst="rect">
            <a:avLst/>
          </a:prstGeom>
        </p:spPr>
      </p:pic>
      <p:pic>
        <p:nvPicPr>
          <p:cNvPr id="8" name="Image 6" descr="preencoded.png">    </p:cNvPr>
          <p:cNvPicPr>
            <a:picLocks noChangeAspect="1"/>
          </p:cNvPicPr>
          <p:nvPr/>
        </p:nvPicPr>
        <p:blipFill>
          <a:blip r:embed="rId7"/>
          <a:stretch>
            <a:fillRect/>
          </a:stretch>
        </p:blipFill>
        <p:spPr>
          <a:xfrm>
            <a:off x="0" y="0"/>
            <a:ext cx="12192000" cy="6858000"/>
          </a:xfrm>
          <a:prstGeom prst="rect">
            <a:avLst/>
          </a:prstGeom>
        </p:spPr>
      </p:pic>
      <p:pic>
        <p:nvPicPr>
          <p:cNvPr id="9" name="Image 7" descr="preencoded.png">    </p:cNvPr>
          <p:cNvPicPr>
            <a:picLocks noChangeAspect="1"/>
          </p:cNvPicPr>
          <p:nvPr/>
        </p:nvPicPr>
        <p:blipFill>
          <a:blip r:embed="rId8"/>
          <a:stretch>
            <a:fillRect/>
          </a:stretch>
        </p:blipFill>
        <p:spPr>
          <a:xfrm>
            <a:off x="0" y="0"/>
            <a:ext cx="12192000" cy="6858000"/>
          </a:xfrm>
          <a:prstGeom prst="rect">
            <a:avLst/>
          </a:prstGeom>
        </p:spPr>
      </p:pic>
      <p:pic>
        <p:nvPicPr>
          <p:cNvPr id="10" name="Image 8" descr="preencoded.png">    </p:cNvPr>
          <p:cNvPicPr>
            <a:picLocks noChangeAspect="1"/>
          </p:cNvPicPr>
          <p:nvPr/>
        </p:nvPicPr>
        <p:blipFill>
          <a:blip r:embed="rId9"/>
          <a:stretch>
            <a:fillRect/>
          </a:stretch>
        </p:blipFill>
        <p:spPr>
          <a:xfrm>
            <a:off x="0" y="0"/>
            <a:ext cx="12192000" cy="6858000"/>
          </a:xfrm>
          <a:prstGeom prst="rect">
            <a:avLst/>
          </a:prstGeom>
        </p:spPr>
      </p:pic>
      <p:pic>
        <p:nvPicPr>
          <p:cNvPr id="11" name="Image 9" descr="preencoded.png">    </p:cNvPr>
          <p:cNvPicPr>
            <a:picLocks noChangeAspect="1"/>
          </p:cNvPicPr>
          <p:nvPr/>
        </p:nvPicPr>
        <p:blipFill>
          <a:blip r:embed="rId10"/>
          <a:stretch>
            <a:fillRect/>
          </a:stretch>
        </p:blipFill>
        <p:spPr>
          <a:xfrm>
            <a:off x="0" y="0"/>
            <a:ext cx="12192000" cy="6858000"/>
          </a:xfrm>
          <a:prstGeom prst="rect">
            <a:avLst/>
          </a:prstGeom>
        </p:spPr>
      </p:pic>
      <p:sp>
        <p:nvSpPr>
          <p:cNvPr id="12" name="Text 0"/>
          <p:cNvSpPr txBox="1"/>
          <p:nvPr/>
        </p:nvSpPr>
        <p:spPr>
          <a:xfrm>
            <a:off x="11439900" y="257625"/>
            <a:ext cx="589800" cy="715800"/>
          </a:xfrm>
          <a:prstGeom prst="rect">
            <a:avLst/>
          </a:prstGeom>
          <a:noFill/>
          <a:ln/>
        </p:spPr>
        <p:txBody>
          <a:bodyPr wrap="square" lIns="0" tIns="0" rIns="0" bIns="0" rtlCol="0" anchor="t"/>
          <a:lstStyle/>
          <a:p>
            <a:pPr algn="ctr" indent="0" marL="0">
              <a:lnSpc>
                <a:spcPct val="100000"/>
              </a:lnSpc>
              <a:buNone/>
            </a:pPr>
            <a:r>
              <a:rPr lang="en-US" sz="1400" dirty="0">
                <a:solidFill>
                  <a:srgbClr val="F8F5EE"/>
                </a:solidFill>
                <a:latin typeface="Arial" pitchFamily="34" charset="0"/>
                <a:ea typeface="Arial" pitchFamily="34" charset="-122"/>
                <a:cs typeface="Arial" pitchFamily="34" charset="-120"/>
              </a:rPr>
              <a:t>10</a:t>
            </a:r>
            <a:endParaRPr lang="en-US" sz="1400" dirty="0"/>
          </a:p>
        </p:txBody>
      </p:sp>
      <p:sp>
        <p:nvSpPr>
          <p:cNvPr id="13" name="Text 1"/>
          <p:cNvSpPr txBox="1"/>
          <p:nvPr/>
        </p:nvSpPr>
        <p:spPr>
          <a:xfrm>
            <a:off x="450575" y="487150"/>
            <a:ext cx="10566000" cy="537900"/>
          </a:xfrm>
          <a:prstGeom prst="rect">
            <a:avLst/>
          </a:prstGeom>
          <a:noFill/>
          <a:ln/>
        </p:spPr>
        <p:txBody>
          <a:bodyPr wrap="square" lIns="0" tIns="0" rIns="0" bIns="0" rtlCol="0" anchor="t"/>
          <a:lstStyle/>
          <a:p>
            <a:pPr algn="l" indent="0" marL="0">
              <a:lnSpc>
                <a:spcPct val="100000"/>
              </a:lnSpc>
              <a:buNone/>
            </a:pPr>
            <a:r>
              <a:rPr lang="en-US" sz="3200" b="1" dirty="0">
                <a:solidFill>
                  <a:srgbClr val="F8F5EE"/>
                </a:solidFill>
                <a:latin typeface="Arial" pitchFamily="34" charset="0"/>
                <a:ea typeface="Arial" pitchFamily="34" charset="-122"/>
                <a:cs typeface="Arial" pitchFamily="34" charset="-120"/>
              </a:rPr>
              <a:t>Грамматика: have got / has got
</a:t>
            </a:r>
            <a:endParaRPr lang="en-US" sz="3200" dirty="0"/>
          </a:p>
        </p:txBody>
      </p:sp>
      <p:sp>
        <p:nvSpPr>
          <p:cNvPr id="14" name="Text 2"/>
          <p:cNvSpPr txBox="1"/>
          <p:nvPr/>
        </p:nvSpPr>
        <p:spPr>
          <a:xfrm>
            <a:off x="949313" y="1852813"/>
            <a:ext cx="4992300" cy="245400"/>
          </a:xfrm>
          <a:prstGeom prst="rect">
            <a:avLst/>
          </a:prstGeom>
          <a:noFill/>
          <a:ln/>
        </p:spPr>
        <p:txBody>
          <a:bodyPr wrap="square" lIns="0" tIns="0" rIns="0" bIns="0" rtlCol="0" anchor="ctr"/>
          <a:lstStyle/>
          <a:p>
            <a:pPr algn="l" indent="0" marL="0">
              <a:lnSpc>
                <a:spcPct val="100000"/>
              </a:lnSpc>
              <a:buNone/>
            </a:pPr>
            <a:r>
              <a:rPr lang="en-US" sz="1200" b="1" dirty="0">
                <a:solidFill>
                  <a:srgbClr val="F8F5EE"/>
                </a:solidFill>
                <a:latin typeface="Arial" pitchFamily="34" charset="0"/>
                <a:ea typeface="Arial" pitchFamily="34" charset="-122"/>
                <a:cs typeface="Arial" pitchFamily="34" charset="-120"/>
              </a:rPr>
              <a:t>Когда используем
</a:t>
            </a:r>
            <a:endParaRPr lang="en-US" sz="1200" dirty="0"/>
          </a:p>
        </p:txBody>
      </p:sp>
      <p:sp>
        <p:nvSpPr>
          <p:cNvPr id="15" name="Text 3"/>
          <p:cNvSpPr txBox="1"/>
          <p:nvPr/>
        </p:nvSpPr>
        <p:spPr>
          <a:xfrm>
            <a:off x="949325" y="2131838"/>
            <a:ext cx="5114100" cy="486300"/>
          </a:xfrm>
          <a:prstGeom prst="rect">
            <a:avLst/>
          </a:prstGeom>
          <a:noFill/>
          <a:ln/>
        </p:spPr>
        <p:txBody>
          <a:bodyPr wrap="square" lIns="0" tIns="0" rIns="0" bIns="0" rtlCol="0" anchor="ctr"/>
          <a:lstStyle/>
          <a:p>
            <a:pPr algn="l" indent="0" marL="0">
              <a:lnSpc>
                <a:spcPct val="100000"/>
              </a:lnSpc>
              <a:buNone/>
            </a:pPr>
            <a:r>
              <a:rPr lang="en-US" sz="1000" dirty="0">
                <a:solidFill>
                  <a:srgbClr val="F8F5EE"/>
                </a:solidFill>
                <a:latin typeface="Arial" pitchFamily="34" charset="0"/>
                <a:ea typeface="Arial" pitchFamily="34" charset="-122"/>
                <a:cs typeface="Arial" pitchFamily="34" charset="-120"/>
              </a:rPr>
              <a:t>Конструкция have got / has got показывает, что у человека или животного что-то есть. Она удобна для описания питомца, его дома, ошейника, клетки или других предметов.
</a:t>
            </a:r>
            <a:endParaRPr lang="en-US" sz="1000" dirty="0"/>
          </a:p>
        </p:txBody>
      </p:sp>
      <p:sp>
        <p:nvSpPr>
          <p:cNvPr id="16" name="Text 4"/>
          <p:cNvSpPr txBox="1"/>
          <p:nvPr/>
        </p:nvSpPr>
        <p:spPr>
          <a:xfrm>
            <a:off x="949313" y="2967663"/>
            <a:ext cx="4992300" cy="245400"/>
          </a:xfrm>
          <a:prstGeom prst="rect">
            <a:avLst/>
          </a:prstGeom>
          <a:noFill/>
          <a:ln/>
        </p:spPr>
        <p:txBody>
          <a:bodyPr wrap="square" lIns="0" tIns="0" rIns="0" bIns="0" rtlCol="0" anchor="ctr"/>
          <a:lstStyle/>
          <a:p>
            <a:pPr algn="l" indent="0" marL="0">
              <a:lnSpc>
                <a:spcPct val="100000"/>
              </a:lnSpc>
              <a:buNone/>
            </a:pPr>
            <a:r>
              <a:rPr lang="en-US" sz="1200" b="1" dirty="0">
                <a:solidFill>
                  <a:srgbClr val="F8F5EE"/>
                </a:solidFill>
                <a:latin typeface="Arial" pitchFamily="34" charset="0"/>
                <a:ea typeface="Arial" pitchFamily="34" charset="-122"/>
                <a:cs typeface="Arial" pitchFamily="34" charset="-120"/>
              </a:rPr>
              <a:t>Положительные предложения
</a:t>
            </a:r>
            <a:endParaRPr lang="en-US" sz="1200" dirty="0"/>
          </a:p>
        </p:txBody>
      </p:sp>
      <p:sp>
        <p:nvSpPr>
          <p:cNvPr id="17" name="Text 5"/>
          <p:cNvSpPr txBox="1"/>
          <p:nvPr/>
        </p:nvSpPr>
        <p:spPr>
          <a:xfrm>
            <a:off x="949325" y="3246688"/>
            <a:ext cx="5114100" cy="486300"/>
          </a:xfrm>
          <a:prstGeom prst="rect">
            <a:avLst/>
          </a:prstGeom>
          <a:noFill/>
          <a:ln/>
        </p:spPr>
        <p:txBody>
          <a:bodyPr wrap="square" lIns="0" tIns="0" rIns="0" bIns="0" rtlCol="0" anchor="ctr"/>
          <a:lstStyle/>
          <a:p>
            <a:pPr algn="l" indent="0" marL="0">
              <a:lnSpc>
                <a:spcPct val="100000"/>
              </a:lnSpc>
              <a:buNone/>
            </a:pPr>
            <a:r>
              <a:rPr lang="en-US" sz="1000" dirty="0">
                <a:solidFill>
                  <a:srgbClr val="F8F5EE"/>
                </a:solidFill>
                <a:latin typeface="Arial" pitchFamily="34" charset="0"/>
                <a:ea typeface="Arial" pitchFamily="34" charset="-122"/>
                <a:cs typeface="Arial" pitchFamily="34" charset="-120"/>
              </a:rPr>
              <a:t>I have got a cat. She has got a hamster. My dog has got a collar. Такие примеры помогают запомнить форму и увидеть разницу между have got и has got.
</a:t>
            </a:r>
            <a:endParaRPr lang="en-US" sz="1000" dirty="0"/>
          </a:p>
        </p:txBody>
      </p:sp>
      <p:sp>
        <p:nvSpPr>
          <p:cNvPr id="18" name="Text 6"/>
          <p:cNvSpPr txBox="1"/>
          <p:nvPr/>
        </p:nvSpPr>
        <p:spPr>
          <a:xfrm>
            <a:off x="949313" y="4082512"/>
            <a:ext cx="4992300" cy="245400"/>
          </a:xfrm>
          <a:prstGeom prst="rect">
            <a:avLst/>
          </a:prstGeom>
          <a:noFill/>
          <a:ln/>
        </p:spPr>
        <p:txBody>
          <a:bodyPr wrap="square" lIns="0" tIns="0" rIns="0" bIns="0" rtlCol="0" anchor="ctr"/>
          <a:lstStyle/>
          <a:p>
            <a:pPr algn="l" indent="0" marL="0">
              <a:lnSpc>
                <a:spcPct val="100000"/>
              </a:lnSpc>
              <a:buNone/>
            </a:pPr>
            <a:r>
              <a:rPr lang="en-US" sz="1200" b="1" dirty="0">
                <a:solidFill>
                  <a:srgbClr val="F8F5EE"/>
                </a:solidFill>
                <a:latin typeface="Arial" pitchFamily="34" charset="0"/>
                <a:ea typeface="Arial" pitchFamily="34" charset="-122"/>
                <a:cs typeface="Arial" pitchFamily="34" charset="-120"/>
              </a:rPr>
              <a:t>Вопросы
</a:t>
            </a:r>
            <a:endParaRPr lang="en-US" sz="1200" dirty="0"/>
          </a:p>
        </p:txBody>
      </p:sp>
      <p:sp>
        <p:nvSpPr>
          <p:cNvPr id="19" name="Text 7"/>
          <p:cNvSpPr txBox="1"/>
          <p:nvPr/>
        </p:nvSpPr>
        <p:spPr>
          <a:xfrm>
            <a:off x="949325" y="4361537"/>
            <a:ext cx="5114100" cy="486300"/>
          </a:xfrm>
          <a:prstGeom prst="rect">
            <a:avLst/>
          </a:prstGeom>
          <a:noFill/>
          <a:ln/>
        </p:spPr>
        <p:txBody>
          <a:bodyPr wrap="square" lIns="0" tIns="0" rIns="0" bIns="0" rtlCol="0" anchor="ctr"/>
          <a:lstStyle/>
          <a:p>
            <a:pPr algn="l" indent="0" marL="0">
              <a:lnSpc>
                <a:spcPct val="100000"/>
              </a:lnSpc>
              <a:buNone/>
            </a:pPr>
            <a:r>
              <a:rPr lang="en-US" sz="1000" dirty="0">
                <a:solidFill>
                  <a:srgbClr val="F8F5EE"/>
                </a:solidFill>
                <a:latin typeface="Arial" pitchFamily="34" charset="0"/>
                <a:ea typeface="Arial" pitchFamily="34" charset="-122"/>
                <a:cs typeface="Arial" pitchFamily="34" charset="-120"/>
              </a:rPr>
              <a:t>Чтобы спросить о питомце, ставим have или has в начало: Have you got a pet? Has it got a cage? Вопросы легко использовать в парной работе.
</a:t>
            </a:r>
            <a:endParaRPr lang="en-US" sz="1000" dirty="0"/>
          </a:p>
        </p:txBody>
      </p:sp>
      <p:sp>
        <p:nvSpPr>
          <p:cNvPr id="20" name="Text 8"/>
          <p:cNvSpPr txBox="1"/>
          <p:nvPr/>
        </p:nvSpPr>
        <p:spPr>
          <a:xfrm>
            <a:off x="949313" y="5197363"/>
            <a:ext cx="4992300" cy="245400"/>
          </a:xfrm>
          <a:prstGeom prst="rect">
            <a:avLst/>
          </a:prstGeom>
          <a:noFill/>
          <a:ln/>
        </p:spPr>
        <p:txBody>
          <a:bodyPr wrap="square" lIns="0" tIns="0" rIns="0" bIns="0" rtlCol="0" anchor="ctr"/>
          <a:lstStyle/>
          <a:p>
            <a:pPr algn="l" indent="0" marL="0">
              <a:lnSpc>
                <a:spcPct val="100000"/>
              </a:lnSpc>
              <a:buNone/>
            </a:pPr>
            <a:r>
              <a:rPr lang="en-US" sz="1200" b="1" dirty="0">
                <a:solidFill>
                  <a:srgbClr val="F8F5EE"/>
                </a:solidFill>
                <a:latin typeface="Arial" pitchFamily="34" charset="0"/>
                <a:ea typeface="Arial" pitchFamily="34" charset="-122"/>
                <a:cs typeface="Arial" pitchFamily="34" charset="-120"/>
              </a:rPr>
              <a:t>Отрицание
</a:t>
            </a:r>
            <a:endParaRPr lang="en-US" sz="1200" dirty="0"/>
          </a:p>
        </p:txBody>
      </p:sp>
      <p:sp>
        <p:nvSpPr>
          <p:cNvPr id="21" name="Text 9"/>
          <p:cNvSpPr txBox="1"/>
          <p:nvPr/>
        </p:nvSpPr>
        <p:spPr>
          <a:xfrm>
            <a:off x="949325" y="5476388"/>
            <a:ext cx="5114100" cy="486300"/>
          </a:xfrm>
          <a:prstGeom prst="rect">
            <a:avLst/>
          </a:prstGeom>
          <a:noFill/>
          <a:ln/>
        </p:spPr>
        <p:txBody>
          <a:bodyPr wrap="square" lIns="0" tIns="0" rIns="0" bIns="0" rtlCol="0" anchor="ctr"/>
          <a:lstStyle/>
          <a:p>
            <a:pPr algn="l" indent="0" marL="0">
              <a:lnSpc>
                <a:spcPct val="100000"/>
              </a:lnSpc>
              <a:buNone/>
            </a:pPr>
            <a:r>
              <a:rPr lang="en-US" sz="1000" dirty="0">
                <a:solidFill>
                  <a:srgbClr val="F8F5EE"/>
                </a:solidFill>
                <a:latin typeface="Arial" pitchFamily="34" charset="0"/>
                <a:ea typeface="Arial" pitchFamily="34" charset="-122"/>
                <a:cs typeface="Arial" pitchFamily="34" charset="-120"/>
              </a:rPr>
              <a:t>Для отрицания добавляем not: I haven’t got a dog. The rabbit hasn’t got a big house. Эта форма помогает точно сказать, чего у питомца нет.
</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8F5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6584525" y="1162408"/>
            <a:ext cx="5445300" cy="4625885"/>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sp>
        <p:nvSpPr>
          <p:cNvPr id="6" name="Text 0"/>
          <p:cNvSpPr txBox="1"/>
          <p:nvPr/>
        </p:nvSpPr>
        <p:spPr>
          <a:xfrm>
            <a:off x="565400" y="1782025"/>
            <a:ext cx="5311200" cy="4022400"/>
          </a:xfrm>
          <a:prstGeom prst="rect">
            <a:avLst/>
          </a:prstGeom>
          <a:noFill/>
          <a:ln/>
        </p:spPr>
        <p:txBody>
          <a:bodyPr wrap="square" lIns="0" tIns="0" rIns="0" bIns="0" rtlCol="0" anchor="ctr"/>
          <a:lstStyle/>
          <a:p>
            <a:pPr algn="l" indent="0" marL="0">
              <a:lnSpc>
                <a:spcPct val="150041"/>
              </a:lnSpc>
              <a:buNone/>
            </a:pPr>
            <a:r>
              <a:rPr lang="en-US" sz="1400" dirty="0">
                <a:solidFill>
                  <a:srgbClr val="0D2772"/>
                </a:solidFill>
                <a:latin typeface="Arial" pitchFamily="34" charset="0"/>
                <a:ea typeface="Arial" pitchFamily="34" charset="-122"/>
                <a:cs typeface="Arial" pitchFamily="34" charset="-120"/>
              </a:rPr>
              <a:t>Глагол can помогает говорить о том, что животные умеют делать естественно и просто. Для отрицания удобно использовать can’t.
</a:t>
            </a:r>
            <a:pPr algn="l" indent="0" marL="0">
              <a:lnSpc>
                <a:spcPct val="150041"/>
              </a:lnSpc>
              <a:buNone/>
            </a:pPr>
            <a:r>
              <a:rPr lang="en-US" sz="1400" dirty="0">
                <a:solidFill>
                  <a:srgbClr val="0D2772"/>
                </a:solidFill>
                <a:latin typeface="Arial" pitchFamily="34" charset="0"/>
                <a:ea typeface="Arial" pitchFamily="34" charset="-122"/>
                <a:cs typeface="Arial" pitchFamily="34" charset="-120"/>
              </a:rPr>
              <a:t>
</a:t>
            </a:r>
            <a:pPr algn="l" indent="0" marL="0">
              <a:lnSpc>
                <a:spcPct val="150041"/>
              </a:lnSpc>
              <a:buNone/>
            </a:pPr>
            <a:r>
              <a:rPr lang="en-US" sz="1400" dirty="0">
                <a:solidFill>
                  <a:srgbClr val="0D2772"/>
                </a:solidFill>
                <a:latin typeface="Arial" pitchFamily="34" charset="0"/>
                <a:ea typeface="Arial" pitchFamily="34" charset="-122"/>
                <a:cs typeface="Arial" pitchFamily="34" charset="-120"/>
              </a:rPr>
              <a:t>Чем точнее подобраны действия, тем легче сравнить животных и построить короткие предложения о возможностях питомцев.
</a:t>
            </a:r>
            <a:endParaRPr lang="en-US" sz="1400" dirty="0"/>
          </a:p>
        </p:txBody>
      </p:sp>
      <p:sp>
        <p:nvSpPr>
          <p:cNvPr id="7" name="Text 1"/>
          <p:cNvSpPr txBox="1"/>
          <p:nvPr/>
        </p:nvSpPr>
        <p:spPr>
          <a:xfrm>
            <a:off x="6920200" y="6060700"/>
            <a:ext cx="4932000" cy="276900"/>
          </a:xfrm>
          <a:prstGeom prst="rect">
            <a:avLst/>
          </a:prstGeom>
          <a:noFill/>
          <a:ln/>
        </p:spPr>
        <p:txBody>
          <a:bodyPr wrap="square" lIns="0" tIns="0" rIns="0" bIns="0" rtlCol="0" anchor="t"/>
          <a:lstStyle/>
          <a:p>
            <a:pPr algn="r" indent="0" marL="0">
              <a:lnSpc>
                <a:spcPct val="100000"/>
              </a:lnSpc>
              <a:buNone/>
            </a:pPr>
            <a:r>
              <a:rPr lang="en-US" sz="1200" dirty="0">
                <a:solidFill>
                  <a:srgbClr val="0D2772"/>
                </a:solidFill>
                <a:latin typeface="Arial" pitchFamily="34" charset="0"/>
                <a:ea typeface="Arial" pitchFamily="34" charset="-122"/>
                <a:cs typeface="Arial" pitchFamily="34" charset="-120"/>
              </a:rPr>
              <a:t>Примеры действий взяты из материалов урока Pets.
</a:t>
            </a:r>
            <a:endParaRPr lang="en-US" sz="1200" dirty="0"/>
          </a:p>
        </p:txBody>
      </p:sp>
      <p:sp>
        <p:nvSpPr>
          <p:cNvPr id="8" name="Text 2"/>
          <p:cNvSpPr txBox="1"/>
          <p:nvPr/>
        </p:nvSpPr>
        <p:spPr>
          <a:xfrm>
            <a:off x="11439900" y="257625"/>
            <a:ext cx="589800" cy="715800"/>
          </a:xfrm>
          <a:prstGeom prst="rect">
            <a:avLst/>
          </a:prstGeom>
          <a:noFill/>
          <a:ln/>
        </p:spPr>
        <p:txBody>
          <a:bodyPr wrap="square" lIns="0" tIns="0" rIns="0" bIns="0" rtlCol="0" anchor="t"/>
          <a:lstStyle/>
          <a:p>
            <a:pPr algn="ctr" indent="0" marL="0">
              <a:lnSpc>
                <a:spcPct val="100000"/>
              </a:lnSpc>
              <a:buNone/>
            </a:pPr>
            <a:r>
              <a:rPr lang="en-US" sz="1400" dirty="0">
                <a:solidFill>
                  <a:srgbClr val="0D2772"/>
                </a:solidFill>
                <a:latin typeface="Arial" pitchFamily="34" charset="0"/>
                <a:ea typeface="Arial" pitchFamily="34" charset="-122"/>
                <a:cs typeface="Arial" pitchFamily="34" charset="-120"/>
              </a:rPr>
              <a:t>11</a:t>
            </a:r>
            <a:endParaRPr lang="en-US" sz="1400" dirty="0"/>
          </a:p>
        </p:txBody>
      </p:sp>
      <p:sp>
        <p:nvSpPr>
          <p:cNvPr id="9" name="Text 3"/>
          <p:cNvSpPr txBox="1"/>
          <p:nvPr/>
        </p:nvSpPr>
        <p:spPr>
          <a:xfrm>
            <a:off x="450575" y="487150"/>
            <a:ext cx="5426100" cy="1294800"/>
          </a:xfrm>
          <a:prstGeom prst="rect">
            <a:avLst/>
          </a:prstGeom>
          <a:noFill/>
          <a:ln/>
        </p:spPr>
        <p:txBody>
          <a:bodyPr wrap="square" lIns="0" tIns="0" rIns="0" bIns="0" rtlCol="0" anchor="t"/>
          <a:lstStyle/>
          <a:p>
            <a:pPr algn="l" indent="0" marL="0">
              <a:lnSpc>
                <a:spcPct val="100000"/>
              </a:lnSpc>
              <a:buNone/>
            </a:pPr>
            <a:r>
              <a:rPr lang="en-US" sz="3200" b="1" dirty="0">
                <a:solidFill>
                  <a:srgbClr val="0D2772"/>
                </a:solidFill>
                <a:latin typeface="Arial" pitchFamily="34" charset="0"/>
                <a:ea typeface="Arial" pitchFamily="34" charset="-122"/>
                <a:cs typeface="Arial" pitchFamily="34" charset="-120"/>
              </a:rPr>
              <a:t>Can и can’t в теме Pets
</a:t>
            </a:r>
            <a:endParaRPr lang="en-US" sz="3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355500" y="1195328"/>
            <a:ext cx="11379300" cy="2878163"/>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sp>
        <p:nvSpPr>
          <p:cNvPr id="6" name="Text 0"/>
          <p:cNvSpPr txBox="1"/>
          <p:nvPr/>
        </p:nvSpPr>
        <p:spPr>
          <a:xfrm>
            <a:off x="11439900" y="257625"/>
            <a:ext cx="589800" cy="715800"/>
          </a:xfrm>
          <a:prstGeom prst="rect">
            <a:avLst/>
          </a:prstGeom>
          <a:noFill/>
          <a:ln/>
        </p:spPr>
        <p:txBody>
          <a:bodyPr wrap="square" lIns="0" tIns="0" rIns="0" bIns="0" rtlCol="0" anchor="t"/>
          <a:lstStyle/>
          <a:p>
            <a:pPr algn="ctr" indent="0" marL="0">
              <a:lnSpc>
                <a:spcPct val="100000"/>
              </a:lnSpc>
              <a:buNone/>
            </a:pPr>
            <a:r>
              <a:rPr lang="en-US" sz="1400" dirty="0">
                <a:solidFill>
                  <a:srgbClr val="0D2772"/>
                </a:solidFill>
                <a:latin typeface="Arial" pitchFamily="34" charset="0"/>
                <a:ea typeface="Arial" pitchFamily="34" charset="-122"/>
                <a:cs typeface="Arial" pitchFamily="34" charset="-120"/>
              </a:rPr>
              <a:t>12</a:t>
            </a:r>
            <a:endParaRPr lang="en-US" sz="1400" dirty="0"/>
          </a:p>
        </p:txBody>
      </p:sp>
      <p:sp>
        <p:nvSpPr>
          <p:cNvPr id="7" name="Text 1"/>
          <p:cNvSpPr txBox="1"/>
          <p:nvPr/>
        </p:nvSpPr>
        <p:spPr>
          <a:xfrm>
            <a:off x="450575" y="487150"/>
            <a:ext cx="10566000" cy="585000"/>
          </a:xfrm>
          <a:prstGeom prst="rect">
            <a:avLst/>
          </a:prstGeom>
          <a:noFill/>
          <a:ln/>
        </p:spPr>
        <p:txBody>
          <a:bodyPr wrap="square" lIns="0" tIns="0" rIns="0" bIns="0" rtlCol="0" anchor="t"/>
          <a:lstStyle/>
          <a:p>
            <a:pPr algn="l" indent="0" marL="0">
              <a:lnSpc>
                <a:spcPct val="100000"/>
              </a:lnSpc>
              <a:buNone/>
            </a:pPr>
            <a:r>
              <a:rPr lang="en-US" sz="3200" b="1" dirty="0">
                <a:solidFill>
                  <a:srgbClr val="0D2772"/>
                </a:solidFill>
                <a:latin typeface="Arial" pitchFamily="34" charset="0"/>
                <a:ea typeface="Arial" pitchFamily="34" charset="-122"/>
                <a:cs typeface="Arial" pitchFamily="34" charset="-120"/>
              </a:rPr>
              <a:t>How to care for a pet safely
</a:t>
            </a:r>
            <a:endParaRPr lang="en-US" sz="3200" dirty="0"/>
          </a:p>
        </p:txBody>
      </p:sp>
      <p:sp>
        <p:nvSpPr>
          <p:cNvPr id="8" name="Text 2"/>
          <p:cNvSpPr txBox="1"/>
          <p:nvPr/>
        </p:nvSpPr>
        <p:spPr>
          <a:xfrm>
            <a:off x="446186" y="4915398"/>
            <a:ext cx="2663985" cy="1401000"/>
          </a:xfrm>
          <a:prstGeom prst="rect">
            <a:avLst/>
          </a:prstGeom>
          <a:noFill/>
          <a:ln/>
        </p:spPr>
        <p:txBody>
          <a:bodyPr wrap="square" lIns="0" tIns="0" rIns="0" bIns="0" rtlCol="0" anchor="t"/>
          <a:lstStyle/>
          <a:p>
            <a:pPr algn="l" indent="0" marL="0">
              <a:lnSpc>
                <a:spcPct val="100000"/>
              </a:lnSpc>
              <a:buNone/>
            </a:pPr>
            <a:r>
              <a:rPr lang="en-US" sz="1100" dirty="0">
                <a:solidFill>
                  <a:srgbClr val="0D2772"/>
                </a:solidFill>
                <a:latin typeface="Arial" pitchFamily="34" charset="0"/>
                <a:ea typeface="Arial" pitchFamily="34" charset="-122"/>
                <a:cs typeface="Arial" pitchFamily="34" charset="-120"/>
              </a:rPr>
              <a:t>Питомцу нужна свежая вода каждый день, а миска должна быть чистой. Это простое правило помогает сохранить здоровье животного и делает уход понятным для ученика.
</a:t>
            </a:r>
            <a:endParaRPr lang="en-US" sz="1100" dirty="0"/>
          </a:p>
        </p:txBody>
      </p:sp>
      <p:sp>
        <p:nvSpPr>
          <p:cNvPr id="9" name="Text 3"/>
          <p:cNvSpPr txBox="1"/>
          <p:nvPr/>
        </p:nvSpPr>
        <p:spPr>
          <a:xfrm>
            <a:off x="446179" y="4364777"/>
            <a:ext cx="2663985" cy="393000"/>
          </a:xfrm>
          <a:prstGeom prst="rect">
            <a:avLst/>
          </a:prstGeom>
          <a:noFill/>
          <a:ln/>
        </p:spPr>
        <p:txBody>
          <a:bodyPr wrap="square" lIns="0" tIns="0" rIns="0" bIns="0" rtlCol="0" anchor="ctr"/>
          <a:lstStyle/>
          <a:p>
            <a:pPr algn="l" indent="0" marL="0">
              <a:lnSpc>
                <a:spcPct val="100000"/>
              </a:lnSpc>
              <a:buNone/>
            </a:pPr>
            <a:r>
              <a:rPr lang="en-US" sz="1300" b="1" dirty="0">
                <a:solidFill>
                  <a:srgbClr val="0D2772"/>
                </a:solidFill>
                <a:latin typeface="Arial" pitchFamily="34" charset="0"/>
                <a:ea typeface="Arial" pitchFamily="34" charset="-122"/>
                <a:cs typeface="Arial" pitchFamily="34" charset="-120"/>
              </a:rPr>
              <a:t>Чистая вода
</a:t>
            </a:r>
            <a:endParaRPr lang="en-US" sz="1300" dirty="0"/>
          </a:p>
        </p:txBody>
      </p:sp>
      <p:sp>
        <p:nvSpPr>
          <p:cNvPr id="10" name="Text 4"/>
          <p:cNvSpPr txBox="1"/>
          <p:nvPr/>
        </p:nvSpPr>
        <p:spPr>
          <a:xfrm>
            <a:off x="3290936" y="4915398"/>
            <a:ext cx="2663985" cy="1401000"/>
          </a:xfrm>
          <a:prstGeom prst="rect">
            <a:avLst/>
          </a:prstGeom>
          <a:noFill/>
          <a:ln/>
        </p:spPr>
        <p:txBody>
          <a:bodyPr wrap="square" lIns="0" tIns="0" rIns="0" bIns="0" rtlCol="0" anchor="t"/>
          <a:lstStyle/>
          <a:p>
            <a:pPr algn="l" indent="0" marL="0">
              <a:lnSpc>
                <a:spcPct val="100000"/>
              </a:lnSpc>
              <a:buNone/>
            </a:pPr>
            <a:r>
              <a:rPr lang="en-US" sz="1100" dirty="0">
                <a:solidFill>
                  <a:srgbClr val="0D2772"/>
                </a:solidFill>
                <a:latin typeface="Arial" pitchFamily="34" charset="0"/>
                <a:ea typeface="Arial" pitchFamily="34" charset="-122"/>
                <a:cs typeface="Arial" pitchFamily="34" charset="-120"/>
              </a:rPr>
              <a:t>Для ухода важно выбирать healthy food и кормить питомца регулярно. У каждого животного свои потребности, поэтому еда должна соответствовать его виду и возрасту.
</a:t>
            </a:r>
            <a:endParaRPr lang="en-US" sz="1100" dirty="0"/>
          </a:p>
        </p:txBody>
      </p:sp>
      <p:sp>
        <p:nvSpPr>
          <p:cNvPr id="11" name="Text 5"/>
          <p:cNvSpPr txBox="1"/>
          <p:nvPr/>
        </p:nvSpPr>
        <p:spPr>
          <a:xfrm>
            <a:off x="3290929" y="4364777"/>
            <a:ext cx="2663985" cy="393000"/>
          </a:xfrm>
          <a:prstGeom prst="rect">
            <a:avLst/>
          </a:prstGeom>
          <a:noFill/>
          <a:ln/>
        </p:spPr>
        <p:txBody>
          <a:bodyPr wrap="square" lIns="0" tIns="0" rIns="0" bIns="0" rtlCol="0" anchor="ctr"/>
          <a:lstStyle/>
          <a:p>
            <a:pPr algn="l" indent="0" marL="0">
              <a:lnSpc>
                <a:spcPct val="100000"/>
              </a:lnSpc>
              <a:buNone/>
            </a:pPr>
            <a:r>
              <a:rPr lang="en-US" sz="1300" b="1" dirty="0">
                <a:solidFill>
                  <a:srgbClr val="0D2772"/>
                </a:solidFill>
                <a:latin typeface="Arial" pitchFamily="34" charset="0"/>
                <a:ea typeface="Arial" pitchFamily="34" charset="-122"/>
                <a:cs typeface="Arial" pitchFamily="34" charset="-120"/>
              </a:rPr>
              <a:t>Полезная еда
</a:t>
            </a:r>
            <a:endParaRPr lang="en-US" sz="1300" dirty="0"/>
          </a:p>
        </p:txBody>
      </p:sp>
      <p:sp>
        <p:nvSpPr>
          <p:cNvPr id="12" name="Text 6"/>
          <p:cNvSpPr txBox="1"/>
          <p:nvPr/>
        </p:nvSpPr>
        <p:spPr>
          <a:xfrm>
            <a:off x="6135686" y="4915398"/>
            <a:ext cx="2663985" cy="1401000"/>
          </a:xfrm>
          <a:prstGeom prst="rect">
            <a:avLst/>
          </a:prstGeom>
          <a:noFill/>
          <a:ln/>
        </p:spPr>
        <p:txBody>
          <a:bodyPr wrap="square" lIns="0" tIns="0" rIns="0" bIns="0" rtlCol="0" anchor="t"/>
          <a:lstStyle/>
          <a:p>
            <a:pPr algn="l" indent="0" marL="0">
              <a:lnSpc>
                <a:spcPct val="100000"/>
              </a:lnSpc>
              <a:buNone/>
            </a:pPr>
            <a:r>
              <a:rPr lang="en-US" sz="1100" dirty="0">
                <a:solidFill>
                  <a:srgbClr val="0D2772"/>
                </a:solidFill>
                <a:latin typeface="Arial" pitchFamily="34" charset="0"/>
                <a:ea typeface="Arial" pitchFamily="34" charset="-122"/>
                <a:cs typeface="Arial" pitchFamily="34" charset="-120"/>
              </a:rPr>
              <a:t>A safe home means a clean cage, aquarium or room without опасных предметов. Питомец должен спокойно отдыхать, двигаться и чувствовать себя защищённым.
</a:t>
            </a:r>
            <a:endParaRPr lang="en-US" sz="1100" dirty="0"/>
          </a:p>
        </p:txBody>
      </p:sp>
      <p:sp>
        <p:nvSpPr>
          <p:cNvPr id="13" name="Text 7"/>
          <p:cNvSpPr txBox="1"/>
          <p:nvPr/>
        </p:nvSpPr>
        <p:spPr>
          <a:xfrm>
            <a:off x="6135679" y="4364777"/>
            <a:ext cx="2663985" cy="393000"/>
          </a:xfrm>
          <a:prstGeom prst="rect">
            <a:avLst/>
          </a:prstGeom>
          <a:noFill/>
          <a:ln/>
        </p:spPr>
        <p:txBody>
          <a:bodyPr wrap="square" lIns="0" tIns="0" rIns="0" bIns="0" rtlCol="0" anchor="ctr"/>
          <a:lstStyle/>
          <a:p>
            <a:pPr algn="l" indent="0" marL="0">
              <a:lnSpc>
                <a:spcPct val="100000"/>
              </a:lnSpc>
              <a:buNone/>
            </a:pPr>
            <a:r>
              <a:rPr lang="en-US" sz="1300" b="1" dirty="0">
                <a:solidFill>
                  <a:srgbClr val="0D2772"/>
                </a:solidFill>
                <a:latin typeface="Arial" pitchFamily="34" charset="0"/>
                <a:ea typeface="Arial" pitchFamily="34" charset="-122"/>
                <a:cs typeface="Arial" pitchFamily="34" charset="-120"/>
              </a:rPr>
              <a:t>Безопасный дом
</a:t>
            </a:r>
            <a:endParaRPr lang="en-US" sz="1300" dirty="0"/>
          </a:p>
        </p:txBody>
      </p:sp>
      <p:sp>
        <p:nvSpPr>
          <p:cNvPr id="14" name="Text 8"/>
          <p:cNvSpPr txBox="1"/>
          <p:nvPr/>
        </p:nvSpPr>
        <p:spPr>
          <a:xfrm>
            <a:off x="8980436" y="4915398"/>
            <a:ext cx="2663985" cy="1401000"/>
          </a:xfrm>
          <a:prstGeom prst="rect">
            <a:avLst/>
          </a:prstGeom>
          <a:noFill/>
          <a:ln/>
        </p:spPr>
        <p:txBody>
          <a:bodyPr wrap="square" lIns="0" tIns="0" rIns="0" bIns="0" rtlCol="0" anchor="t"/>
          <a:lstStyle/>
          <a:p>
            <a:pPr algn="l" indent="0" marL="0">
              <a:lnSpc>
                <a:spcPct val="100000"/>
              </a:lnSpc>
              <a:buNone/>
            </a:pPr>
            <a:r>
              <a:rPr lang="en-US" sz="1100" dirty="0">
                <a:solidFill>
                  <a:srgbClr val="0D2772"/>
                </a:solidFill>
                <a:latin typeface="Arial" pitchFamily="34" charset="0"/>
                <a:ea typeface="Arial" pitchFamily="34" charset="-122"/>
                <a:cs typeface="Arial" pitchFamily="34" charset="-120"/>
              </a:rPr>
              <a:t>Регулярные прогулки, игра и доброжелательное отношение показывают, что хозяин responsible. Фразы like feed, clean, walk and play помогают описать уход на английском языке.
</a:t>
            </a:r>
            <a:endParaRPr lang="en-US" sz="1100" dirty="0"/>
          </a:p>
        </p:txBody>
      </p:sp>
      <p:sp>
        <p:nvSpPr>
          <p:cNvPr id="15" name="Text 9"/>
          <p:cNvSpPr txBox="1"/>
          <p:nvPr/>
        </p:nvSpPr>
        <p:spPr>
          <a:xfrm>
            <a:off x="8980429" y="4364777"/>
            <a:ext cx="2663985" cy="393000"/>
          </a:xfrm>
          <a:prstGeom prst="rect">
            <a:avLst/>
          </a:prstGeom>
          <a:noFill/>
          <a:ln/>
        </p:spPr>
        <p:txBody>
          <a:bodyPr wrap="square" lIns="0" tIns="0" rIns="0" bIns="0" rtlCol="0" anchor="ctr"/>
          <a:lstStyle/>
          <a:p>
            <a:pPr algn="l" indent="0" marL="0">
              <a:lnSpc>
                <a:spcPct val="100000"/>
              </a:lnSpc>
              <a:buNone/>
            </a:pPr>
            <a:r>
              <a:rPr lang="en-US" sz="1300" b="1" dirty="0">
                <a:solidFill>
                  <a:srgbClr val="0D2772"/>
                </a:solidFill>
                <a:latin typeface="Arial" pitchFamily="34" charset="0"/>
                <a:ea typeface="Arial" pitchFamily="34" charset="-122"/>
                <a:cs typeface="Arial" pitchFamily="34" charset="-120"/>
              </a:rPr>
              <a:t>Забота и внимание
</a:t>
            </a:r>
            <a:endParaRPr lang="en-US" sz="13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D8D8D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pic>
        <p:nvPicPr>
          <p:cNvPr id="4" name="Image 2" descr="preencoded.png">    </p:cNvPr>
          <p:cNvPicPr>
            <a:picLocks noChangeAspect="1"/>
          </p:cNvPicPr>
          <p:nvPr/>
        </p:nvPicPr>
        <p:blipFill>
          <a:blip r:embed="rId3"/>
          <a:stretch>
            <a:fillRect/>
          </a:stretch>
        </p:blipFill>
        <p:spPr>
          <a:xfrm>
            <a:off x="543300" y="2275968"/>
            <a:ext cx="5955300" cy="2312058"/>
          </a:xfrm>
          <a:prstGeom prst="rect">
            <a:avLst/>
          </a:prstGeom>
        </p:spPr>
      </p:pic>
      <p:sp>
        <p:nvSpPr>
          <p:cNvPr id="5" name="Text 0"/>
          <p:cNvSpPr txBox="1"/>
          <p:nvPr/>
        </p:nvSpPr>
        <p:spPr>
          <a:xfrm>
            <a:off x="543300" y="6190850"/>
            <a:ext cx="5806800" cy="276900"/>
          </a:xfrm>
          <a:prstGeom prst="rect">
            <a:avLst/>
          </a:prstGeom>
          <a:noFill/>
          <a:ln/>
        </p:spPr>
        <p:txBody>
          <a:bodyPr wrap="square" lIns="0" tIns="0" rIns="0" bIns="0" rtlCol="0" anchor="t"/>
          <a:lstStyle/>
          <a:p>
            <a:pPr algn="l" indent="0" marL="0">
              <a:lnSpc>
                <a:spcPct val="100000"/>
              </a:lnSpc>
              <a:buNone/>
            </a:pPr>
            <a:r>
              <a:rPr lang="en-US" sz="1200" dirty="0">
                <a:solidFill>
                  <a:srgbClr val="0D2772"/>
                </a:solidFill>
                <a:latin typeface="Arial" pitchFamily="34" charset="0"/>
                <a:ea typeface="Arial" pitchFamily="34" charset="-122"/>
                <a:cs typeface="Arial" pitchFamily="34" charset="-120"/>
              </a:rPr>
              <a:t>Материалы урока Pets.
</a:t>
            </a:r>
            <a:endParaRPr lang="en-US" sz="1200" dirty="0"/>
          </a:p>
        </p:txBody>
      </p:sp>
      <p:sp>
        <p:nvSpPr>
          <p:cNvPr id="6" name="Text 1"/>
          <p:cNvSpPr txBox="1"/>
          <p:nvPr/>
        </p:nvSpPr>
        <p:spPr>
          <a:xfrm>
            <a:off x="11439900" y="257625"/>
            <a:ext cx="589800" cy="715800"/>
          </a:xfrm>
          <a:prstGeom prst="rect">
            <a:avLst/>
          </a:prstGeom>
          <a:noFill/>
          <a:ln/>
        </p:spPr>
        <p:txBody>
          <a:bodyPr wrap="square" lIns="0" tIns="0" rIns="0" bIns="0" rtlCol="0" anchor="t"/>
          <a:lstStyle/>
          <a:p>
            <a:pPr algn="ctr" indent="0" marL="0">
              <a:lnSpc>
                <a:spcPct val="100000"/>
              </a:lnSpc>
              <a:buNone/>
            </a:pPr>
            <a:r>
              <a:rPr lang="en-US" sz="1400" dirty="0">
                <a:solidFill>
                  <a:srgbClr val="0D2772"/>
                </a:solidFill>
                <a:latin typeface="Arial" pitchFamily="34" charset="0"/>
                <a:ea typeface="Arial" pitchFamily="34" charset="-122"/>
                <a:cs typeface="Arial" pitchFamily="34" charset="-120"/>
              </a:rPr>
              <a:t>13</a:t>
            </a:r>
            <a:endParaRPr lang="en-US" sz="1400" dirty="0"/>
          </a:p>
        </p:txBody>
      </p:sp>
      <p:sp>
        <p:nvSpPr>
          <p:cNvPr id="7" name="Text 2"/>
          <p:cNvSpPr txBox="1"/>
          <p:nvPr/>
        </p:nvSpPr>
        <p:spPr>
          <a:xfrm>
            <a:off x="450575" y="487150"/>
            <a:ext cx="10566000" cy="585000"/>
          </a:xfrm>
          <a:prstGeom prst="rect">
            <a:avLst/>
          </a:prstGeom>
          <a:noFill/>
          <a:ln/>
        </p:spPr>
        <p:txBody>
          <a:bodyPr wrap="square" lIns="0" tIns="0" rIns="0" bIns="0" rtlCol="0" anchor="t"/>
          <a:lstStyle/>
          <a:p>
            <a:pPr algn="l" indent="0" marL="0">
              <a:lnSpc>
                <a:spcPct val="100000"/>
              </a:lnSpc>
              <a:buNone/>
            </a:pPr>
            <a:r>
              <a:rPr lang="en-US" sz="3200" b="1" dirty="0">
                <a:solidFill>
                  <a:srgbClr val="0D2772"/>
                </a:solidFill>
                <a:latin typeface="Arial" pitchFamily="34" charset="0"/>
                <a:ea typeface="Arial" pitchFamily="34" charset="-122"/>
                <a:cs typeface="Arial" pitchFamily="34" charset="-120"/>
              </a:rPr>
              <a:t>Питомцы и место, где они живут
</a:t>
            </a:r>
            <a:endParaRPr lang="en-US" sz="3200" dirty="0"/>
          </a:p>
        </p:txBody>
      </p:sp>
      <p:sp>
        <p:nvSpPr>
          <p:cNvPr id="8" name="Text 3"/>
          <p:cNvSpPr txBox="1"/>
          <p:nvPr/>
        </p:nvSpPr>
        <p:spPr>
          <a:xfrm>
            <a:off x="7015250" y="1466550"/>
            <a:ext cx="4643700" cy="3930900"/>
          </a:xfrm>
          <a:prstGeom prst="rect">
            <a:avLst/>
          </a:prstGeom>
          <a:noFill/>
          <a:ln/>
        </p:spPr>
        <p:txBody>
          <a:bodyPr wrap="square" lIns="0" tIns="0" rIns="0" bIns="0" rtlCol="0" anchor="ctr"/>
          <a:lstStyle/>
          <a:p>
            <a:pPr algn="l" indent="0" marL="0">
              <a:lnSpc>
                <a:spcPct val="150041"/>
              </a:lnSpc>
              <a:buNone/>
            </a:pPr>
            <a:r>
              <a:rPr lang="en-US" sz="1400" dirty="0">
                <a:solidFill>
                  <a:srgbClr val="0D2772"/>
                </a:solidFill>
                <a:latin typeface="Arial" pitchFamily="34" charset="0"/>
                <a:ea typeface="Arial" pitchFamily="34" charset="-122"/>
                <a:cs typeface="Arial" pitchFamily="34" charset="-120"/>
              </a:rPr>
              <a:t>Сравните, где живут разные питомцы и что им особенно нужно для комфорта и здоровья.
</a:t>
            </a:r>
            <a:pPr algn="l" indent="0" marL="0">
              <a:lnSpc>
                <a:spcPct val="150041"/>
              </a:lnSpc>
              <a:buNone/>
            </a:pPr>
            <a:r>
              <a:rPr lang="en-US" sz="1400" dirty="0">
                <a:solidFill>
                  <a:srgbClr val="0D2772"/>
                </a:solidFill>
                <a:latin typeface="Arial" pitchFamily="34" charset="0"/>
                <a:ea typeface="Arial" pitchFamily="34" charset="-122"/>
                <a:cs typeface="Arial" pitchFamily="34" charset="-120"/>
              </a:rPr>
              <a:t>
</a:t>
            </a:r>
            <a:pPr algn="l" indent="0" marL="0">
              <a:lnSpc>
                <a:spcPct val="150041"/>
              </a:lnSpc>
              <a:buNone/>
            </a:pPr>
            <a:r>
              <a:rPr lang="en-US" sz="1400" dirty="0">
                <a:solidFill>
                  <a:srgbClr val="0D2772"/>
                </a:solidFill>
                <a:latin typeface="Arial" pitchFamily="34" charset="0"/>
                <a:ea typeface="Arial" pitchFamily="34" charset="-122"/>
                <a:cs typeface="Arial" pitchFamily="34" charset="-120"/>
              </a:rPr>
              <a:t>Дом питомца должен подходить его привычкам: одним нужно тепло, другим — пространство для движения, а третьим — чистая вода и оборудование.
</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pic>
        <p:nvPicPr>
          <p:cNvPr id="6" name="Image 4" descr="preencoded.png">    </p:cNvPr>
          <p:cNvPicPr>
            <a:picLocks noChangeAspect="1"/>
          </p:cNvPicPr>
          <p:nvPr/>
        </p:nvPicPr>
        <p:blipFill>
          <a:blip r:embed="rId5"/>
          <a:stretch>
            <a:fillRect/>
          </a:stretch>
        </p:blipFill>
        <p:spPr>
          <a:xfrm>
            <a:off x="0" y="0"/>
            <a:ext cx="12192000" cy="6858000"/>
          </a:xfrm>
          <a:prstGeom prst="rect">
            <a:avLst/>
          </a:prstGeom>
        </p:spPr>
      </p:pic>
      <p:sp>
        <p:nvSpPr>
          <p:cNvPr id="7" name="Text 0"/>
          <p:cNvSpPr txBox="1"/>
          <p:nvPr/>
        </p:nvSpPr>
        <p:spPr>
          <a:xfrm>
            <a:off x="11439900" y="257625"/>
            <a:ext cx="589800" cy="715800"/>
          </a:xfrm>
          <a:prstGeom prst="rect">
            <a:avLst/>
          </a:prstGeom>
          <a:noFill/>
          <a:ln/>
        </p:spPr>
        <p:txBody>
          <a:bodyPr wrap="square" lIns="0" tIns="0" rIns="0" bIns="0" rtlCol="0" anchor="t"/>
          <a:lstStyle/>
          <a:p>
            <a:pPr algn="ctr" indent="0" marL="0">
              <a:lnSpc>
                <a:spcPct val="100000"/>
              </a:lnSpc>
              <a:buNone/>
            </a:pPr>
            <a:r>
              <a:rPr lang="en-US" sz="1400" dirty="0">
                <a:solidFill>
                  <a:srgbClr val="0D2772"/>
                </a:solidFill>
                <a:latin typeface="Arial" pitchFamily="34" charset="0"/>
                <a:ea typeface="Arial" pitchFamily="34" charset="-122"/>
                <a:cs typeface="Arial" pitchFamily="34" charset="-120"/>
              </a:rPr>
              <a:t>14</a:t>
            </a:r>
            <a:endParaRPr lang="en-US" sz="1400" dirty="0"/>
          </a:p>
        </p:txBody>
      </p:sp>
      <p:sp>
        <p:nvSpPr>
          <p:cNvPr id="8" name="Text 1"/>
          <p:cNvSpPr txBox="1"/>
          <p:nvPr/>
        </p:nvSpPr>
        <p:spPr>
          <a:xfrm>
            <a:off x="450575" y="487150"/>
            <a:ext cx="10566000" cy="1115400"/>
          </a:xfrm>
          <a:prstGeom prst="rect">
            <a:avLst/>
          </a:prstGeom>
          <a:noFill/>
          <a:ln/>
        </p:spPr>
        <p:txBody>
          <a:bodyPr wrap="square" lIns="0" tIns="0" rIns="0" bIns="0" rtlCol="0" anchor="t"/>
          <a:lstStyle/>
          <a:p>
            <a:pPr algn="l" indent="0" marL="0">
              <a:lnSpc>
                <a:spcPct val="100000"/>
              </a:lnSpc>
              <a:buNone/>
            </a:pPr>
            <a:r>
              <a:rPr lang="en-US" sz="3200" b="1" dirty="0">
                <a:solidFill>
                  <a:srgbClr val="0D2772"/>
                </a:solidFill>
                <a:latin typeface="Arial" pitchFamily="34" charset="0"/>
                <a:ea typeface="Arial" pitchFamily="34" charset="-122"/>
                <a:cs typeface="Arial" pitchFamily="34" charset="-120"/>
              </a:rPr>
              <a:t>Simple Present: привычки животных
</a:t>
            </a:r>
            <a:endParaRPr lang="en-US" sz="3200" dirty="0"/>
          </a:p>
        </p:txBody>
      </p:sp>
      <p:sp>
        <p:nvSpPr>
          <p:cNvPr id="9" name="Text 2"/>
          <p:cNvSpPr txBox="1"/>
          <p:nvPr/>
        </p:nvSpPr>
        <p:spPr>
          <a:xfrm>
            <a:off x="796800" y="3522420"/>
            <a:ext cx="2317500" cy="1674900"/>
          </a:xfrm>
          <a:prstGeom prst="rect">
            <a:avLst/>
          </a:prstGeom>
          <a:noFill/>
          <a:ln/>
        </p:spPr>
        <p:txBody>
          <a:bodyPr wrap="square" lIns="0" tIns="0" rIns="0" bIns="0" rtlCol="0" anchor="t"/>
          <a:lstStyle/>
          <a:p>
            <a:pPr algn="l" indent="0" marL="0">
              <a:lnSpc>
                <a:spcPct val="100000"/>
              </a:lnSpc>
              <a:buNone/>
            </a:pPr>
            <a:r>
              <a:rPr lang="en-US" sz="1200" dirty="0">
                <a:solidFill>
                  <a:srgbClr val="F7F5EE"/>
                </a:solidFill>
                <a:latin typeface="Arial" pitchFamily="34" charset="0"/>
                <a:ea typeface="Arial" pitchFamily="34" charset="-122"/>
                <a:cs typeface="Arial" pitchFamily="34" charset="-120"/>
              </a:rPr>
              <a:t>Simple Present нужен, чтобы описывать обычные, повторяющиеся действия животных. Он подходит для фактов и привычек: what a pet usually does every day or often.
</a:t>
            </a:r>
            <a:endParaRPr lang="en-US" sz="1200" dirty="0"/>
          </a:p>
        </p:txBody>
      </p:sp>
      <p:sp>
        <p:nvSpPr>
          <p:cNvPr id="10" name="Text 3"/>
          <p:cNvSpPr txBox="1"/>
          <p:nvPr/>
        </p:nvSpPr>
        <p:spPr>
          <a:xfrm>
            <a:off x="796800" y="2927620"/>
            <a:ext cx="2317500" cy="471600"/>
          </a:xfrm>
          <a:prstGeom prst="rect">
            <a:avLst/>
          </a:prstGeom>
          <a:noFill/>
          <a:ln/>
        </p:spPr>
        <p:txBody>
          <a:bodyPr wrap="square" lIns="0" tIns="0" rIns="0" bIns="0" rtlCol="0" anchor="t"/>
          <a:lstStyle/>
          <a:p>
            <a:pPr algn="l" indent="0" marL="0">
              <a:lnSpc>
                <a:spcPct val="100000"/>
              </a:lnSpc>
              <a:buNone/>
            </a:pPr>
            <a:r>
              <a:rPr lang="en-US" sz="1500" b="1" dirty="0">
                <a:solidFill>
                  <a:srgbClr val="F7F5EE"/>
                </a:solidFill>
                <a:latin typeface="Arial" pitchFamily="34" charset="0"/>
                <a:ea typeface="Arial" pitchFamily="34" charset="-122"/>
                <a:cs typeface="Arial" pitchFamily="34" charset="-120"/>
              </a:rPr>
              <a:t>Когда используем
</a:t>
            </a:r>
            <a:endParaRPr lang="en-US" sz="1500" dirty="0"/>
          </a:p>
        </p:txBody>
      </p:sp>
      <p:sp>
        <p:nvSpPr>
          <p:cNvPr id="11" name="Text 4"/>
          <p:cNvSpPr txBox="1"/>
          <p:nvPr/>
        </p:nvSpPr>
        <p:spPr>
          <a:xfrm>
            <a:off x="9206550" y="3522420"/>
            <a:ext cx="2317500" cy="1674900"/>
          </a:xfrm>
          <a:prstGeom prst="rect">
            <a:avLst/>
          </a:prstGeom>
          <a:noFill/>
          <a:ln/>
        </p:spPr>
        <p:txBody>
          <a:bodyPr wrap="square" lIns="0" tIns="0" rIns="0" bIns="0" rtlCol="0" anchor="t"/>
          <a:lstStyle/>
          <a:p>
            <a:pPr algn="l" indent="0" marL="0">
              <a:lnSpc>
                <a:spcPct val="100000"/>
              </a:lnSpc>
              <a:buNone/>
            </a:pPr>
            <a:r>
              <a:rPr lang="en-US" sz="1200" dirty="0">
                <a:solidFill>
                  <a:srgbClr val="0D2772"/>
                </a:solidFill>
                <a:latin typeface="Arial" pitchFamily="34" charset="0"/>
                <a:ea typeface="Arial" pitchFamily="34" charset="-122"/>
                <a:cs typeface="Arial" pitchFamily="34" charset="-120"/>
              </a:rPr>
              <a:t>Если речь идёт о постоянной привычке, выбираем Simple Present. Это помогает не смешивать описание питомца с действиями в данный момент.
</a:t>
            </a:r>
            <a:endParaRPr lang="en-US" sz="1200" dirty="0"/>
          </a:p>
        </p:txBody>
      </p:sp>
      <p:sp>
        <p:nvSpPr>
          <p:cNvPr id="12" name="Text 5"/>
          <p:cNvSpPr txBox="1"/>
          <p:nvPr/>
        </p:nvSpPr>
        <p:spPr>
          <a:xfrm>
            <a:off x="9206550" y="2927620"/>
            <a:ext cx="2317500" cy="471600"/>
          </a:xfrm>
          <a:prstGeom prst="rect">
            <a:avLst/>
          </a:prstGeom>
          <a:noFill/>
          <a:ln/>
        </p:spPr>
        <p:txBody>
          <a:bodyPr wrap="square" lIns="0" tIns="0" rIns="0" bIns="0" rtlCol="0" anchor="t"/>
          <a:lstStyle/>
          <a:p>
            <a:pPr algn="l" indent="0" marL="0">
              <a:lnSpc>
                <a:spcPct val="100000"/>
              </a:lnSpc>
              <a:buNone/>
            </a:pPr>
            <a:r>
              <a:rPr lang="en-US" sz="1500" b="1" dirty="0">
                <a:solidFill>
                  <a:srgbClr val="0D2772"/>
                </a:solidFill>
                <a:latin typeface="Arial" pitchFamily="34" charset="0"/>
                <a:ea typeface="Arial" pitchFamily="34" charset="-122"/>
                <a:cs typeface="Arial" pitchFamily="34" charset="-120"/>
              </a:rPr>
              <a:t>Главная проверка
</a:t>
            </a:r>
            <a:endParaRPr lang="en-US" sz="1500" dirty="0"/>
          </a:p>
        </p:txBody>
      </p:sp>
      <p:sp>
        <p:nvSpPr>
          <p:cNvPr id="13" name="Text 6"/>
          <p:cNvSpPr txBox="1"/>
          <p:nvPr/>
        </p:nvSpPr>
        <p:spPr>
          <a:xfrm>
            <a:off x="6403300" y="3522420"/>
            <a:ext cx="2317500" cy="1674900"/>
          </a:xfrm>
          <a:prstGeom prst="rect">
            <a:avLst/>
          </a:prstGeom>
          <a:noFill/>
          <a:ln/>
        </p:spPr>
        <p:txBody>
          <a:bodyPr wrap="square" lIns="0" tIns="0" rIns="0" bIns="0" rtlCol="0" anchor="t"/>
          <a:lstStyle/>
          <a:p>
            <a:pPr algn="l" indent="0" marL="0">
              <a:lnSpc>
                <a:spcPct val="100000"/>
              </a:lnSpc>
              <a:buNone/>
            </a:pPr>
            <a:r>
              <a:rPr lang="en-US" sz="1200" dirty="0">
                <a:solidFill>
                  <a:srgbClr val="F7F5EE"/>
                </a:solidFill>
                <a:latin typeface="Arial" pitchFamily="34" charset="0"/>
                <a:ea typeface="Arial" pitchFamily="34" charset="-122"/>
                <a:cs typeface="Arial" pitchFamily="34" charset="-120"/>
              </a:rPr>
              <a:t>A cat sleeps a lot. Dogs like walks. Fish live in water. Birds sing in the morning. Такие фразы легко запоминаются и подходят для устного ответа.
</a:t>
            </a:r>
            <a:endParaRPr lang="en-US" sz="1200" dirty="0"/>
          </a:p>
        </p:txBody>
      </p:sp>
      <p:sp>
        <p:nvSpPr>
          <p:cNvPr id="14" name="Text 7"/>
          <p:cNvSpPr txBox="1"/>
          <p:nvPr/>
        </p:nvSpPr>
        <p:spPr>
          <a:xfrm>
            <a:off x="6403300" y="2927620"/>
            <a:ext cx="2317500" cy="471600"/>
          </a:xfrm>
          <a:prstGeom prst="rect">
            <a:avLst/>
          </a:prstGeom>
          <a:noFill/>
          <a:ln/>
        </p:spPr>
        <p:txBody>
          <a:bodyPr wrap="square" lIns="0" tIns="0" rIns="0" bIns="0" rtlCol="0" anchor="t"/>
          <a:lstStyle/>
          <a:p>
            <a:pPr algn="l" indent="0" marL="0">
              <a:lnSpc>
                <a:spcPct val="100000"/>
              </a:lnSpc>
              <a:buNone/>
            </a:pPr>
            <a:r>
              <a:rPr lang="en-US" sz="1500" b="1" dirty="0">
                <a:solidFill>
                  <a:srgbClr val="F7F5EE"/>
                </a:solidFill>
                <a:latin typeface="Arial" pitchFamily="34" charset="0"/>
                <a:ea typeface="Arial" pitchFamily="34" charset="-122"/>
                <a:cs typeface="Arial" pitchFamily="34" charset="-120"/>
              </a:rPr>
              <a:t>Короткие примеры
</a:t>
            </a:r>
            <a:endParaRPr lang="en-US" sz="1500" dirty="0"/>
          </a:p>
        </p:txBody>
      </p:sp>
      <p:sp>
        <p:nvSpPr>
          <p:cNvPr id="15" name="Text 8"/>
          <p:cNvSpPr txBox="1"/>
          <p:nvPr/>
        </p:nvSpPr>
        <p:spPr>
          <a:xfrm>
            <a:off x="3600050" y="3522420"/>
            <a:ext cx="2317500" cy="1674900"/>
          </a:xfrm>
          <a:prstGeom prst="rect">
            <a:avLst/>
          </a:prstGeom>
          <a:noFill/>
          <a:ln/>
        </p:spPr>
        <p:txBody>
          <a:bodyPr wrap="square" lIns="0" tIns="0" rIns="0" bIns="0" rtlCol="0" anchor="t"/>
          <a:lstStyle/>
          <a:p>
            <a:pPr algn="l" indent="0" marL="0">
              <a:lnSpc>
                <a:spcPct val="100000"/>
              </a:lnSpc>
              <a:buNone/>
            </a:pPr>
            <a:r>
              <a:rPr lang="en-US" sz="1200" dirty="0">
                <a:solidFill>
                  <a:srgbClr val="0D2772"/>
                </a:solidFill>
                <a:latin typeface="Arial" pitchFamily="34" charset="0"/>
                <a:ea typeface="Arial" pitchFamily="34" charset="-122"/>
                <a:cs typeface="Arial" pitchFamily="34" charset="-120"/>
              </a:rPr>
              <a:t>В утвердительных предложениях с he, she, it к глаголу обычно добавляется -s. Поэтому говорят: the dog eats, the cat plays, the bird sings.
</a:t>
            </a:r>
            <a:endParaRPr lang="en-US" sz="1200" dirty="0"/>
          </a:p>
        </p:txBody>
      </p:sp>
      <p:sp>
        <p:nvSpPr>
          <p:cNvPr id="16" name="Text 9"/>
          <p:cNvSpPr txBox="1"/>
          <p:nvPr/>
        </p:nvSpPr>
        <p:spPr>
          <a:xfrm>
            <a:off x="3600050" y="2927620"/>
            <a:ext cx="2317500" cy="471600"/>
          </a:xfrm>
          <a:prstGeom prst="rect">
            <a:avLst/>
          </a:prstGeom>
          <a:noFill/>
          <a:ln/>
        </p:spPr>
        <p:txBody>
          <a:bodyPr wrap="square" lIns="0" tIns="0" rIns="0" bIns="0" rtlCol="0" anchor="t"/>
          <a:lstStyle/>
          <a:p>
            <a:pPr algn="l" indent="0" marL="0">
              <a:lnSpc>
                <a:spcPct val="100000"/>
              </a:lnSpc>
              <a:buNone/>
            </a:pPr>
            <a:r>
              <a:rPr lang="en-US" sz="1500" b="1" dirty="0">
                <a:solidFill>
                  <a:srgbClr val="0D2772"/>
                </a:solidFill>
                <a:latin typeface="Arial" pitchFamily="34" charset="0"/>
                <a:ea typeface="Arial" pitchFamily="34" charset="-122"/>
                <a:cs typeface="Arial" pitchFamily="34" charset="-120"/>
              </a:rPr>
              <a:t>Форма сказуемого
</a:t>
            </a:r>
            <a:endParaRPr lang="en-US" sz="15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8F5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6584525" y="1162408"/>
            <a:ext cx="5445300" cy="4625885"/>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sp>
        <p:nvSpPr>
          <p:cNvPr id="6" name="Text 0"/>
          <p:cNvSpPr txBox="1"/>
          <p:nvPr/>
        </p:nvSpPr>
        <p:spPr>
          <a:xfrm>
            <a:off x="565400" y="1782025"/>
            <a:ext cx="5311200" cy="4022400"/>
          </a:xfrm>
          <a:prstGeom prst="rect">
            <a:avLst/>
          </a:prstGeom>
          <a:noFill/>
          <a:ln/>
        </p:spPr>
        <p:txBody>
          <a:bodyPr wrap="square" lIns="0" tIns="0" rIns="0" bIns="0" rtlCol="0" anchor="ctr"/>
          <a:lstStyle/>
          <a:p>
            <a:pPr algn="l" indent="0" marL="0">
              <a:lnSpc>
                <a:spcPct val="150041"/>
              </a:lnSpc>
              <a:buNone/>
            </a:pPr>
            <a:r>
              <a:rPr lang="en-US" sz="1400" dirty="0">
                <a:solidFill>
                  <a:srgbClr val="0D2772"/>
                </a:solidFill>
                <a:latin typeface="Arial" pitchFamily="34" charset="0"/>
                <a:ea typeface="Arial" pitchFamily="34" charset="-122"/>
                <a:cs typeface="Arial" pitchFamily="34" charset="-120"/>
              </a:rPr>
              <a:t>Такой опрос удобно проводить устно: ответы можно собирать быстро и сразу использовать для коротких английских фраз о числе учеников.
</a:t>
            </a:r>
            <a:pPr algn="l" indent="0" marL="0">
              <a:lnSpc>
                <a:spcPct val="150041"/>
              </a:lnSpc>
              <a:buNone/>
            </a:pPr>
            <a:r>
              <a:rPr lang="en-US" sz="1400" dirty="0">
                <a:solidFill>
                  <a:srgbClr val="0D2772"/>
                </a:solidFill>
                <a:latin typeface="Arial" pitchFamily="34" charset="0"/>
                <a:ea typeface="Arial" pitchFamily="34" charset="-122"/>
                <a:cs typeface="Arial" pitchFamily="34" charset="-120"/>
              </a:rPr>
              <a:t>
</a:t>
            </a:r>
            <a:pPr algn="l" indent="0" marL="0">
              <a:lnSpc>
                <a:spcPct val="150041"/>
              </a:lnSpc>
              <a:buNone/>
            </a:pPr>
            <a:r>
              <a:rPr lang="en-US" sz="1400" dirty="0">
                <a:solidFill>
                  <a:srgbClr val="0D2772"/>
                </a:solidFill>
                <a:latin typeface="Arial" pitchFamily="34" charset="0"/>
                <a:ea typeface="Arial" pitchFamily="34" charset="-122"/>
                <a:cs typeface="Arial" pitchFamily="34" charset="-120"/>
              </a:rPr>
              <a:t>Результаты показывают, что тема подходит для реальной коммуникации и помогает говорить о данных класса простыми предложениями.
</a:t>
            </a:r>
            <a:endParaRPr lang="en-US" sz="1400" dirty="0"/>
          </a:p>
        </p:txBody>
      </p:sp>
      <p:sp>
        <p:nvSpPr>
          <p:cNvPr id="7" name="Text 1"/>
          <p:cNvSpPr txBox="1"/>
          <p:nvPr/>
        </p:nvSpPr>
        <p:spPr>
          <a:xfrm>
            <a:off x="6920200" y="6060700"/>
            <a:ext cx="4932000" cy="276900"/>
          </a:xfrm>
          <a:prstGeom prst="rect">
            <a:avLst/>
          </a:prstGeom>
          <a:noFill/>
          <a:ln/>
        </p:spPr>
        <p:txBody>
          <a:bodyPr wrap="square" lIns="0" tIns="0" rIns="0" bIns="0" rtlCol="0" anchor="t"/>
          <a:lstStyle/>
          <a:p>
            <a:pPr algn="r" indent="0" marL="0">
              <a:lnSpc>
                <a:spcPct val="100000"/>
              </a:lnSpc>
              <a:buNone/>
            </a:pPr>
            <a:r>
              <a:rPr lang="en-US" sz="1119" dirty="0">
                <a:solidFill>
                  <a:srgbClr val="0D2772"/>
                </a:solidFill>
                <a:latin typeface="Arial" pitchFamily="34" charset="0"/>
                <a:ea typeface="Arial" pitchFamily="34" charset="-122"/>
                <a:cs typeface="Arial" pitchFamily="34" charset="-120"/>
              </a:rPr>
              <a:t>Пример структуры результатов мини-опроса для урока английского языка.
</a:t>
            </a:r>
            <a:endParaRPr lang="en-US" sz="1119" dirty="0"/>
          </a:p>
        </p:txBody>
      </p:sp>
      <p:sp>
        <p:nvSpPr>
          <p:cNvPr id="8" name="Text 2"/>
          <p:cNvSpPr txBox="1"/>
          <p:nvPr/>
        </p:nvSpPr>
        <p:spPr>
          <a:xfrm>
            <a:off x="11439900" y="257625"/>
            <a:ext cx="589800" cy="715800"/>
          </a:xfrm>
          <a:prstGeom prst="rect">
            <a:avLst/>
          </a:prstGeom>
          <a:noFill/>
          <a:ln/>
        </p:spPr>
        <p:txBody>
          <a:bodyPr wrap="square" lIns="0" tIns="0" rIns="0" bIns="0" rtlCol="0" anchor="t"/>
          <a:lstStyle/>
          <a:p>
            <a:pPr algn="ctr" indent="0" marL="0">
              <a:lnSpc>
                <a:spcPct val="100000"/>
              </a:lnSpc>
              <a:buNone/>
            </a:pPr>
            <a:r>
              <a:rPr lang="en-US" sz="1400" dirty="0">
                <a:solidFill>
                  <a:srgbClr val="0D2772"/>
                </a:solidFill>
                <a:latin typeface="Arial" pitchFamily="34" charset="0"/>
                <a:ea typeface="Arial" pitchFamily="34" charset="-122"/>
                <a:cs typeface="Arial" pitchFamily="34" charset="-120"/>
              </a:rPr>
              <a:t>15</a:t>
            </a:r>
            <a:endParaRPr lang="en-US" sz="1400" dirty="0"/>
          </a:p>
        </p:txBody>
      </p:sp>
      <p:sp>
        <p:nvSpPr>
          <p:cNvPr id="9" name="Text 3"/>
          <p:cNvSpPr txBox="1"/>
          <p:nvPr/>
        </p:nvSpPr>
        <p:spPr>
          <a:xfrm>
            <a:off x="450575" y="487150"/>
            <a:ext cx="5426100" cy="1294800"/>
          </a:xfrm>
          <a:prstGeom prst="rect">
            <a:avLst/>
          </a:prstGeom>
          <a:noFill/>
          <a:ln/>
        </p:spPr>
        <p:txBody>
          <a:bodyPr wrap="square" lIns="0" tIns="0" rIns="0" bIns="0" rtlCol="0" anchor="t"/>
          <a:lstStyle/>
          <a:p>
            <a:pPr algn="l" indent="0" marL="0">
              <a:lnSpc>
                <a:spcPct val="100000"/>
              </a:lnSpc>
              <a:buNone/>
            </a:pPr>
            <a:r>
              <a:rPr lang="en-US" sz="3200" b="1" dirty="0">
                <a:solidFill>
                  <a:srgbClr val="0D2772"/>
                </a:solidFill>
                <a:latin typeface="Arial" pitchFamily="34" charset="0"/>
                <a:ea typeface="Arial" pitchFamily="34" charset="-122"/>
                <a:cs typeface="Arial" pitchFamily="34" charset="-120"/>
              </a:rPr>
              <a:t>Классный опрос о питомцах
</a:t>
            </a:r>
            <a:endParaRPr lang="en-US" sz="3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pic>
        <p:nvPicPr>
          <p:cNvPr id="6" name="Image 4" descr="preencoded.png">    </p:cNvPr>
          <p:cNvPicPr>
            <a:picLocks noChangeAspect="1"/>
          </p:cNvPicPr>
          <p:nvPr/>
        </p:nvPicPr>
        <p:blipFill>
          <a:blip r:embed="rId5"/>
          <a:stretch>
            <a:fillRect/>
          </a:stretch>
        </p:blipFill>
        <p:spPr>
          <a:xfrm>
            <a:off x="0" y="0"/>
            <a:ext cx="12192000" cy="6858000"/>
          </a:xfrm>
          <a:prstGeom prst="rect">
            <a:avLst/>
          </a:prstGeom>
        </p:spPr>
      </p:pic>
      <p:sp>
        <p:nvSpPr>
          <p:cNvPr id="7" name="Text 0"/>
          <p:cNvSpPr txBox="1"/>
          <p:nvPr/>
        </p:nvSpPr>
        <p:spPr>
          <a:xfrm>
            <a:off x="11439900" y="257625"/>
            <a:ext cx="589800" cy="715800"/>
          </a:xfrm>
          <a:prstGeom prst="rect">
            <a:avLst/>
          </a:prstGeom>
          <a:noFill/>
          <a:ln/>
        </p:spPr>
        <p:txBody>
          <a:bodyPr wrap="square" lIns="0" tIns="0" rIns="0" bIns="0" rtlCol="0" anchor="t"/>
          <a:lstStyle/>
          <a:p>
            <a:pPr algn="ctr" indent="0" marL="0">
              <a:lnSpc>
                <a:spcPct val="100000"/>
              </a:lnSpc>
              <a:buNone/>
            </a:pPr>
            <a:r>
              <a:rPr lang="en-US" sz="1400" dirty="0">
                <a:solidFill>
                  <a:srgbClr val="0D2772"/>
                </a:solidFill>
                <a:latin typeface="Arial" pitchFamily="34" charset="0"/>
                <a:ea typeface="Arial" pitchFamily="34" charset="-122"/>
                <a:cs typeface="Arial" pitchFamily="34" charset="-120"/>
              </a:rPr>
              <a:t>16</a:t>
            </a:r>
            <a:endParaRPr lang="en-US" sz="1400" dirty="0"/>
          </a:p>
        </p:txBody>
      </p:sp>
      <p:sp>
        <p:nvSpPr>
          <p:cNvPr id="8" name="Text 1"/>
          <p:cNvSpPr txBox="1"/>
          <p:nvPr/>
        </p:nvSpPr>
        <p:spPr>
          <a:xfrm>
            <a:off x="450575" y="487150"/>
            <a:ext cx="10566000" cy="585000"/>
          </a:xfrm>
          <a:prstGeom prst="rect">
            <a:avLst/>
          </a:prstGeom>
          <a:noFill/>
          <a:ln/>
        </p:spPr>
        <p:txBody>
          <a:bodyPr wrap="square" lIns="0" tIns="0" rIns="0" bIns="0" rtlCol="0" anchor="t"/>
          <a:lstStyle/>
          <a:p>
            <a:pPr algn="l" indent="0" marL="0">
              <a:lnSpc>
                <a:spcPct val="100000"/>
              </a:lnSpc>
              <a:buNone/>
            </a:pPr>
            <a:r>
              <a:rPr lang="en-US" sz="3200" b="1" dirty="0">
                <a:solidFill>
                  <a:srgbClr val="0D2772"/>
                </a:solidFill>
                <a:latin typeface="Arial" pitchFamily="34" charset="0"/>
                <a:ea typeface="Arial" pitchFamily="34" charset="-122"/>
                <a:cs typeface="Arial" pitchFamily="34" charset="-120"/>
              </a:rPr>
              <a:t>Reading task: short facts about pets
</a:t>
            </a:r>
            <a:endParaRPr lang="en-US" sz="3200" dirty="0"/>
          </a:p>
        </p:txBody>
      </p:sp>
      <p:sp>
        <p:nvSpPr>
          <p:cNvPr id="9" name="Text 2"/>
          <p:cNvSpPr txBox="1"/>
          <p:nvPr/>
        </p:nvSpPr>
        <p:spPr>
          <a:xfrm>
            <a:off x="2701100" y="1252275"/>
            <a:ext cx="7749900" cy="1092300"/>
          </a:xfrm>
          <a:prstGeom prst="rect">
            <a:avLst/>
          </a:prstGeom>
          <a:noFill/>
          <a:ln/>
        </p:spPr>
        <p:txBody>
          <a:bodyPr wrap="square" lIns="0" tIns="0" rIns="0" bIns="0" rtlCol="0" anchor="t"/>
          <a:lstStyle/>
          <a:p>
            <a:pPr algn="l" indent="0" marL="0">
              <a:lnSpc>
                <a:spcPct val="100000"/>
              </a:lnSpc>
              <a:buNone/>
            </a:pPr>
            <a:r>
              <a:rPr lang="en-US" sz="1800" b="1" dirty="0">
                <a:solidFill>
                  <a:srgbClr val="0D2772"/>
                </a:solidFill>
                <a:latin typeface="Arial" pitchFamily="34" charset="0"/>
                <a:ea typeface="Arial" pitchFamily="34" charset="-122"/>
                <a:cs typeface="Arial" pitchFamily="34" charset="-120"/>
              </a:rPr>
              <a:t>Простые факты
</a:t>
            </a:r>
            <a:pPr algn="l" indent="0" marL="0">
              <a:lnSpc>
                <a:spcPct val="100000"/>
              </a:lnSpc>
              <a:buNone/>
            </a:pPr>
            <a:r>
              <a:rPr lang="en-US" sz="600" b="1" dirty="0">
                <a:solidFill>
                  <a:srgbClr val="0D2772"/>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0D2772"/>
                </a:solidFill>
                <a:latin typeface="Arial" pitchFamily="34" charset="0"/>
                <a:ea typeface="Arial" pitchFamily="34" charset="-122"/>
                <a:cs typeface="Arial" pitchFamily="34" charset="-120"/>
              </a:rPr>
              <a:t>Короткий текст может сообщать, что многие семьи keep cats and dogs, while some children prefer small pets. Такие предложения легко понять благодаря знакомой лексике и короткой форме.
</a:t>
            </a:r>
            <a:endParaRPr lang="en-US" sz="1800" dirty="0"/>
          </a:p>
        </p:txBody>
      </p:sp>
      <p:sp>
        <p:nvSpPr>
          <p:cNvPr id="10" name="Text 3"/>
          <p:cNvSpPr txBox="1"/>
          <p:nvPr/>
        </p:nvSpPr>
        <p:spPr>
          <a:xfrm>
            <a:off x="2701100" y="5275875"/>
            <a:ext cx="7749900" cy="1092300"/>
          </a:xfrm>
          <a:prstGeom prst="rect">
            <a:avLst/>
          </a:prstGeom>
          <a:noFill/>
          <a:ln/>
        </p:spPr>
        <p:txBody>
          <a:bodyPr wrap="square" lIns="0" tIns="0" rIns="0" bIns="0" rtlCol="0" anchor="t"/>
          <a:lstStyle/>
          <a:p>
            <a:pPr algn="l" indent="0" marL="0">
              <a:lnSpc>
                <a:spcPct val="100000"/>
              </a:lnSpc>
              <a:buNone/>
            </a:pPr>
            <a:r>
              <a:rPr lang="en-US" sz="1800" b="1" dirty="0">
                <a:solidFill>
                  <a:srgbClr val="0D2772"/>
                </a:solidFill>
                <a:latin typeface="Arial" pitchFamily="34" charset="0"/>
                <a:ea typeface="Arial" pitchFamily="34" charset="-122"/>
                <a:cs typeface="Arial" pitchFamily="34" charset="-120"/>
              </a:rPr>
              <a:t>Как читать текст
</a:t>
            </a:r>
            <a:pPr algn="l" indent="0" marL="0">
              <a:lnSpc>
                <a:spcPct val="100000"/>
              </a:lnSpc>
              <a:buNone/>
            </a:pPr>
            <a:r>
              <a:rPr lang="en-US" sz="600" b="1" dirty="0">
                <a:solidFill>
                  <a:srgbClr val="0D2772"/>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0D2772"/>
                </a:solidFill>
                <a:latin typeface="Arial" pitchFamily="34" charset="0"/>
                <a:ea typeface="Arial" pitchFamily="34" charset="-122"/>
                <a:cs typeface="Arial" pitchFamily="34" charset="-120"/>
              </a:rPr>
              <a:t>Обычно такой материал состоит из 4–6 простых предложений. Сначала ищем знакомые слова, потом определяем, кто является питомцем, что ему нужно и кто помогает ему.
</a:t>
            </a:r>
            <a:endParaRPr lang="en-US" sz="1800" dirty="0"/>
          </a:p>
        </p:txBody>
      </p:sp>
      <p:sp>
        <p:nvSpPr>
          <p:cNvPr id="11" name="Text 4"/>
          <p:cNvSpPr txBox="1"/>
          <p:nvPr/>
        </p:nvSpPr>
        <p:spPr>
          <a:xfrm>
            <a:off x="2701100" y="3934675"/>
            <a:ext cx="7749900" cy="1092300"/>
          </a:xfrm>
          <a:prstGeom prst="rect">
            <a:avLst/>
          </a:prstGeom>
          <a:noFill/>
          <a:ln/>
        </p:spPr>
        <p:txBody>
          <a:bodyPr wrap="square" lIns="0" tIns="0" rIns="0" bIns="0" rtlCol="0" anchor="t"/>
          <a:lstStyle/>
          <a:p>
            <a:pPr algn="l" indent="0" marL="0">
              <a:lnSpc>
                <a:spcPct val="100000"/>
              </a:lnSpc>
              <a:buNone/>
            </a:pPr>
            <a:r>
              <a:rPr lang="en-US" sz="1800" b="1" dirty="0">
                <a:solidFill>
                  <a:srgbClr val="0D2772"/>
                </a:solidFill>
                <a:latin typeface="Arial" pitchFamily="34" charset="0"/>
                <a:ea typeface="Arial" pitchFamily="34" charset="-122"/>
                <a:cs typeface="Arial" pitchFamily="34" charset="-120"/>
              </a:rPr>
              <a:t>Что важно запомнить
</a:t>
            </a:r>
            <a:pPr algn="l" indent="0" marL="0">
              <a:lnSpc>
                <a:spcPct val="100000"/>
              </a:lnSpc>
              <a:buNone/>
            </a:pPr>
            <a:r>
              <a:rPr lang="en-US" sz="600" b="1" dirty="0">
                <a:solidFill>
                  <a:srgbClr val="0D2772"/>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0D2772"/>
                </a:solidFill>
                <a:latin typeface="Arial" pitchFamily="34" charset="0"/>
                <a:ea typeface="Arial" pitchFamily="34" charset="-122"/>
                <a:cs typeface="Arial" pitchFamily="34" charset="-120"/>
              </a:rPr>
              <a:t>Pets need food, water and attention. A vet helps animals stay healthy. Эти факты часто повторяются в учебных текстах, потому что они связаны с реальной заботой о животных.
</a:t>
            </a:r>
            <a:endParaRPr lang="en-US" sz="1800" dirty="0"/>
          </a:p>
        </p:txBody>
      </p:sp>
      <p:sp>
        <p:nvSpPr>
          <p:cNvPr id="12" name="Text 5"/>
          <p:cNvSpPr txBox="1"/>
          <p:nvPr/>
        </p:nvSpPr>
        <p:spPr>
          <a:xfrm>
            <a:off x="2701100" y="2593475"/>
            <a:ext cx="7749900" cy="1092300"/>
          </a:xfrm>
          <a:prstGeom prst="rect">
            <a:avLst/>
          </a:prstGeom>
          <a:noFill/>
          <a:ln/>
        </p:spPr>
        <p:txBody>
          <a:bodyPr wrap="square" lIns="0" tIns="0" rIns="0" bIns="0" rtlCol="0" anchor="t"/>
          <a:lstStyle/>
          <a:p>
            <a:pPr algn="l" indent="0" marL="0">
              <a:lnSpc>
                <a:spcPct val="100000"/>
              </a:lnSpc>
              <a:buNone/>
            </a:pPr>
            <a:r>
              <a:rPr lang="en-US" sz="1800" b="1" dirty="0">
                <a:solidFill>
                  <a:srgbClr val="0D2772"/>
                </a:solidFill>
                <a:latin typeface="Arial" pitchFamily="34" charset="0"/>
                <a:ea typeface="Arial" pitchFamily="34" charset="-122"/>
                <a:cs typeface="Arial" pitchFamily="34" charset="-120"/>
              </a:rPr>
              <a:t>Слова для понимания
</a:t>
            </a:r>
            <a:pPr algn="l" indent="0" marL="0">
              <a:lnSpc>
                <a:spcPct val="100000"/>
              </a:lnSpc>
              <a:buNone/>
            </a:pPr>
            <a:r>
              <a:rPr lang="en-US" sz="600" b="1" dirty="0">
                <a:solidFill>
                  <a:srgbClr val="0D2772"/>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0D2772"/>
                </a:solidFill>
                <a:latin typeface="Arial" pitchFamily="34" charset="0"/>
                <a:ea typeface="Arial" pitchFamily="34" charset="-122"/>
                <a:cs typeface="Arial" pitchFamily="34" charset="-120"/>
              </a:rPr>
              <a:t>Полезно обращать внимание на family, attention, healthy, busy, friendly and careful. Эти слова помогают уловить общий смысл даже тогда, когда встречается незнакомое слово.
</a:t>
            </a:r>
            <a:endParaRPr lang="en-US" sz="1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7F5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450725" y="1800256"/>
            <a:ext cx="11188500" cy="4599188"/>
          </a:xfrm>
          <a:prstGeom prst="rect">
            <a:avLst/>
          </a:prstGeom>
        </p:spPr>
      </p:pic>
      <p:sp>
        <p:nvSpPr>
          <p:cNvPr id="4" name="Text 0"/>
          <p:cNvSpPr txBox="1"/>
          <p:nvPr/>
        </p:nvSpPr>
        <p:spPr>
          <a:xfrm>
            <a:off x="11439900" y="257625"/>
            <a:ext cx="589800" cy="715800"/>
          </a:xfrm>
          <a:prstGeom prst="rect">
            <a:avLst/>
          </a:prstGeom>
          <a:noFill/>
          <a:ln/>
        </p:spPr>
        <p:txBody>
          <a:bodyPr wrap="square" lIns="0" tIns="0" rIns="0" bIns="0" rtlCol="0" anchor="t"/>
          <a:lstStyle/>
          <a:p>
            <a:pPr algn="ctr" indent="0" marL="0">
              <a:lnSpc>
                <a:spcPct val="100000"/>
              </a:lnSpc>
              <a:buNone/>
            </a:pPr>
            <a:r>
              <a:rPr lang="en-US" sz="1400" dirty="0">
                <a:solidFill>
                  <a:srgbClr val="0D2772"/>
                </a:solidFill>
                <a:latin typeface="Arial" pitchFamily="34" charset="0"/>
                <a:ea typeface="Arial" pitchFamily="34" charset="-122"/>
                <a:cs typeface="Arial" pitchFamily="34" charset="-120"/>
              </a:rPr>
              <a:t>17</a:t>
            </a:r>
            <a:endParaRPr lang="en-US" sz="1400" dirty="0"/>
          </a:p>
        </p:txBody>
      </p:sp>
      <p:sp>
        <p:nvSpPr>
          <p:cNvPr id="5" name="Text 1"/>
          <p:cNvSpPr txBox="1"/>
          <p:nvPr/>
        </p:nvSpPr>
        <p:spPr>
          <a:xfrm>
            <a:off x="450575" y="487150"/>
            <a:ext cx="11200500" cy="585000"/>
          </a:xfrm>
          <a:prstGeom prst="rect">
            <a:avLst/>
          </a:prstGeom>
          <a:noFill/>
          <a:ln/>
        </p:spPr>
        <p:txBody>
          <a:bodyPr wrap="square" lIns="0" tIns="0" rIns="0" bIns="0" rtlCol="0" anchor="t"/>
          <a:lstStyle/>
          <a:p>
            <a:pPr algn="l" indent="0" marL="0">
              <a:lnSpc>
                <a:spcPct val="100000"/>
              </a:lnSpc>
              <a:buNone/>
            </a:pPr>
            <a:r>
              <a:rPr lang="en-US" sz="3200" b="1" dirty="0">
                <a:solidFill>
                  <a:srgbClr val="0D2772"/>
                </a:solidFill>
                <a:latin typeface="Arial" pitchFamily="34" charset="0"/>
                <a:ea typeface="Arial" pitchFamily="34" charset="-122"/>
                <a:cs typeface="Arial" pitchFamily="34" charset="-120"/>
              </a:rPr>
              <a:t>Диалог о питомце: шаг за шагом
</a:t>
            </a:r>
            <a:endParaRPr lang="en-US" sz="3200" dirty="0"/>
          </a:p>
        </p:txBody>
      </p:sp>
      <p:sp>
        <p:nvSpPr>
          <p:cNvPr id="6" name="Text 2"/>
          <p:cNvSpPr txBox="1"/>
          <p:nvPr/>
        </p:nvSpPr>
        <p:spPr>
          <a:xfrm>
            <a:off x="450575" y="1143150"/>
            <a:ext cx="11188500" cy="585000"/>
          </a:xfrm>
          <a:prstGeom prst="rect">
            <a:avLst/>
          </a:prstGeom>
          <a:noFill/>
          <a:ln/>
        </p:spPr>
        <p:txBody>
          <a:bodyPr wrap="square" lIns="0" tIns="0" rIns="0" bIns="0" rtlCol="0" anchor="t"/>
          <a:lstStyle/>
          <a:p>
            <a:pPr algn="l" indent="0" marL="0">
              <a:lnSpc>
                <a:spcPct val="115000"/>
              </a:lnSpc>
              <a:buNone/>
            </a:pPr>
            <a:r>
              <a:rPr lang="en-US" sz="1500" dirty="0">
                <a:solidFill>
                  <a:srgbClr val="0D2772"/>
                </a:solidFill>
                <a:latin typeface="Arial" pitchFamily="34" charset="0"/>
                <a:ea typeface="Arial" pitchFamily="34" charset="-122"/>
                <a:cs typeface="Arial" pitchFamily="34" charset="-120"/>
              </a:rPr>
              <a:t>Структура короткого разговора в паре по теме Pets.
</a:t>
            </a:r>
            <a:endParaRPr lang="en-US" sz="15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7F5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pic>
        <p:nvPicPr>
          <p:cNvPr id="4" name="Image 2" descr="preencoded.png">    </p:cNvPr>
          <p:cNvPicPr>
            <a:picLocks noChangeAspect="1"/>
          </p:cNvPicPr>
          <p:nvPr/>
        </p:nvPicPr>
        <p:blipFill>
          <a:blip r:embed="rId3"/>
          <a:stretch>
            <a:fillRect/>
          </a:stretch>
        </p:blipFill>
        <p:spPr>
          <a:xfrm>
            <a:off x="450725" y="1237466"/>
            <a:ext cx="5486400" cy="3236119"/>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pic>
        <p:nvPicPr>
          <p:cNvPr id="6" name="Image 4" descr="preencoded.png">    </p:cNvPr>
          <p:cNvPicPr>
            <a:picLocks noChangeAspect="1"/>
          </p:cNvPicPr>
          <p:nvPr/>
        </p:nvPicPr>
        <p:blipFill>
          <a:blip r:embed="rId5"/>
          <a:stretch>
            <a:fillRect/>
          </a:stretch>
        </p:blipFill>
        <p:spPr>
          <a:xfrm>
            <a:off x="6181850" y="1237466"/>
            <a:ext cx="5486400" cy="3236119"/>
          </a:xfrm>
          <a:prstGeom prst="rect">
            <a:avLst/>
          </a:prstGeom>
        </p:spPr>
      </p:pic>
      <p:pic>
        <p:nvPicPr>
          <p:cNvPr id="7" name="Image 5" descr="preencoded.png">    </p:cNvPr>
          <p:cNvPicPr>
            <a:picLocks noChangeAspect="1"/>
          </p:cNvPicPr>
          <p:nvPr/>
        </p:nvPicPr>
        <p:blipFill>
          <a:blip r:embed="rId6"/>
          <a:stretch>
            <a:fillRect/>
          </a:stretch>
        </p:blipFill>
        <p:spPr>
          <a:xfrm>
            <a:off x="0" y="0"/>
            <a:ext cx="12192000" cy="6858000"/>
          </a:xfrm>
          <a:prstGeom prst="rect">
            <a:avLst/>
          </a:prstGeom>
        </p:spPr>
      </p:pic>
      <p:sp>
        <p:nvSpPr>
          <p:cNvPr id="8" name="Text 0"/>
          <p:cNvSpPr txBox="1"/>
          <p:nvPr/>
        </p:nvSpPr>
        <p:spPr>
          <a:xfrm>
            <a:off x="11439900" y="257625"/>
            <a:ext cx="589800" cy="715800"/>
          </a:xfrm>
          <a:prstGeom prst="rect">
            <a:avLst/>
          </a:prstGeom>
          <a:noFill/>
          <a:ln/>
        </p:spPr>
        <p:txBody>
          <a:bodyPr wrap="square" lIns="0" tIns="0" rIns="0" bIns="0" rtlCol="0" anchor="t"/>
          <a:lstStyle/>
          <a:p>
            <a:pPr algn="ctr" indent="0" marL="0">
              <a:lnSpc>
                <a:spcPct val="100000"/>
              </a:lnSpc>
              <a:buNone/>
            </a:pPr>
            <a:r>
              <a:rPr lang="en-US" sz="1400" dirty="0">
                <a:solidFill>
                  <a:srgbClr val="0D2772"/>
                </a:solidFill>
                <a:latin typeface="Arial" pitchFamily="34" charset="0"/>
                <a:ea typeface="Arial" pitchFamily="34" charset="-122"/>
                <a:cs typeface="Arial" pitchFamily="34" charset="-120"/>
              </a:rPr>
              <a:t>18</a:t>
            </a:r>
            <a:endParaRPr lang="en-US" sz="1400" dirty="0"/>
          </a:p>
        </p:txBody>
      </p:sp>
      <p:sp>
        <p:nvSpPr>
          <p:cNvPr id="9" name="Text 1"/>
          <p:cNvSpPr txBox="1"/>
          <p:nvPr/>
        </p:nvSpPr>
        <p:spPr>
          <a:xfrm>
            <a:off x="450575" y="5242625"/>
            <a:ext cx="5527500" cy="1357800"/>
          </a:xfrm>
          <a:prstGeom prst="rect">
            <a:avLst/>
          </a:prstGeom>
          <a:noFill/>
          <a:ln/>
        </p:spPr>
        <p:txBody>
          <a:bodyPr wrap="square" lIns="0" tIns="0" rIns="0" bIns="0" rtlCol="0" anchor="t"/>
          <a:lstStyle/>
          <a:p>
            <a:pPr algn="l" indent="0" marL="0">
              <a:lnSpc>
                <a:spcPct val="115000"/>
              </a:lnSpc>
              <a:buNone/>
            </a:pPr>
            <a:r>
              <a:rPr lang="en-US" sz="1400" dirty="0">
                <a:solidFill>
                  <a:srgbClr val="0D2772"/>
                </a:solidFill>
                <a:latin typeface="Arial" pitchFamily="34" charset="0"/>
                <a:ea typeface="Arial" pitchFamily="34" charset="-122"/>
                <a:cs typeface="Arial" pitchFamily="34" charset="-120"/>
              </a:rPr>
              <a:t>This is my pet rabbit. It is small and quiet, and it has got white fur. It likes carrots and can jump very well, so we keep its cage clean and give it fresh water every day.
</a:t>
            </a:r>
            <a:endParaRPr lang="en-US" sz="1400" dirty="0"/>
          </a:p>
        </p:txBody>
      </p:sp>
      <p:sp>
        <p:nvSpPr>
          <p:cNvPr id="10" name="Text 2"/>
          <p:cNvSpPr txBox="1"/>
          <p:nvPr/>
        </p:nvSpPr>
        <p:spPr>
          <a:xfrm>
            <a:off x="453134" y="4631700"/>
            <a:ext cx="5522400" cy="505800"/>
          </a:xfrm>
          <a:prstGeom prst="rect">
            <a:avLst/>
          </a:prstGeom>
          <a:noFill/>
          <a:ln/>
        </p:spPr>
        <p:txBody>
          <a:bodyPr wrap="square" lIns="0" tIns="0" rIns="0" bIns="0" rtlCol="0" anchor="ctr"/>
          <a:lstStyle/>
          <a:p>
            <a:pPr algn="l" indent="0" marL="0">
              <a:lnSpc>
                <a:spcPct val="100000"/>
              </a:lnSpc>
              <a:buNone/>
            </a:pPr>
            <a:r>
              <a:rPr lang="en-US" sz="1600" b="1" dirty="0">
                <a:solidFill>
                  <a:srgbClr val="0D2772"/>
                </a:solidFill>
                <a:latin typeface="Arial" pitchFamily="34" charset="0"/>
                <a:ea typeface="Arial" pitchFamily="34" charset="-122"/>
                <a:cs typeface="Arial" pitchFamily="34" charset="-120"/>
              </a:rPr>
              <a:t>A friendly rabbit at home
</a:t>
            </a:r>
            <a:endParaRPr lang="en-US" sz="1600" dirty="0"/>
          </a:p>
        </p:txBody>
      </p:sp>
      <p:sp>
        <p:nvSpPr>
          <p:cNvPr id="11" name="Text 3"/>
          <p:cNvSpPr txBox="1"/>
          <p:nvPr/>
        </p:nvSpPr>
        <p:spPr>
          <a:xfrm>
            <a:off x="6181700" y="5242625"/>
            <a:ext cx="5527500" cy="1357800"/>
          </a:xfrm>
          <a:prstGeom prst="rect">
            <a:avLst/>
          </a:prstGeom>
          <a:noFill/>
          <a:ln/>
        </p:spPr>
        <p:txBody>
          <a:bodyPr wrap="square" lIns="0" tIns="0" rIns="0" bIns="0" rtlCol="0" anchor="t"/>
          <a:lstStyle/>
          <a:p>
            <a:pPr algn="l" indent="0" marL="0">
              <a:lnSpc>
                <a:spcPct val="115000"/>
              </a:lnSpc>
              <a:buNone/>
            </a:pPr>
            <a:r>
              <a:rPr lang="en-US" sz="1400" dirty="0">
                <a:solidFill>
                  <a:srgbClr val="0D2772"/>
                </a:solidFill>
                <a:latin typeface="Arial" pitchFamily="34" charset="0"/>
                <a:ea typeface="Arial" pitchFamily="34" charset="-122"/>
                <a:cs typeface="Arial" pitchFamily="34" charset="-120"/>
              </a:rPr>
              <a:t>My pet is a dog with brown fur and a happy face. It is friendly and active, so it likes to run and play outside. We take care of it with walks, food and a clean bowl.
</a:t>
            </a:r>
            <a:endParaRPr lang="en-US" sz="1400" dirty="0"/>
          </a:p>
        </p:txBody>
      </p:sp>
      <p:sp>
        <p:nvSpPr>
          <p:cNvPr id="12" name="Text 4"/>
          <p:cNvSpPr txBox="1"/>
          <p:nvPr/>
        </p:nvSpPr>
        <p:spPr>
          <a:xfrm>
            <a:off x="6184259" y="4631700"/>
            <a:ext cx="5522400" cy="505800"/>
          </a:xfrm>
          <a:prstGeom prst="rect">
            <a:avLst/>
          </a:prstGeom>
          <a:noFill/>
          <a:ln/>
        </p:spPr>
        <p:txBody>
          <a:bodyPr wrap="square" lIns="0" tIns="0" rIns="0" bIns="0" rtlCol="0" anchor="ctr"/>
          <a:lstStyle/>
          <a:p>
            <a:pPr algn="l" indent="0" marL="0">
              <a:lnSpc>
                <a:spcPct val="100000"/>
              </a:lnSpc>
              <a:buNone/>
            </a:pPr>
            <a:r>
              <a:rPr lang="en-US" sz="1600" b="1" dirty="0">
                <a:solidFill>
                  <a:srgbClr val="0D2772"/>
                </a:solidFill>
                <a:latin typeface="Arial" pitchFamily="34" charset="0"/>
                <a:ea typeface="Arial" pitchFamily="34" charset="-122"/>
                <a:cs typeface="Arial" pitchFamily="34" charset="-120"/>
              </a:rPr>
              <a:t>A playful dog in the family
</a:t>
            </a:r>
            <a:endParaRPr lang="en-US" sz="1600" dirty="0"/>
          </a:p>
        </p:txBody>
      </p:sp>
      <p:sp>
        <p:nvSpPr>
          <p:cNvPr id="13" name="Text 5"/>
          <p:cNvSpPr txBox="1"/>
          <p:nvPr/>
        </p:nvSpPr>
        <p:spPr>
          <a:xfrm>
            <a:off x="442250" y="487150"/>
            <a:ext cx="11217300" cy="585000"/>
          </a:xfrm>
          <a:prstGeom prst="rect">
            <a:avLst/>
          </a:prstGeom>
          <a:noFill/>
          <a:ln/>
        </p:spPr>
        <p:txBody>
          <a:bodyPr wrap="square" lIns="0" tIns="0" rIns="0" bIns="0" rtlCol="0" anchor="t"/>
          <a:lstStyle/>
          <a:p>
            <a:pPr algn="l" indent="0" marL="0">
              <a:lnSpc>
                <a:spcPct val="100000"/>
              </a:lnSpc>
              <a:buNone/>
            </a:pPr>
            <a:r>
              <a:rPr lang="en-US" sz="3200" b="1" dirty="0">
                <a:solidFill>
                  <a:srgbClr val="0D2772"/>
                </a:solidFill>
                <a:latin typeface="Arial" pitchFamily="34" charset="0"/>
                <a:ea typeface="Arial" pitchFamily="34" charset="-122"/>
                <a:cs typeface="Arial" pitchFamily="34" charset="-120"/>
              </a:rPr>
              <a:t>Writing a short description of my pet
</a:t>
            </a:r>
            <a:endParaRPr lang="en-US" sz="3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D8D8D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pic>
        <p:nvPicPr>
          <p:cNvPr id="4" name="Image 2" descr="preencoded.png">    </p:cNvPr>
          <p:cNvPicPr>
            <a:picLocks noChangeAspect="1"/>
          </p:cNvPicPr>
          <p:nvPr/>
        </p:nvPicPr>
        <p:blipFill>
          <a:blip r:embed="rId3"/>
          <a:stretch>
            <a:fillRect/>
          </a:stretch>
        </p:blipFill>
        <p:spPr>
          <a:xfrm>
            <a:off x="718156" y="2440875"/>
            <a:ext cx="218400" cy="218400"/>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pic>
        <p:nvPicPr>
          <p:cNvPr id="6" name="Image 4" descr="preencoded.png">    </p:cNvPr>
          <p:cNvPicPr>
            <a:picLocks noChangeAspect="1"/>
          </p:cNvPicPr>
          <p:nvPr/>
        </p:nvPicPr>
        <p:blipFill>
          <a:blip r:embed="rId5"/>
          <a:stretch>
            <a:fillRect/>
          </a:stretch>
        </p:blipFill>
        <p:spPr>
          <a:xfrm>
            <a:off x="718156" y="4719850"/>
            <a:ext cx="218400" cy="218400"/>
          </a:xfrm>
          <a:prstGeom prst="rect">
            <a:avLst/>
          </a:prstGeom>
        </p:spPr>
      </p:pic>
      <p:pic>
        <p:nvPicPr>
          <p:cNvPr id="7" name="Image 5" descr="preencoded.png">    </p:cNvPr>
          <p:cNvPicPr>
            <a:picLocks noChangeAspect="1"/>
          </p:cNvPicPr>
          <p:nvPr/>
        </p:nvPicPr>
        <p:blipFill>
          <a:blip r:embed="rId6"/>
          <a:stretch>
            <a:fillRect/>
          </a:stretch>
        </p:blipFill>
        <p:spPr>
          <a:xfrm>
            <a:off x="0" y="0"/>
            <a:ext cx="12192000" cy="6858000"/>
          </a:xfrm>
          <a:prstGeom prst="rect">
            <a:avLst/>
          </a:prstGeom>
        </p:spPr>
      </p:pic>
      <p:pic>
        <p:nvPicPr>
          <p:cNvPr id="8" name="Image 6" descr="preencoded.png">    </p:cNvPr>
          <p:cNvPicPr>
            <a:picLocks noChangeAspect="1"/>
          </p:cNvPicPr>
          <p:nvPr/>
        </p:nvPicPr>
        <p:blipFill>
          <a:blip r:embed="rId7"/>
          <a:stretch>
            <a:fillRect/>
          </a:stretch>
        </p:blipFill>
        <p:spPr>
          <a:xfrm>
            <a:off x="6644106" y="2440875"/>
            <a:ext cx="218400" cy="218400"/>
          </a:xfrm>
          <a:prstGeom prst="rect">
            <a:avLst/>
          </a:prstGeom>
        </p:spPr>
      </p:pic>
      <p:pic>
        <p:nvPicPr>
          <p:cNvPr id="9" name="Image 7" descr="preencoded.png">    </p:cNvPr>
          <p:cNvPicPr>
            <a:picLocks noChangeAspect="1"/>
          </p:cNvPicPr>
          <p:nvPr/>
        </p:nvPicPr>
        <p:blipFill>
          <a:blip r:embed="rId8"/>
          <a:stretch>
            <a:fillRect/>
          </a:stretch>
        </p:blipFill>
        <p:spPr>
          <a:xfrm>
            <a:off x="0" y="0"/>
            <a:ext cx="12192000" cy="6858000"/>
          </a:xfrm>
          <a:prstGeom prst="rect">
            <a:avLst/>
          </a:prstGeom>
        </p:spPr>
      </p:pic>
      <p:pic>
        <p:nvPicPr>
          <p:cNvPr id="10" name="Image 8" descr="preencoded.png">    </p:cNvPr>
          <p:cNvPicPr>
            <a:picLocks noChangeAspect="1"/>
          </p:cNvPicPr>
          <p:nvPr/>
        </p:nvPicPr>
        <p:blipFill>
          <a:blip r:embed="rId9"/>
          <a:stretch>
            <a:fillRect/>
          </a:stretch>
        </p:blipFill>
        <p:spPr>
          <a:xfrm>
            <a:off x="6644106" y="4741690"/>
            <a:ext cx="218400" cy="174720"/>
          </a:xfrm>
          <a:prstGeom prst="rect">
            <a:avLst/>
          </a:prstGeom>
        </p:spPr>
      </p:pic>
      <p:pic>
        <p:nvPicPr>
          <p:cNvPr id="11" name="Image 9" descr="preencoded.png">    </p:cNvPr>
          <p:cNvPicPr>
            <a:picLocks noChangeAspect="1"/>
          </p:cNvPicPr>
          <p:nvPr/>
        </p:nvPicPr>
        <p:blipFill>
          <a:blip r:embed="rId10"/>
          <a:stretch>
            <a:fillRect/>
          </a:stretch>
        </p:blipFill>
        <p:spPr>
          <a:xfrm>
            <a:off x="0" y="0"/>
            <a:ext cx="12192000" cy="6858000"/>
          </a:xfrm>
          <a:prstGeom prst="rect">
            <a:avLst/>
          </a:prstGeom>
        </p:spPr>
      </p:pic>
      <p:sp>
        <p:nvSpPr>
          <p:cNvPr id="12" name="Text 0"/>
          <p:cNvSpPr txBox="1"/>
          <p:nvPr/>
        </p:nvSpPr>
        <p:spPr>
          <a:xfrm>
            <a:off x="11439900" y="257625"/>
            <a:ext cx="589800" cy="715800"/>
          </a:xfrm>
          <a:prstGeom prst="rect">
            <a:avLst/>
          </a:prstGeom>
          <a:noFill/>
          <a:ln/>
        </p:spPr>
        <p:txBody>
          <a:bodyPr wrap="square" lIns="0" tIns="0" rIns="0" bIns="0" rtlCol="0" anchor="t"/>
          <a:lstStyle/>
          <a:p>
            <a:pPr algn="ctr" indent="0" marL="0">
              <a:lnSpc>
                <a:spcPct val="100000"/>
              </a:lnSpc>
              <a:buNone/>
            </a:pPr>
            <a:r>
              <a:rPr lang="en-US" sz="1400" dirty="0">
                <a:solidFill>
                  <a:srgbClr val="0D2772"/>
                </a:solidFill>
                <a:latin typeface="Arial" pitchFamily="34" charset="0"/>
                <a:ea typeface="Arial" pitchFamily="34" charset="-122"/>
                <a:cs typeface="Arial" pitchFamily="34" charset="-120"/>
              </a:rPr>
              <a:t>19</a:t>
            </a:r>
            <a:endParaRPr lang="en-US" sz="1400" dirty="0"/>
          </a:p>
        </p:txBody>
      </p:sp>
      <p:sp>
        <p:nvSpPr>
          <p:cNvPr id="13" name="Text 1"/>
          <p:cNvSpPr txBox="1"/>
          <p:nvPr/>
        </p:nvSpPr>
        <p:spPr>
          <a:xfrm>
            <a:off x="450575" y="487150"/>
            <a:ext cx="11200500" cy="585000"/>
          </a:xfrm>
          <a:prstGeom prst="rect">
            <a:avLst/>
          </a:prstGeom>
          <a:noFill/>
          <a:ln/>
        </p:spPr>
        <p:txBody>
          <a:bodyPr wrap="square" lIns="0" tIns="0" rIns="0" bIns="0" rtlCol="0" anchor="t"/>
          <a:lstStyle/>
          <a:p>
            <a:pPr algn="l" indent="0" marL="0">
              <a:lnSpc>
                <a:spcPct val="100000"/>
              </a:lnSpc>
              <a:buNone/>
            </a:pPr>
            <a:r>
              <a:rPr lang="en-US" sz="3200" b="1" dirty="0">
                <a:solidFill>
                  <a:srgbClr val="0D2772"/>
                </a:solidFill>
                <a:latin typeface="Arial" pitchFamily="34" charset="0"/>
                <a:ea typeface="Arial" pitchFamily="34" charset="-122"/>
                <a:cs typeface="Arial" pitchFamily="34" charset="-120"/>
              </a:rPr>
              <a:t>Classroom language and useful expressions
</a:t>
            </a:r>
            <a:endParaRPr lang="en-US" sz="3200" dirty="0"/>
          </a:p>
        </p:txBody>
      </p:sp>
      <p:sp>
        <p:nvSpPr>
          <p:cNvPr id="14" name="Text 2"/>
          <p:cNvSpPr txBox="1"/>
          <p:nvPr/>
        </p:nvSpPr>
        <p:spPr>
          <a:xfrm>
            <a:off x="511450" y="2990875"/>
            <a:ext cx="5362800" cy="863100"/>
          </a:xfrm>
          <a:prstGeom prst="rect">
            <a:avLst/>
          </a:prstGeom>
          <a:noFill/>
          <a:ln/>
        </p:spPr>
        <p:txBody>
          <a:bodyPr wrap="square" lIns="0" tIns="0" rIns="0" bIns="0" rtlCol="0" anchor="t"/>
          <a:lstStyle/>
          <a:p>
            <a:pPr algn="l" indent="0" marL="0">
              <a:lnSpc>
                <a:spcPct val="115000"/>
              </a:lnSpc>
              <a:buNone/>
            </a:pPr>
            <a:r>
              <a:rPr lang="en-US" sz="1500" dirty="0">
                <a:solidFill>
                  <a:srgbClr val="0D2772"/>
                </a:solidFill>
                <a:latin typeface="Arial" pitchFamily="34" charset="0"/>
                <a:ea typeface="Arial" pitchFamily="34" charset="-122"/>
                <a:cs typeface="Arial" pitchFamily="34" charset="-120"/>
              </a:rPr>
              <a:t>Use simple questions to start a conversation: What is your favourite pet? Have you got a pet? These phrases help students ask politely and keep the dialogue going.
</a:t>
            </a:r>
            <a:endParaRPr lang="en-US" sz="1500" dirty="0"/>
          </a:p>
        </p:txBody>
      </p:sp>
      <p:sp>
        <p:nvSpPr>
          <p:cNvPr id="15" name="Text 3"/>
          <p:cNvSpPr txBox="1"/>
          <p:nvPr/>
        </p:nvSpPr>
        <p:spPr>
          <a:xfrm>
            <a:off x="1166275" y="2297100"/>
            <a:ext cx="4706700" cy="505800"/>
          </a:xfrm>
          <a:prstGeom prst="rect">
            <a:avLst/>
          </a:prstGeom>
          <a:noFill/>
          <a:ln/>
        </p:spPr>
        <p:txBody>
          <a:bodyPr wrap="square" lIns="0" tIns="0" rIns="0" bIns="0" rtlCol="0" anchor="ctr"/>
          <a:lstStyle/>
          <a:p>
            <a:pPr algn="l" indent="0" marL="0">
              <a:lnSpc>
                <a:spcPct val="100000"/>
              </a:lnSpc>
              <a:buNone/>
            </a:pPr>
            <a:r>
              <a:rPr lang="en-US" sz="1700" b="1" dirty="0">
                <a:solidFill>
                  <a:srgbClr val="0D2772"/>
                </a:solidFill>
                <a:latin typeface="Arial" pitchFamily="34" charset="0"/>
                <a:ea typeface="Arial" pitchFamily="34" charset="-122"/>
                <a:cs typeface="Arial" pitchFamily="34" charset="-120"/>
              </a:rPr>
              <a:t>Ask about pets
</a:t>
            </a:r>
            <a:endParaRPr lang="en-US" sz="1700" dirty="0"/>
          </a:p>
        </p:txBody>
      </p:sp>
      <p:sp>
        <p:nvSpPr>
          <p:cNvPr id="16" name="Text 4"/>
          <p:cNvSpPr txBox="1"/>
          <p:nvPr/>
        </p:nvSpPr>
        <p:spPr>
          <a:xfrm>
            <a:off x="511450" y="5253200"/>
            <a:ext cx="5362800" cy="863100"/>
          </a:xfrm>
          <a:prstGeom prst="rect">
            <a:avLst/>
          </a:prstGeom>
          <a:noFill/>
          <a:ln/>
        </p:spPr>
        <p:txBody>
          <a:bodyPr wrap="square" lIns="0" tIns="0" rIns="0" bIns="0" rtlCol="0" anchor="t"/>
          <a:lstStyle/>
          <a:p>
            <a:pPr algn="l" indent="0" marL="0">
              <a:lnSpc>
                <a:spcPct val="115000"/>
              </a:lnSpc>
              <a:buNone/>
            </a:pPr>
            <a:r>
              <a:rPr lang="en-US" sz="1500" dirty="0">
                <a:solidFill>
                  <a:srgbClr val="0D2772"/>
                </a:solidFill>
                <a:latin typeface="Arial" pitchFamily="34" charset="0"/>
                <a:ea typeface="Arial" pitchFamily="34" charset="-122"/>
                <a:cs typeface="Arial" pitchFamily="34" charset="-120"/>
              </a:rPr>
              <a:t>Pupils can tell what the pet looks like and where it lives: It lives in our flat. It is small and quiet. Such models make descriptions easier and more natural.
</a:t>
            </a:r>
            <a:endParaRPr lang="en-US" sz="1500" dirty="0"/>
          </a:p>
        </p:txBody>
      </p:sp>
      <p:sp>
        <p:nvSpPr>
          <p:cNvPr id="17" name="Text 5"/>
          <p:cNvSpPr txBox="1"/>
          <p:nvPr/>
        </p:nvSpPr>
        <p:spPr>
          <a:xfrm>
            <a:off x="1166275" y="4573225"/>
            <a:ext cx="4706700" cy="505800"/>
          </a:xfrm>
          <a:prstGeom prst="rect">
            <a:avLst/>
          </a:prstGeom>
          <a:noFill/>
          <a:ln/>
        </p:spPr>
        <p:txBody>
          <a:bodyPr wrap="square" lIns="0" tIns="0" rIns="0" bIns="0" rtlCol="0" anchor="ctr"/>
          <a:lstStyle/>
          <a:p>
            <a:pPr algn="l" indent="0" marL="0">
              <a:lnSpc>
                <a:spcPct val="100000"/>
              </a:lnSpc>
              <a:buNone/>
            </a:pPr>
            <a:r>
              <a:rPr lang="en-US" sz="1700" b="1" dirty="0">
                <a:solidFill>
                  <a:srgbClr val="0D2772"/>
                </a:solidFill>
                <a:latin typeface="Arial" pitchFamily="34" charset="0"/>
                <a:ea typeface="Arial" pitchFamily="34" charset="-122"/>
                <a:cs typeface="Arial" pitchFamily="34" charset="-120"/>
              </a:rPr>
              <a:t>Describe an animal
</a:t>
            </a:r>
            <a:endParaRPr lang="en-US" sz="1700" dirty="0"/>
          </a:p>
        </p:txBody>
      </p:sp>
      <p:sp>
        <p:nvSpPr>
          <p:cNvPr id="18" name="Text 6"/>
          <p:cNvSpPr txBox="1"/>
          <p:nvPr/>
        </p:nvSpPr>
        <p:spPr>
          <a:xfrm>
            <a:off x="6414050" y="2990875"/>
            <a:ext cx="5280600" cy="863100"/>
          </a:xfrm>
          <a:prstGeom prst="rect">
            <a:avLst/>
          </a:prstGeom>
          <a:noFill/>
          <a:ln/>
        </p:spPr>
        <p:txBody>
          <a:bodyPr wrap="square" lIns="0" tIns="0" rIns="0" bIns="0" rtlCol="0" anchor="t"/>
          <a:lstStyle/>
          <a:p>
            <a:pPr algn="l" indent="0" marL="0">
              <a:lnSpc>
                <a:spcPct val="115000"/>
              </a:lnSpc>
              <a:buNone/>
            </a:pPr>
            <a:r>
              <a:rPr lang="en-US" sz="1500" dirty="0">
                <a:solidFill>
                  <a:srgbClr val="0D2772"/>
                </a:solidFill>
                <a:latin typeface="Arial" pitchFamily="34" charset="0"/>
                <a:ea typeface="Arial" pitchFamily="34" charset="-122"/>
                <a:cs typeface="Arial" pitchFamily="34" charset="-120"/>
              </a:rPr>
              <a:t>Short answers are best for Grade 6: I like dogs because they are friendly. My pet can swim. It has got a small cage. Clear sentences build confidence.
</a:t>
            </a:r>
            <a:endParaRPr lang="en-US" sz="1500" dirty="0"/>
          </a:p>
        </p:txBody>
      </p:sp>
      <p:sp>
        <p:nvSpPr>
          <p:cNvPr id="19" name="Text 7"/>
          <p:cNvSpPr txBox="1"/>
          <p:nvPr/>
        </p:nvSpPr>
        <p:spPr>
          <a:xfrm>
            <a:off x="7068875" y="2297100"/>
            <a:ext cx="4625700" cy="505800"/>
          </a:xfrm>
          <a:prstGeom prst="rect">
            <a:avLst/>
          </a:prstGeom>
          <a:noFill/>
          <a:ln/>
        </p:spPr>
        <p:txBody>
          <a:bodyPr wrap="square" lIns="0" tIns="0" rIns="0" bIns="0" rtlCol="0" anchor="ctr"/>
          <a:lstStyle/>
          <a:p>
            <a:pPr algn="l" indent="0" marL="0">
              <a:lnSpc>
                <a:spcPct val="100000"/>
              </a:lnSpc>
              <a:buNone/>
            </a:pPr>
            <a:r>
              <a:rPr lang="en-US" sz="1700" b="1" dirty="0">
                <a:solidFill>
                  <a:srgbClr val="0D2772"/>
                </a:solidFill>
                <a:latin typeface="Arial" pitchFamily="34" charset="0"/>
                <a:ea typeface="Arial" pitchFamily="34" charset="-122"/>
                <a:cs typeface="Arial" pitchFamily="34" charset="-120"/>
              </a:rPr>
              <a:t>Answer clearly
</a:t>
            </a:r>
            <a:endParaRPr lang="en-US" sz="1700" dirty="0"/>
          </a:p>
        </p:txBody>
      </p:sp>
      <p:sp>
        <p:nvSpPr>
          <p:cNvPr id="20" name="Text 8"/>
          <p:cNvSpPr txBox="1"/>
          <p:nvPr/>
        </p:nvSpPr>
        <p:spPr>
          <a:xfrm>
            <a:off x="6414050" y="5253200"/>
            <a:ext cx="5280600" cy="863100"/>
          </a:xfrm>
          <a:prstGeom prst="rect">
            <a:avLst/>
          </a:prstGeom>
          <a:noFill/>
          <a:ln/>
        </p:spPr>
        <p:txBody>
          <a:bodyPr wrap="square" lIns="0" tIns="0" rIns="0" bIns="0" rtlCol="0" anchor="t"/>
          <a:lstStyle/>
          <a:p>
            <a:pPr algn="l" indent="0" marL="0">
              <a:lnSpc>
                <a:spcPct val="115000"/>
              </a:lnSpc>
              <a:buNone/>
            </a:pPr>
            <a:r>
              <a:rPr lang="en-US" sz="1477" dirty="0">
                <a:solidFill>
                  <a:srgbClr val="0D2772"/>
                </a:solidFill>
                <a:latin typeface="Arial" pitchFamily="34" charset="0"/>
                <a:ea typeface="Arial" pitchFamily="34" charset="-122"/>
                <a:cs typeface="Arial" pitchFamily="34" charset="-120"/>
              </a:rPr>
              <a:t>Classroom language also supports comparison: cats are quieter, dogs are more active, fish are calmer. Students practise asking, answering and giving short opinions about animals.
</a:t>
            </a:r>
            <a:endParaRPr lang="en-US" sz="1477" dirty="0"/>
          </a:p>
        </p:txBody>
      </p:sp>
      <p:sp>
        <p:nvSpPr>
          <p:cNvPr id="21" name="Text 9"/>
          <p:cNvSpPr txBox="1"/>
          <p:nvPr/>
        </p:nvSpPr>
        <p:spPr>
          <a:xfrm>
            <a:off x="7068875" y="4565125"/>
            <a:ext cx="4625700" cy="505800"/>
          </a:xfrm>
          <a:prstGeom prst="rect">
            <a:avLst/>
          </a:prstGeom>
          <a:noFill/>
          <a:ln/>
        </p:spPr>
        <p:txBody>
          <a:bodyPr wrap="square" lIns="0" tIns="0" rIns="0" bIns="0" rtlCol="0" anchor="ctr"/>
          <a:lstStyle/>
          <a:p>
            <a:pPr algn="l" indent="0" marL="0">
              <a:lnSpc>
                <a:spcPct val="100000"/>
              </a:lnSpc>
              <a:buNone/>
            </a:pPr>
            <a:r>
              <a:rPr lang="en-US" sz="1700" b="1" dirty="0">
                <a:solidFill>
                  <a:srgbClr val="0D2772"/>
                </a:solidFill>
                <a:latin typeface="Arial" pitchFamily="34" charset="0"/>
                <a:ea typeface="Arial" pitchFamily="34" charset="-122"/>
                <a:cs typeface="Arial" pitchFamily="34" charset="-120"/>
              </a:rPr>
              <a:t>Compare and share
</a:t>
            </a:r>
            <a:endParaRPr lang="en-US" sz="17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D277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sp>
        <p:nvSpPr>
          <p:cNvPr id="4" name="Text 0"/>
          <p:cNvSpPr txBox="1"/>
          <p:nvPr/>
        </p:nvSpPr>
        <p:spPr>
          <a:xfrm>
            <a:off x="630325" y="2826433"/>
            <a:ext cx="6353700" cy="2658600"/>
          </a:xfrm>
          <a:prstGeom prst="rect">
            <a:avLst/>
          </a:prstGeom>
          <a:noFill/>
          <a:ln/>
        </p:spPr>
        <p:txBody>
          <a:bodyPr wrap="square" lIns="0" tIns="0" rIns="0" bIns="0" rtlCol="0" anchor="t"/>
          <a:lstStyle/>
          <a:p>
            <a:pPr algn="l" indent="0" marL="0">
              <a:lnSpc>
                <a:spcPct val="115000"/>
              </a:lnSpc>
              <a:buNone/>
            </a:pPr>
            <a:r>
              <a:rPr lang="en-US" sz="1800" dirty="0">
                <a:solidFill>
                  <a:srgbClr val="F7F5EE"/>
                </a:solidFill>
                <a:latin typeface="Arial" pitchFamily="34" charset="0"/>
                <a:ea typeface="Arial" pitchFamily="34" charset="-122"/>
                <a:cs typeface="Arial" pitchFamily="34" charset="-120"/>
              </a:rPr>
              <a:t>Урок о питомцах помогает шестиклассникам назвать животных, описать их и рассказать о привычках. Конструкции have got, can и Simple Present делают речь понятной и живой.
</a:t>
            </a:r>
            <a:endParaRPr lang="en-US" sz="1800" dirty="0"/>
          </a:p>
        </p:txBody>
      </p:sp>
      <p:sp>
        <p:nvSpPr>
          <p:cNvPr id="5" name="Text 1"/>
          <p:cNvSpPr txBox="1"/>
          <p:nvPr/>
        </p:nvSpPr>
        <p:spPr>
          <a:xfrm>
            <a:off x="630325" y="664450"/>
            <a:ext cx="8943900" cy="1288500"/>
          </a:xfrm>
          <a:prstGeom prst="rect">
            <a:avLst/>
          </a:prstGeom>
          <a:noFill/>
          <a:ln/>
        </p:spPr>
        <p:txBody>
          <a:bodyPr wrap="square" lIns="0" tIns="0" rIns="0" bIns="0" rtlCol="0" anchor="t"/>
          <a:lstStyle/>
          <a:p>
            <a:pPr algn="l" indent="0" marL="0">
              <a:lnSpc>
                <a:spcPct val="100000"/>
              </a:lnSpc>
              <a:buNone/>
            </a:pPr>
            <a:r>
              <a:rPr lang="en-US" sz="3200" b="1" dirty="0">
                <a:solidFill>
                  <a:srgbClr val="F7F5EE"/>
                </a:solidFill>
                <a:latin typeface="Arial" pitchFamily="34" charset="0"/>
                <a:ea typeface="Arial" pitchFamily="34" charset="-122"/>
                <a:cs typeface="Arial" pitchFamily="34" charset="-120"/>
              </a:rPr>
              <a:t>Pets: useful English for Grade 6
</a:t>
            </a:r>
            <a:endParaRPr lang="en-US" sz="3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2026-05-30T17:52:40Z</dcterms:created>
  <dcterms:modified xsi:type="dcterms:W3CDTF">2026-05-30T17:52:40Z</dcterms:modified>
</cp:coreProperties>
</file>