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slideLayout" Target="../slideLayouts/slideLayout1.xml"/><Relationship Id="rId11"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png"/><Relationship Id="rId6" Type="http://schemas.openxmlformats.org/officeDocument/2006/relationships/image" Target="../media/image-18-6.jpe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3625" y="2927235"/>
            <a:ext cx="8524500" cy="199793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8850" y="722800"/>
            <a:ext cx="8346300" cy="1301700"/>
          </a:xfrm>
          <a:prstGeom prst="rect">
            <a:avLst/>
          </a:prstGeom>
          <a:noFill/>
          <a:ln/>
        </p:spPr>
        <p:txBody>
          <a:bodyPr wrap="square" lIns="0" tIns="0" rIns="0" bIns="0" rtlCol="0" anchor="ctr"/>
          <a:lstStyle/>
          <a:p>
            <a:pPr algn="ctr" indent="0" marL="0">
              <a:lnSpc>
                <a:spcPct val="100000"/>
              </a:lnSpc>
              <a:buNone/>
            </a:pPr>
            <a:r>
              <a:rPr lang="en-US" sz="3934" b="1" dirty="0">
                <a:solidFill>
                  <a:srgbClr val="3B1400"/>
                </a:solidFill>
                <a:latin typeface="Arial" pitchFamily="34" charset="0"/>
                <a:ea typeface="Arial" pitchFamily="34" charset="-122"/>
                <a:cs typeface="Arial" pitchFamily="34" charset="-120"/>
              </a:rPr>
              <a:t>Причастие в английском языке: формы, функции и употребление
</a:t>
            </a:r>
            <a:endParaRPr lang="en-US" sz="3934" dirty="0"/>
          </a:p>
        </p:txBody>
      </p:sp>
      <p:sp>
        <p:nvSpPr>
          <p:cNvPr id="6" name="Text 1"/>
          <p:cNvSpPr txBox="1"/>
          <p:nvPr/>
        </p:nvSpPr>
        <p:spPr>
          <a:xfrm>
            <a:off x="398850" y="2084175"/>
            <a:ext cx="8346300" cy="534600"/>
          </a:xfrm>
          <a:prstGeom prst="rect">
            <a:avLst/>
          </a:prstGeom>
          <a:noFill/>
          <a:ln/>
        </p:spPr>
        <p:txBody>
          <a:bodyPr wrap="square" lIns="0" tIns="0" rIns="0" bIns="0" rtlCol="0" anchor="t"/>
          <a:lstStyle/>
          <a:p>
            <a:pPr algn="ctr" indent="0" marL="0">
              <a:lnSpc>
                <a:spcPct val="100000"/>
              </a:lnSpc>
              <a:buNone/>
            </a:pPr>
            <a:r>
              <a:rPr lang="en-US" sz="1800" dirty="0">
                <a:solidFill>
                  <a:srgbClr val="E9CA98"/>
                </a:solidFill>
                <a:latin typeface="Arial" pitchFamily="34" charset="0"/>
                <a:ea typeface="Arial" pitchFamily="34" charset="-122"/>
                <a:cs typeface="Arial" pitchFamily="34" charset="-120"/>
              </a:rPr>
              <a:t>Форма, которая связывает действие, признак и результат.
</a:t>
            </a:r>
            <a:endParaRPr lang="en-US" sz="1800" dirty="0"/>
          </a:p>
        </p:txBody>
      </p:sp>
      <p:sp>
        <p:nvSpPr>
          <p:cNvPr id="7" name="Text 2"/>
          <p:cNvSpPr txBox="1"/>
          <p:nvPr/>
        </p:nvSpPr>
        <p:spPr>
          <a:xfrm>
            <a:off x="4117275" y="230831"/>
            <a:ext cx="4720800" cy="432300"/>
          </a:xfrm>
          <a:prstGeom prst="rect">
            <a:avLst/>
          </a:prstGeom>
          <a:noFill/>
          <a:ln/>
        </p:spPr>
        <p:txBody>
          <a:bodyPr wrap="square" lIns="0" tIns="0" rIns="0" bIns="0" rtlCol="0" anchor="ctr"/>
          <a:lstStyle/>
          <a:p>
            <a:pPr algn="r" indent="0" marL="0">
              <a:lnSpc>
                <a:spcPct val="100000"/>
              </a:lnSpc>
              <a:buNone/>
            </a:pPr>
            <a:r>
              <a:rPr lang="en-US" sz="1800" dirty="0">
                <a:solidFill>
                  <a:srgbClr val="3B1400"/>
                </a:solidFill>
                <a:latin typeface="Arial" pitchFamily="34" charset="0"/>
                <a:ea typeface="Arial" pitchFamily="34" charset="-122"/>
                <a:cs typeface="Arial" pitchFamily="34" charset="-120"/>
              </a:rPr>
              <a:t>
</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78192" y="421600"/>
            <a:ext cx="3786515" cy="42939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545" y="545200"/>
            <a:ext cx="3947700" cy="449100"/>
          </a:xfrm>
          <a:prstGeom prst="rect">
            <a:avLst/>
          </a:prstGeom>
          <a:noFill/>
          <a:ln/>
        </p:spPr>
        <p:txBody>
          <a:bodyPr wrap="square" lIns="0" tIns="0" rIns="0" bIns="0" rtlCol="0" anchor="ctr"/>
          <a:lstStyle/>
          <a:p>
            <a:pPr algn="l" indent="0" marL="0">
              <a:lnSpc>
                <a:spcPct val="100000"/>
              </a:lnSpc>
              <a:buNone/>
            </a:pPr>
            <a:r>
              <a:rPr lang="en-US" sz="1767" b="1" dirty="0">
                <a:solidFill>
                  <a:srgbClr val="E9CA98"/>
                </a:solidFill>
                <a:latin typeface="Arial" pitchFamily="34" charset="0"/>
                <a:ea typeface="Arial" pitchFamily="34" charset="-122"/>
                <a:cs typeface="Arial" pitchFamily="34" charset="-120"/>
              </a:rPr>
              <a:t>Почему причастия важны в 9 классе
</a:t>
            </a:r>
            <a:endParaRPr lang="en-US" sz="1767" dirty="0"/>
          </a:p>
        </p:txBody>
      </p:sp>
      <p:sp>
        <p:nvSpPr>
          <p:cNvPr id="6" name="Text 1"/>
          <p:cNvSpPr txBox="1"/>
          <p:nvPr/>
        </p:nvSpPr>
        <p:spPr>
          <a:xfrm>
            <a:off x="525545" y="1359650"/>
            <a:ext cx="3947700" cy="3212400"/>
          </a:xfrm>
          <a:prstGeom prst="rect">
            <a:avLst/>
          </a:prstGeom>
          <a:noFill/>
          <a:ln/>
        </p:spPr>
        <p:txBody>
          <a:bodyPr wrap="square" lIns="0" tIns="0" rIns="0" bIns="0" rtlCol="0" anchor="t"/>
          <a:lstStyle/>
          <a:p>
            <a:pPr algn="l" indent="0" marL="0">
              <a:lnSpc>
                <a:spcPct val="100000"/>
              </a:lnSpc>
              <a:buNone/>
            </a:pPr>
            <a:r>
              <a:rPr lang="en-US" sz="1800" dirty="0">
                <a:solidFill>
                  <a:srgbClr val="3B1400"/>
                </a:solidFill>
                <a:latin typeface="Arial" pitchFamily="34" charset="0"/>
                <a:ea typeface="Arial" pitchFamily="34" charset="-122"/>
                <a:cs typeface="Arial" pitchFamily="34" charset="-120"/>
              </a:rPr>
              <a:t>Причастия помогают понимать тексты, строить точные переводы и успешно выполнять задания ОГЭ. Они встречаются в описаниях, пассивных конструкциях и сложных предложениях, поэтому знание их форм делает английскую грамматику понятнее и практичнее для ученика.
</a:t>
            </a:r>
            <a:endParaRPr lang="en-US" sz="1800" dirty="0"/>
          </a:p>
        </p:txBody>
      </p:sp>
      <p:sp>
        <p:nvSpPr>
          <p:cNvPr id="7" name="Text 2"/>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2</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Что такое Participle в английском языке
</a:t>
            </a:r>
            <a:endParaRPr lang="en-US" sz="2400" dirty="0"/>
          </a:p>
        </p:txBody>
      </p:sp>
      <p:sp>
        <p:nvSpPr>
          <p:cNvPr id="8"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3</a:t>
            </a:r>
            <a:endParaRPr lang="en-US" sz="1400" dirty="0"/>
          </a:p>
        </p:txBody>
      </p:sp>
      <p:sp>
        <p:nvSpPr>
          <p:cNvPr id="9" name="Text 2"/>
          <p:cNvSpPr txBox="1"/>
          <p:nvPr/>
        </p:nvSpPr>
        <p:spPr>
          <a:xfrm>
            <a:off x="527376" y="1379432"/>
            <a:ext cx="1800975" cy="2949900"/>
          </a:xfrm>
          <a:prstGeom prst="rect">
            <a:avLst/>
          </a:prstGeom>
          <a:noFill/>
          <a:ln/>
        </p:spPr>
        <p:txBody>
          <a:bodyPr wrap="square" lIns="0" tIns="0" rIns="0" bIns="0" rtlCol="0" anchor="t"/>
          <a:lstStyle/>
          <a:p>
            <a:pPr algn="l" indent="0" marL="0">
              <a:lnSpc>
                <a:spcPct val="100000"/>
              </a:lnSpc>
              <a:buNone/>
            </a:pPr>
            <a:r>
              <a:rPr lang="en-US" sz="1600" b="1" dirty="0">
                <a:solidFill>
                  <a:srgbClr val="3B1400"/>
                </a:solidFill>
                <a:latin typeface="Arial" pitchFamily="34" charset="0"/>
                <a:ea typeface="Arial" pitchFamily="34" charset="-122"/>
                <a:cs typeface="Arial" pitchFamily="34" charset="-120"/>
              </a:rPr>
              <a:t>Неличная форма
</a:t>
            </a:r>
            <a:pPr algn="l" indent="0" marL="0">
              <a:lnSpc>
                <a:spcPct val="100000"/>
              </a:lnSpc>
              <a:buNone/>
            </a:pPr>
            <a:r>
              <a:rPr lang="en-US" sz="1400" dirty="0">
                <a:solidFill>
                  <a:srgbClr val="3B1400"/>
                </a:solidFill>
                <a:latin typeface="Arial" pitchFamily="34" charset="0"/>
                <a:ea typeface="Arial" pitchFamily="34" charset="-122"/>
                <a:cs typeface="Arial" pitchFamily="34" charset="-120"/>
              </a:rPr>
              <a:t>Participle — это форма глагола, которая не изменяется по лицам и числам. Она не является самостоятельным сказуемым, но сохраняет связь с действием и временем в предложении.
</a:t>
            </a:r>
            <a:endParaRPr lang="en-US" sz="1600" dirty="0"/>
          </a:p>
        </p:txBody>
      </p:sp>
      <p:sp>
        <p:nvSpPr>
          <p:cNvPr id="10" name="Text 3"/>
          <p:cNvSpPr txBox="1"/>
          <p:nvPr/>
        </p:nvSpPr>
        <p:spPr>
          <a:xfrm>
            <a:off x="2621778" y="1379428"/>
            <a:ext cx="1800975" cy="2949900"/>
          </a:xfrm>
          <a:prstGeom prst="rect">
            <a:avLst/>
          </a:prstGeom>
          <a:noFill/>
          <a:ln/>
        </p:spPr>
        <p:txBody>
          <a:bodyPr wrap="square" lIns="0" tIns="0" rIns="0" bIns="0" rtlCol="0" anchor="t"/>
          <a:lstStyle/>
          <a:p>
            <a:pPr algn="l" indent="0" marL="0">
              <a:lnSpc>
                <a:spcPct val="100000"/>
              </a:lnSpc>
              <a:buNone/>
            </a:pPr>
            <a:r>
              <a:rPr lang="en-US" sz="1600" b="1" dirty="0">
                <a:solidFill>
                  <a:srgbClr val="3B1400"/>
                </a:solidFill>
                <a:latin typeface="Arial" pitchFamily="34" charset="0"/>
                <a:ea typeface="Arial" pitchFamily="34" charset="-122"/>
                <a:cs typeface="Arial" pitchFamily="34" charset="-120"/>
              </a:rPr>
              <a:t>Participle I
</a:t>
            </a:r>
            <a:pPr algn="l" indent="0" marL="0">
              <a:lnSpc>
                <a:spcPct val="100000"/>
              </a:lnSpc>
              <a:buNone/>
            </a:pPr>
            <a:r>
              <a:rPr lang="en-US" sz="1400" dirty="0">
                <a:solidFill>
                  <a:srgbClr val="3B1400"/>
                </a:solidFill>
                <a:latin typeface="Arial" pitchFamily="34" charset="0"/>
                <a:ea typeface="Arial" pitchFamily="34" charset="-122"/>
                <a:cs typeface="Arial" pitchFamily="34" charset="-120"/>
              </a:rPr>
              <a:t>Participle I обычно образуется с помощью окончания -ing: reading, playing, watching. Эта форма чаще показывает процесс, действие в развитии или признак предмета через действие.
</a:t>
            </a:r>
            <a:endParaRPr lang="en-US" sz="1600" dirty="0"/>
          </a:p>
        </p:txBody>
      </p:sp>
      <p:sp>
        <p:nvSpPr>
          <p:cNvPr id="11" name="Text 4"/>
          <p:cNvSpPr txBox="1"/>
          <p:nvPr/>
        </p:nvSpPr>
        <p:spPr>
          <a:xfrm>
            <a:off x="4716179" y="1379428"/>
            <a:ext cx="1800975" cy="2949900"/>
          </a:xfrm>
          <a:prstGeom prst="rect">
            <a:avLst/>
          </a:prstGeom>
          <a:noFill/>
          <a:ln/>
        </p:spPr>
        <p:txBody>
          <a:bodyPr wrap="square" lIns="0" tIns="0" rIns="0" bIns="0" rtlCol="0" anchor="t"/>
          <a:lstStyle/>
          <a:p>
            <a:pPr algn="l" indent="0" marL="0">
              <a:lnSpc>
                <a:spcPct val="100000"/>
              </a:lnSpc>
              <a:buNone/>
            </a:pPr>
            <a:r>
              <a:rPr lang="en-US" sz="1600" b="1" dirty="0">
                <a:solidFill>
                  <a:srgbClr val="3B1400"/>
                </a:solidFill>
                <a:latin typeface="Arial" pitchFamily="34" charset="0"/>
                <a:ea typeface="Arial" pitchFamily="34" charset="-122"/>
                <a:cs typeface="Arial" pitchFamily="34" charset="-120"/>
              </a:rPr>
              <a:t>Participle II
</a:t>
            </a:r>
            <a:pPr algn="l" indent="0" marL="0">
              <a:lnSpc>
                <a:spcPct val="100000"/>
              </a:lnSpc>
              <a:buNone/>
            </a:pPr>
            <a:r>
              <a:rPr lang="en-US" sz="1400" dirty="0">
                <a:solidFill>
                  <a:srgbClr val="3B1400"/>
                </a:solidFill>
                <a:latin typeface="Arial" pitchFamily="34" charset="0"/>
                <a:ea typeface="Arial" pitchFamily="34" charset="-122"/>
                <a:cs typeface="Arial" pitchFamily="34" charset="-120"/>
              </a:rPr>
              <a:t>Participle II у правильных глаголов часто совпадает с формой на -ed: opened, cleaned, invited. У неправильных глаголов она имеет особые формы, например written, sung, taken.
</a:t>
            </a:r>
            <a:endParaRPr lang="en-US" sz="1600" dirty="0"/>
          </a:p>
        </p:txBody>
      </p:sp>
      <p:sp>
        <p:nvSpPr>
          <p:cNvPr id="12" name="Text 5"/>
          <p:cNvSpPr txBox="1"/>
          <p:nvPr/>
        </p:nvSpPr>
        <p:spPr>
          <a:xfrm>
            <a:off x="6810474" y="1379428"/>
            <a:ext cx="1800905" cy="2949900"/>
          </a:xfrm>
          <a:prstGeom prst="rect">
            <a:avLst/>
          </a:prstGeom>
          <a:noFill/>
          <a:ln/>
        </p:spPr>
        <p:txBody>
          <a:bodyPr wrap="square" lIns="0" tIns="0" rIns="0" bIns="0" rtlCol="0" anchor="t"/>
          <a:lstStyle/>
          <a:p>
            <a:pPr algn="l" indent="0" marL="0">
              <a:lnSpc>
                <a:spcPct val="100000"/>
              </a:lnSpc>
              <a:buNone/>
            </a:pPr>
            <a:r>
              <a:rPr lang="en-US" sz="1600" b="1" dirty="0">
                <a:solidFill>
                  <a:srgbClr val="3B1400"/>
                </a:solidFill>
                <a:latin typeface="Arial" pitchFamily="34" charset="0"/>
                <a:ea typeface="Arial" pitchFamily="34" charset="-122"/>
                <a:cs typeface="Arial" pitchFamily="34" charset="-120"/>
              </a:rPr>
              <a:t>Где встречается
</a:t>
            </a:r>
            <a:pPr algn="l" indent="0" marL="0">
              <a:lnSpc>
                <a:spcPct val="100000"/>
              </a:lnSpc>
              <a:buNone/>
            </a:pPr>
            <a:r>
              <a:rPr lang="en-US" sz="1400" dirty="0">
                <a:solidFill>
                  <a:srgbClr val="3B1400"/>
                </a:solidFill>
                <a:latin typeface="Arial" pitchFamily="34" charset="0"/>
                <a:ea typeface="Arial" pitchFamily="34" charset="-122"/>
                <a:cs typeface="Arial" pitchFamily="34" charset="-120"/>
              </a:rPr>
              <a:t>Причастия используются в определительных оборотах, кратких описаниях, пассивном залоге и составных временах. Поэтому они нужны не только для грамматики, но и для точного понимания текста.
</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6625" y="2176901"/>
            <a:ext cx="4048200" cy="137519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Participle I и Participle II: сходство и различие
</a:t>
            </a:r>
            <a:endParaRPr lang="en-US" sz="2400" dirty="0"/>
          </a:p>
        </p:txBody>
      </p:sp>
      <p:sp>
        <p:nvSpPr>
          <p:cNvPr id="7" name="Text 1"/>
          <p:cNvSpPr txBox="1"/>
          <p:nvPr/>
        </p:nvSpPr>
        <p:spPr>
          <a:xfrm>
            <a:off x="426625" y="4586200"/>
            <a:ext cx="4048200" cy="409800"/>
          </a:xfrm>
          <a:prstGeom prst="rect">
            <a:avLst/>
          </a:prstGeom>
          <a:noFill/>
          <a:ln/>
        </p:spPr>
        <p:txBody>
          <a:bodyPr wrap="square" lIns="0" tIns="0" rIns="0" bIns="0" rtlCol="0" anchor="ctr"/>
          <a:lstStyle/>
          <a:p>
            <a:pPr algn="l" indent="0" marL="0">
              <a:lnSpc>
                <a:spcPct val="100000"/>
              </a:lnSpc>
              <a:buNone/>
            </a:pPr>
            <a:r>
              <a:rPr lang="en-US" sz="1600" dirty="0">
                <a:solidFill>
                  <a:srgbClr val="3B1400"/>
                </a:solidFill>
                <a:latin typeface="Arial" pitchFamily="34" charset="0"/>
                <a:ea typeface="Arial" pitchFamily="34" charset="-122"/>
                <a:cs typeface="Arial" pitchFamily="34" charset="-120"/>
              </a:rPr>
              <a:t>Школьная грамматика английского языка
</a:t>
            </a:r>
            <a:endParaRPr lang="en-US" sz="1600" dirty="0"/>
          </a:p>
        </p:txBody>
      </p:sp>
      <p:sp>
        <p:nvSpPr>
          <p:cNvPr id="8" name="Text 2"/>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4</a:t>
            </a:r>
            <a:endParaRPr lang="en-US" sz="1400" dirty="0"/>
          </a:p>
        </p:txBody>
      </p:sp>
      <p:sp>
        <p:nvSpPr>
          <p:cNvPr id="9" name="Text 3"/>
          <p:cNvSpPr txBox="1"/>
          <p:nvPr/>
        </p:nvSpPr>
        <p:spPr>
          <a:xfrm>
            <a:off x="4666050" y="1342750"/>
            <a:ext cx="3951900" cy="1202700"/>
          </a:xfrm>
          <a:prstGeom prst="rect">
            <a:avLst/>
          </a:prstGeom>
          <a:noFill/>
          <a:ln/>
        </p:spPr>
        <p:txBody>
          <a:bodyPr wrap="square" lIns="0" tIns="0" rIns="0" bIns="0" rtlCol="0" anchor="t"/>
          <a:lstStyle/>
          <a:p>
            <a:pPr algn="l" indent="0" marL="0">
              <a:lnSpc>
                <a:spcPct val="100000"/>
              </a:lnSpc>
              <a:buNone/>
            </a:pPr>
            <a:r>
              <a:rPr lang="en-US" sz="1800" dirty="0">
                <a:solidFill>
                  <a:srgbClr val="E9CA98"/>
                </a:solidFill>
                <a:latin typeface="Arial" pitchFamily="34" charset="0"/>
                <a:ea typeface="Arial" pitchFamily="34" charset="-122"/>
                <a:cs typeface="Arial" pitchFamily="34" charset="-120"/>
              </a:rPr>
              <a:t>Сравнение двух форм помогает быстрее распознавать их в предложении и понимать, какую роль они выполняют.
</a:t>
            </a:r>
            <a:endParaRPr lang="en-US" sz="1800" dirty="0"/>
          </a:p>
        </p:txBody>
      </p:sp>
      <p:sp>
        <p:nvSpPr>
          <p:cNvPr id="10" name="Text 4"/>
          <p:cNvSpPr txBox="1"/>
          <p:nvPr/>
        </p:nvSpPr>
        <p:spPr>
          <a:xfrm>
            <a:off x="4666050" y="2925400"/>
            <a:ext cx="3951900" cy="1438800"/>
          </a:xfrm>
          <a:prstGeom prst="rect">
            <a:avLst/>
          </a:prstGeom>
          <a:noFill/>
          <a:ln/>
        </p:spPr>
        <p:txBody>
          <a:bodyPr wrap="square" lIns="0" tIns="0" rIns="0" bIns="0" rtlCol="0" anchor="t"/>
          <a:lstStyle/>
          <a:p>
            <a:pPr algn="l" indent="0" marL="0">
              <a:lnSpc>
                <a:spcPct val="100000"/>
              </a:lnSpc>
              <a:buNone/>
            </a:pPr>
            <a:r>
              <a:rPr lang="en-US" sz="1800" dirty="0">
                <a:solidFill>
                  <a:srgbClr val="E9CA98"/>
                </a:solidFill>
                <a:latin typeface="Arial" pitchFamily="34" charset="0"/>
                <a:ea typeface="Arial" pitchFamily="34" charset="-122"/>
                <a:cs typeface="Arial" pitchFamily="34" charset="-120"/>
              </a:rPr>
              <a:t>Participle I чаще связано с действием, а Participle II — с результатом или состоянием после действия.
</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3430" y="1547250"/>
            <a:ext cx="8277541" cy="3168300"/>
          </a:xfrm>
          <a:prstGeom prst="rect">
            <a:avLst/>
          </a:prstGeom>
        </p:spPr>
      </p:pic>
      <p:sp>
        <p:nvSpPr>
          <p:cNvPr id="5"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Как образуются причастия в английском языке
</a:t>
            </a:r>
            <a:endParaRPr lang="en-US" sz="2400" dirty="0"/>
          </a:p>
        </p:txBody>
      </p:sp>
      <p:sp>
        <p:nvSpPr>
          <p:cNvPr id="6" name="Text 1"/>
          <p:cNvSpPr txBox="1"/>
          <p:nvPr/>
        </p:nvSpPr>
        <p:spPr>
          <a:xfrm>
            <a:off x="426500" y="1172125"/>
            <a:ext cx="8285400" cy="300000"/>
          </a:xfrm>
          <a:prstGeom prst="rect">
            <a:avLst/>
          </a:prstGeom>
          <a:noFill/>
          <a:ln/>
        </p:spPr>
        <p:txBody>
          <a:bodyPr wrap="square" lIns="0" tIns="0" rIns="0" bIns="0" rtlCol="0" anchor="t"/>
          <a:lstStyle/>
          <a:p>
            <a:pPr algn="l" indent="0" marL="0">
              <a:lnSpc>
                <a:spcPct val="100000"/>
              </a:lnSpc>
              <a:buNone/>
            </a:pPr>
            <a:r>
              <a:rPr lang="en-US" sz="1505" dirty="0">
                <a:solidFill>
                  <a:srgbClr val="3B1400"/>
                </a:solidFill>
                <a:latin typeface="Arial" pitchFamily="34" charset="0"/>
                <a:ea typeface="Arial" pitchFamily="34" charset="-122"/>
                <a:cs typeface="Arial" pitchFamily="34" charset="-120"/>
              </a:rPr>
              <a:t>Схема показывает путь от инфинитива к нужной форме и её использованию в предложении.
</a:t>
            </a:r>
            <a:endParaRPr lang="en-US" sz="1505" dirty="0"/>
          </a:p>
        </p:txBody>
      </p:sp>
      <p:sp>
        <p:nvSpPr>
          <p:cNvPr id="7" name="Text 2"/>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5</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001113" y="1317313"/>
            <a:ext cx="764925" cy="874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073513" y="1317313"/>
            <a:ext cx="874200" cy="874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200538" y="1317313"/>
            <a:ext cx="874200" cy="8742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7309175" y="1398013"/>
            <a:ext cx="891000" cy="712800"/>
          </a:xfrm>
          <a:prstGeom prst="rect">
            <a:avLst/>
          </a:prstGeom>
        </p:spPr>
      </p:pic>
      <p:sp>
        <p:nvSpPr>
          <p:cNvPr id="11"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Participle I: формы и основные значения
</a:t>
            </a:r>
            <a:endParaRPr lang="en-US" sz="2400" dirty="0"/>
          </a:p>
        </p:txBody>
      </p:sp>
      <p:sp>
        <p:nvSpPr>
          <p:cNvPr id="12" name="Text 1"/>
          <p:cNvSpPr txBox="1"/>
          <p:nvPr/>
        </p:nvSpPr>
        <p:spPr>
          <a:xfrm>
            <a:off x="516875" y="2504800"/>
            <a:ext cx="1733400" cy="2117400"/>
          </a:xfrm>
          <a:prstGeom prst="rect">
            <a:avLst/>
          </a:prstGeom>
          <a:noFill/>
          <a:ln/>
        </p:spPr>
        <p:txBody>
          <a:bodyPr wrap="square" lIns="0" tIns="0" rIns="0" bIns="0" rtlCol="0" anchor="t"/>
          <a:lstStyle/>
          <a:p>
            <a:pPr algn="ctr" indent="0" marL="0">
              <a:lnSpc>
                <a:spcPct val="100000"/>
              </a:lnSpc>
              <a:buNone/>
            </a:pPr>
            <a:r>
              <a:rPr lang="en-US" sz="1290" b="1" dirty="0">
                <a:solidFill>
                  <a:srgbClr val="3B1400"/>
                </a:solidFill>
                <a:latin typeface="Arial" pitchFamily="34" charset="0"/>
                <a:ea typeface="Arial" pitchFamily="34" charset="-122"/>
                <a:cs typeface="Arial" pitchFamily="34" charset="-120"/>
              </a:rPr>
              <a:t>Действие в процессе
</a:t>
            </a:r>
            <a:pPr algn="ctr" indent="0" marL="0">
              <a:lnSpc>
                <a:spcPct val="100000"/>
              </a:lnSpc>
              <a:buNone/>
            </a:pPr>
            <a:r>
              <a:rPr lang="en-US" sz="1290" dirty="0">
                <a:solidFill>
                  <a:srgbClr val="3B1400"/>
                </a:solidFill>
                <a:latin typeface="Arial" pitchFamily="34" charset="0"/>
                <a:ea typeface="Arial" pitchFamily="34" charset="-122"/>
                <a:cs typeface="Arial" pitchFamily="34" charset="-120"/>
              </a:rPr>
              <a:t>Participle I показывает действие, которое происходит одновременно с основным событием. В предложении оно помогает увидеть движение, изменение или развитие признака в момент действия.
</a:t>
            </a:r>
            <a:endParaRPr lang="en-US" sz="1290" dirty="0"/>
          </a:p>
        </p:txBody>
      </p:sp>
      <p:sp>
        <p:nvSpPr>
          <p:cNvPr id="13" name="Text 2"/>
          <p:cNvSpPr txBox="1"/>
          <p:nvPr/>
        </p:nvSpPr>
        <p:spPr>
          <a:xfrm>
            <a:off x="2643988" y="2504800"/>
            <a:ext cx="1733400" cy="2117400"/>
          </a:xfrm>
          <a:prstGeom prst="rect">
            <a:avLst/>
          </a:prstGeom>
          <a:noFill/>
          <a:ln/>
        </p:spPr>
        <p:txBody>
          <a:bodyPr wrap="square" lIns="0" tIns="0" rIns="0" bIns="0" rtlCol="0" anchor="t"/>
          <a:lstStyle/>
          <a:p>
            <a:pPr algn="ctr" indent="0" marL="0">
              <a:lnSpc>
                <a:spcPct val="100000"/>
              </a:lnSpc>
              <a:buNone/>
            </a:pPr>
            <a:r>
              <a:rPr lang="en-US" sz="1389" b="1" dirty="0">
                <a:solidFill>
                  <a:srgbClr val="3B1400"/>
                </a:solidFill>
                <a:latin typeface="Arial" pitchFamily="34" charset="0"/>
                <a:ea typeface="Arial" pitchFamily="34" charset="-122"/>
                <a:cs typeface="Arial" pitchFamily="34" charset="-120"/>
              </a:rPr>
              <a:t>Признак по действию
</a:t>
            </a:r>
            <a:pPr algn="ctr" indent="0" marL="0">
              <a:lnSpc>
                <a:spcPct val="100000"/>
              </a:lnSpc>
              <a:buNone/>
            </a:pPr>
            <a:r>
              <a:rPr lang="en-US" sz="1389" dirty="0">
                <a:solidFill>
                  <a:srgbClr val="3B1400"/>
                </a:solidFill>
                <a:latin typeface="Arial" pitchFamily="34" charset="0"/>
                <a:ea typeface="Arial" pitchFamily="34" charset="-122"/>
                <a:cs typeface="Arial" pitchFamily="34" charset="-120"/>
              </a:rPr>
              <a:t>Эта форма может описывать предмет или человека через выполняемое действие: a running boy, a speaking student, a flying bird. Признак выражается не качеством, а действием.
</a:t>
            </a:r>
            <a:endParaRPr lang="en-US" sz="1389" dirty="0"/>
          </a:p>
        </p:txBody>
      </p:sp>
      <p:sp>
        <p:nvSpPr>
          <p:cNvPr id="14" name="Text 3"/>
          <p:cNvSpPr txBox="1"/>
          <p:nvPr/>
        </p:nvSpPr>
        <p:spPr>
          <a:xfrm>
            <a:off x="4766013" y="2504800"/>
            <a:ext cx="1733400" cy="2117400"/>
          </a:xfrm>
          <a:prstGeom prst="rect">
            <a:avLst/>
          </a:prstGeom>
          <a:noFill/>
          <a:ln/>
        </p:spPr>
        <p:txBody>
          <a:bodyPr wrap="square" lIns="0" tIns="0" rIns="0" bIns="0" rtlCol="0" anchor="t"/>
          <a:lstStyle/>
          <a:p>
            <a:pPr algn="ctr" indent="0" marL="0">
              <a:lnSpc>
                <a:spcPct val="100000"/>
              </a:lnSpc>
              <a:buNone/>
            </a:pPr>
            <a:r>
              <a:rPr lang="en-US" sz="1436" b="1" dirty="0">
                <a:solidFill>
                  <a:srgbClr val="3B1400"/>
                </a:solidFill>
                <a:latin typeface="Arial" pitchFamily="34" charset="0"/>
                <a:ea typeface="Arial" pitchFamily="34" charset="-122"/>
                <a:cs typeface="Arial" pitchFamily="34" charset="-120"/>
              </a:rPr>
              <a:t>Временная связь
</a:t>
            </a:r>
            <a:pPr algn="ctr" indent="0" marL="0">
              <a:lnSpc>
                <a:spcPct val="100000"/>
              </a:lnSpc>
              <a:buNone/>
            </a:pPr>
            <a:r>
              <a:rPr lang="en-US" sz="1436" dirty="0">
                <a:solidFill>
                  <a:srgbClr val="3B1400"/>
                </a:solidFill>
                <a:latin typeface="Arial" pitchFamily="34" charset="0"/>
                <a:ea typeface="Arial" pitchFamily="34" charset="-122"/>
                <a:cs typeface="Arial" pitchFamily="34" charset="-120"/>
              </a:rPr>
              <a:t>Participle I часто добавляет сведения о времени: что происходило в тот же момент, что и основное действие. Именно поэтому форма полезна в кратких и точных описаниях.
</a:t>
            </a:r>
            <a:endParaRPr lang="en-US" sz="1436" dirty="0"/>
          </a:p>
        </p:txBody>
      </p:sp>
      <p:sp>
        <p:nvSpPr>
          <p:cNvPr id="15" name="Text 4"/>
          <p:cNvSpPr txBox="1"/>
          <p:nvPr/>
        </p:nvSpPr>
        <p:spPr>
          <a:xfrm>
            <a:off x="6898037" y="2504800"/>
            <a:ext cx="1733400" cy="2117400"/>
          </a:xfrm>
          <a:prstGeom prst="rect">
            <a:avLst/>
          </a:prstGeom>
          <a:noFill/>
          <a:ln/>
        </p:spPr>
        <p:txBody>
          <a:bodyPr wrap="square" lIns="0" tIns="0" rIns="0" bIns="0" rtlCol="0" anchor="t"/>
          <a:lstStyle/>
          <a:p>
            <a:pPr algn="ctr" indent="0" marL="0">
              <a:lnSpc>
                <a:spcPct val="100000"/>
              </a:lnSpc>
              <a:buNone/>
            </a:pPr>
            <a:r>
              <a:rPr lang="en-US" sz="1389" b="1" dirty="0">
                <a:solidFill>
                  <a:srgbClr val="3B1400"/>
                </a:solidFill>
                <a:latin typeface="Arial" pitchFamily="34" charset="0"/>
                <a:ea typeface="Arial" pitchFamily="34" charset="-122"/>
                <a:cs typeface="Arial" pitchFamily="34" charset="-120"/>
              </a:rPr>
              <a:t>Не путать с герундием
</a:t>
            </a:r>
            <a:pPr algn="ctr" indent="0" marL="0">
              <a:lnSpc>
                <a:spcPct val="100000"/>
              </a:lnSpc>
              <a:buNone/>
            </a:pPr>
            <a:r>
              <a:rPr lang="en-US" sz="1389" dirty="0">
                <a:solidFill>
                  <a:srgbClr val="3B1400"/>
                </a:solidFill>
                <a:latin typeface="Arial" pitchFamily="34" charset="0"/>
                <a:ea typeface="Arial" pitchFamily="34" charset="-122"/>
                <a:cs typeface="Arial" pitchFamily="34" charset="-120"/>
              </a:rPr>
              <a:t>Форма на -ing выглядит одинаково, но функции могут быть разными. Причастие работает как определение или часть оборота, а герундий чаще выполняет роль существительного.
</a:t>
            </a:r>
            <a:endParaRPr lang="en-US" sz="1389" dirty="0"/>
          </a:p>
        </p:txBody>
      </p:sp>
      <p:sp>
        <p:nvSpPr>
          <p:cNvPr id="16" name="Text 5"/>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6</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Participle I в настоящем и прошедшем контексте
</a:t>
            </a:r>
            <a:endParaRPr lang="en-US" sz="2400" dirty="0"/>
          </a:p>
        </p:txBody>
      </p:sp>
      <p:sp>
        <p:nvSpPr>
          <p:cNvPr id="8"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7</a:t>
            </a:r>
            <a:endParaRPr lang="en-US" sz="1400" dirty="0"/>
          </a:p>
        </p:txBody>
      </p:sp>
      <p:sp>
        <p:nvSpPr>
          <p:cNvPr id="9" name="Text 2"/>
          <p:cNvSpPr txBox="1"/>
          <p:nvPr/>
        </p:nvSpPr>
        <p:spPr>
          <a:xfrm>
            <a:off x="426500" y="2503900"/>
            <a:ext cx="2181300" cy="2211600"/>
          </a:xfrm>
          <a:prstGeom prst="rect">
            <a:avLst/>
          </a:prstGeom>
          <a:noFill/>
          <a:ln/>
        </p:spPr>
        <p:txBody>
          <a:bodyPr wrap="square" lIns="0" tIns="0" rIns="0" bIns="0" rtlCol="0" anchor="t"/>
          <a:lstStyle/>
          <a:p>
            <a:pPr algn="l" indent="0" marL="0">
              <a:lnSpc>
                <a:spcPct val="100000"/>
              </a:lnSpc>
              <a:buNone/>
            </a:pPr>
            <a:r>
              <a:rPr lang="en-US" sz="1600" b="1" dirty="0">
                <a:solidFill>
                  <a:srgbClr val="3B1400"/>
                </a:solidFill>
                <a:latin typeface="Arial" pitchFamily="34" charset="0"/>
                <a:ea typeface="Arial" pitchFamily="34" charset="-122"/>
                <a:cs typeface="Arial" pitchFamily="34" charset="-120"/>
              </a:rPr>
              <a:t>Сначала происходит действие
</a:t>
            </a:r>
            <a:pPr algn="l" indent="0" marL="0">
              <a:lnSpc>
                <a:spcPct val="100000"/>
              </a:lnSpc>
              <a:buNone/>
            </a:pPr>
            <a:r>
              <a:rPr lang="en-US" sz="700" b="1" dirty="0">
                <a:solidFill>
                  <a:srgbClr val="3B14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3B1400"/>
                </a:solidFill>
                <a:latin typeface="Arial" pitchFamily="34" charset="0"/>
                <a:ea typeface="Arial" pitchFamily="34" charset="-122"/>
                <a:cs typeface="Arial" pitchFamily="34" charset="-120"/>
              </a:rPr>
              <a:t>В начале ситуации Participle I помогает показать действие, которое связано с главным событием, но не выражает время самостоятельно.
</a:t>
            </a:r>
            <a:endParaRPr lang="en-US" sz="1600" dirty="0"/>
          </a:p>
        </p:txBody>
      </p:sp>
      <p:sp>
        <p:nvSpPr>
          <p:cNvPr id="10" name="Text 3"/>
          <p:cNvSpPr txBox="1"/>
          <p:nvPr/>
        </p:nvSpPr>
        <p:spPr>
          <a:xfrm>
            <a:off x="3366800" y="2503900"/>
            <a:ext cx="2181300" cy="2211600"/>
          </a:xfrm>
          <a:prstGeom prst="rect">
            <a:avLst/>
          </a:prstGeom>
          <a:noFill/>
          <a:ln/>
        </p:spPr>
        <p:txBody>
          <a:bodyPr wrap="square" lIns="0" tIns="0" rIns="0" bIns="0" rtlCol="0" anchor="t"/>
          <a:lstStyle/>
          <a:p>
            <a:pPr algn="l" indent="0" marL="0">
              <a:lnSpc>
                <a:spcPct val="100000"/>
              </a:lnSpc>
              <a:buNone/>
            </a:pPr>
            <a:r>
              <a:rPr lang="en-US" sz="1600" b="1" dirty="0">
                <a:solidFill>
                  <a:srgbClr val="3B1400"/>
                </a:solidFill>
                <a:latin typeface="Arial" pitchFamily="34" charset="0"/>
                <a:ea typeface="Arial" pitchFamily="34" charset="-122"/>
                <a:cs typeface="Arial" pitchFamily="34" charset="-120"/>
              </a:rPr>
              <a:t>Одновременность
</a:t>
            </a:r>
            <a:pPr algn="l" indent="0" marL="0">
              <a:lnSpc>
                <a:spcPct val="100000"/>
              </a:lnSpc>
              <a:buNone/>
            </a:pPr>
            <a:r>
              <a:rPr lang="en-US" sz="700" b="1" dirty="0">
                <a:solidFill>
                  <a:srgbClr val="3B14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3B1400"/>
                </a:solidFill>
                <a:latin typeface="Arial" pitchFamily="34" charset="0"/>
                <a:ea typeface="Arial" pitchFamily="34" charset="-122"/>
                <a:cs typeface="Arial" pitchFamily="34" charset="-120"/>
              </a:rPr>
              <a:t>В предложении Looking out of the window, she saw the rain форма looking показывает действие, происходящее в тот же момент, что и основное действие.
</a:t>
            </a:r>
            <a:endParaRPr lang="en-US" sz="1600" dirty="0"/>
          </a:p>
        </p:txBody>
      </p:sp>
      <p:sp>
        <p:nvSpPr>
          <p:cNvPr id="11" name="Text 4"/>
          <p:cNvSpPr txBox="1"/>
          <p:nvPr/>
        </p:nvSpPr>
        <p:spPr>
          <a:xfrm>
            <a:off x="6566900" y="2503900"/>
            <a:ext cx="2181300" cy="2211600"/>
          </a:xfrm>
          <a:prstGeom prst="rect">
            <a:avLst/>
          </a:prstGeom>
          <a:noFill/>
          <a:ln/>
        </p:spPr>
        <p:txBody>
          <a:bodyPr wrap="square" lIns="0" tIns="0" rIns="0" bIns="0" rtlCol="0" anchor="t"/>
          <a:lstStyle/>
          <a:p>
            <a:pPr algn="l" indent="0" marL="0">
              <a:lnSpc>
                <a:spcPct val="100000"/>
              </a:lnSpc>
              <a:buNone/>
            </a:pPr>
            <a:r>
              <a:rPr lang="en-US" sz="1600" b="1" dirty="0">
                <a:solidFill>
                  <a:srgbClr val="3B1400"/>
                </a:solidFill>
                <a:latin typeface="Arial" pitchFamily="34" charset="0"/>
                <a:ea typeface="Arial" pitchFamily="34" charset="-122"/>
                <a:cs typeface="Arial" pitchFamily="34" charset="-120"/>
              </a:rPr>
              <a:t>Предшествование
</a:t>
            </a:r>
            <a:pPr algn="l" indent="0" marL="0">
              <a:lnSpc>
                <a:spcPct val="100000"/>
              </a:lnSpc>
              <a:buNone/>
            </a:pPr>
            <a:r>
              <a:rPr lang="en-US" sz="700" b="1" dirty="0">
                <a:solidFill>
                  <a:srgbClr val="3B14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3B1400"/>
                </a:solidFill>
                <a:latin typeface="Arial" pitchFamily="34" charset="0"/>
                <a:ea typeface="Arial" pitchFamily="34" charset="-122"/>
                <a:cs typeface="Arial" pitchFamily="34" charset="-120"/>
              </a:rPr>
              <a:t>В конструкции Having finished his homework, he went for a walk форма having finished показывает, что одно действие завершилось раньше другого.
</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57650" y="1207847"/>
            <a:ext cx="3790800" cy="2737005"/>
          </a:xfrm>
          <a:prstGeom prst="rect">
            <a:avLst/>
          </a:prstGeom>
        </p:spPr>
      </p:pic>
      <p:sp>
        <p:nvSpPr>
          <p:cNvPr id="4"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Основные функции причастий в английском языке
</a:t>
            </a:r>
            <a:endParaRPr lang="en-US" sz="2400" dirty="0"/>
          </a:p>
        </p:txBody>
      </p:sp>
      <p:sp>
        <p:nvSpPr>
          <p:cNvPr id="5" name="Text 1"/>
          <p:cNvSpPr txBox="1"/>
          <p:nvPr/>
        </p:nvSpPr>
        <p:spPr>
          <a:xfrm>
            <a:off x="1365250" y="2614312"/>
            <a:ext cx="2365500" cy="1313100"/>
          </a:xfrm>
          <a:prstGeom prst="rect">
            <a:avLst/>
          </a:prstGeom>
          <a:noFill/>
          <a:ln/>
        </p:spPr>
        <p:txBody>
          <a:bodyPr wrap="square" lIns="0" tIns="0" rIns="0" bIns="0" rtlCol="0" anchor="ctr"/>
          <a:lstStyle/>
          <a:p>
            <a:pPr algn="l" indent="0" marL="0">
              <a:lnSpc>
                <a:spcPct val="100000"/>
              </a:lnSpc>
              <a:buNone/>
            </a:pPr>
            <a:r>
              <a:rPr lang="en-US" sz="1477" dirty="0">
                <a:solidFill>
                  <a:srgbClr val="3B1400"/>
                </a:solidFill>
                <a:latin typeface="Arial" pitchFamily="34" charset="0"/>
                <a:ea typeface="Arial" pitchFamily="34" charset="-122"/>
                <a:cs typeface="Arial" pitchFamily="34" charset="-120"/>
              </a:rPr>
              <a:t>Самые заметные функции связаны с определением и причастными оборотами; реже причастия входят в состав сказуемого и обстоятельственных конструкций.
</a:t>
            </a:r>
            <a:endParaRPr lang="en-US" sz="1477" dirty="0"/>
          </a:p>
        </p:txBody>
      </p:sp>
      <p:sp>
        <p:nvSpPr>
          <p:cNvPr id="6" name="Text 2"/>
          <p:cNvSpPr txBox="1"/>
          <p:nvPr/>
        </p:nvSpPr>
        <p:spPr>
          <a:xfrm>
            <a:off x="1365250" y="4004835"/>
            <a:ext cx="6283200" cy="313200"/>
          </a:xfrm>
          <a:prstGeom prst="rect">
            <a:avLst/>
          </a:prstGeom>
          <a:noFill/>
          <a:ln/>
        </p:spPr>
        <p:txBody>
          <a:bodyPr wrap="square" lIns="0" tIns="0" rIns="0" bIns="0" rtlCol="0" anchor="ctr"/>
          <a:lstStyle/>
          <a:p>
            <a:pPr algn="l" indent="0" marL="0">
              <a:lnSpc>
                <a:spcPct val="100000"/>
              </a:lnSpc>
              <a:buNone/>
            </a:pPr>
            <a:r>
              <a:rPr lang="en-US" sz="1600" dirty="0">
                <a:solidFill>
                  <a:srgbClr val="3B1400"/>
                </a:solidFill>
                <a:latin typeface="Arial" pitchFamily="34" charset="0"/>
                <a:ea typeface="Arial" pitchFamily="34" charset="-122"/>
                <a:cs typeface="Arial" pitchFamily="34" charset="-120"/>
              </a:rPr>
              <a:t>Схематичное распределение функций по школьной грамматике
</a:t>
            </a:r>
            <a:endParaRPr lang="en-US" sz="1600" dirty="0"/>
          </a:p>
        </p:txBody>
      </p:sp>
      <p:sp>
        <p:nvSpPr>
          <p:cNvPr id="7" name="Text 3"/>
          <p:cNvSpPr txBox="1"/>
          <p:nvPr/>
        </p:nvSpPr>
        <p:spPr>
          <a:xfrm>
            <a:off x="1365250" y="1230375"/>
            <a:ext cx="2365500" cy="1313100"/>
          </a:xfrm>
          <a:prstGeom prst="rect">
            <a:avLst/>
          </a:prstGeom>
          <a:noFill/>
          <a:ln/>
        </p:spPr>
        <p:txBody>
          <a:bodyPr wrap="square" lIns="0" tIns="0" rIns="0" bIns="0" rtlCol="0" anchor="ctr"/>
          <a:lstStyle/>
          <a:p>
            <a:pPr algn="l" indent="0" marL="0">
              <a:lnSpc>
                <a:spcPct val="100000"/>
              </a:lnSpc>
              <a:buNone/>
            </a:pPr>
            <a:r>
              <a:rPr lang="en-US" sz="1723" dirty="0">
                <a:solidFill>
                  <a:srgbClr val="3B1400"/>
                </a:solidFill>
                <a:latin typeface="Arial" pitchFamily="34" charset="0"/>
                <a:ea typeface="Arial" pitchFamily="34" charset="-122"/>
                <a:cs typeface="Arial" pitchFamily="34" charset="-120"/>
              </a:rPr>
              <a:t>Причастия чаще всего помогают сжимать информацию и делать описание более точным в письменной речи.
</a:t>
            </a:r>
            <a:endParaRPr lang="en-US" sz="1723" dirty="0"/>
          </a:p>
        </p:txBody>
      </p:sp>
      <p:sp>
        <p:nvSpPr>
          <p:cNvPr id="8" name="Text 4"/>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8</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Participle II: значение и способы образования
</a:t>
            </a:r>
            <a:endParaRPr lang="en-US" sz="2400" dirty="0"/>
          </a:p>
        </p:txBody>
      </p:sp>
      <p:sp>
        <p:nvSpPr>
          <p:cNvPr id="9"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9</a:t>
            </a:r>
            <a:endParaRPr lang="en-US" sz="1400" dirty="0"/>
          </a:p>
        </p:txBody>
      </p:sp>
      <p:sp>
        <p:nvSpPr>
          <p:cNvPr id="10" name="Text 2"/>
          <p:cNvSpPr txBox="1"/>
          <p:nvPr/>
        </p:nvSpPr>
        <p:spPr>
          <a:xfrm>
            <a:off x="553623" y="1848788"/>
            <a:ext cx="1606221" cy="2520300"/>
          </a:xfrm>
          <a:prstGeom prst="rect">
            <a:avLst/>
          </a:prstGeom>
          <a:noFill/>
          <a:ln/>
        </p:spPr>
        <p:txBody>
          <a:bodyPr wrap="square" lIns="0" tIns="0" rIns="0" bIns="0" rtlCol="0" anchor="t"/>
          <a:lstStyle/>
          <a:p>
            <a:pPr algn="l" indent="0" marL="0">
              <a:lnSpc>
                <a:spcPct val="100000"/>
              </a:lnSpc>
              <a:buNone/>
            </a:pPr>
            <a:r>
              <a:rPr lang="en-US" sz="1400" b="1" dirty="0">
                <a:solidFill>
                  <a:srgbClr val="3B1400"/>
                </a:solidFill>
                <a:latin typeface="Arial" pitchFamily="34" charset="0"/>
                <a:ea typeface="Arial" pitchFamily="34" charset="-122"/>
                <a:cs typeface="Arial" pitchFamily="34" charset="-120"/>
              </a:rPr>
              <a:t>Правильные глаголы
</a:t>
            </a:r>
            <a:pPr algn="l" indent="0" marL="0">
              <a:lnSpc>
                <a:spcPct val="100000"/>
              </a:lnSpc>
              <a:buNone/>
            </a:pPr>
            <a:r>
              <a:rPr lang="en-US" sz="1200" dirty="0">
                <a:solidFill>
                  <a:srgbClr val="3B1400"/>
                </a:solidFill>
                <a:latin typeface="Arial" pitchFamily="34" charset="0"/>
                <a:ea typeface="Arial" pitchFamily="34" charset="-122"/>
                <a:cs typeface="Arial" pitchFamily="34" charset="-120"/>
              </a:rPr>
              <a:t>У правильных глаголов Participle II обычно образуется с окончанием -ed: studied, finished, repaired. Такая форма легко узнаётся и часто совпадает с третьей формой глагола по написанию.
</a:t>
            </a:r>
            <a:endParaRPr lang="en-US" sz="1400" dirty="0"/>
          </a:p>
        </p:txBody>
      </p:sp>
      <p:sp>
        <p:nvSpPr>
          <p:cNvPr id="11" name="Text 3"/>
          <p:cNvSpPr txBox="1"/>
          <p:nvPr/>
        </p:nvSpPr>
        <p:spPr>
          <a:xfrm>
            <a:off x="2705161" y="1848788"/>
            <a:ext cx="1606221" cy="2520300"/>
          </a:xfrm>
          <a:prstGeom prst="rect">
            <a:avLst/>
          </a:prstGeom>
          <a:noFill/>
          <a:ln/>
        </p:spPr>
        <p:txBody>
          <a:bodyPr wrap="square" lIns="0" tIns="0" rIns="0" bIns="0" rtlCol="0" anchor="t"/>
          <a:lstStyle/>
          <a:p>
            <a:pPr algn="l" indent="0" marL="0">
              <a:lnSpc>
                <a:spcPct val="100000"/>
              </a:lnSpc>
              <a:buNone/>
            </a:pPr>
            <a:r>
              <a:rPr lang="en-US" sz="1400" b="1" dirty="0">
                <a:solidFill>
                  <a:srgbClr val="3B1400"/>
                </a:solidFill>
                <a:latin typeface="Arial" pitchFamily="34" charset="0"/>
                <a:ea typeface="Arial" pitchFamily="34" charset="-122"/>
                <a:cs typeface="Arial" pitchFamily="34" charset="-120"/>
              </a:rPr>
              <a:t>Неправильные глаголы
</a:t>
            </a:r>
            <a:pPr algn="l" indent="0" marL="0">
              <a:lnSpc>
                <a:spcPct val="100000"/>
              </a:lnSpc>
              <a:buNone/>
            </a:pPr>
            <a:r>
              <a:rPr lang="en-US" sz="1200" dirty="0">
                <a:solidFill>
                  <a:srgbClr val="3B1400"/>
                </a:solidFill>
                <a:latin typeface="Arial" pitchFamily="34" charset="0"/>
                <a:ea typeface="Arial" pitchFamily="34" charset="-122"/>
                <a:cs typeface="Arial" pitchFamily="34" charset="-120"/>
              </a:rPr>
              <a:t>У неправильных глаголов форму нужно запоминать отдельно: written, bought, driven, spoken. Здесь нет единого правила, поэтому особенно важны тренировка и словарная работа.
</a:t>
            </a:r>
            <a:endParaRPr lang="en-US" sz="1400" dirty="0"/>
          </a:p>
        </p:txBody>
      </p:sp>
      <p:sp>
        <p:nvSpPr>
          <p:cNvPr id="12" name="Text 4"/>
          <p:cNvSpPr txBox="1"/>
          <p:nvPr/>
        </p:nvSpPr>
        <p:spPr>
          <a:xfrm>
            <a:off x="4856686" y="1848788"/>
            <a:ext cx="1606221" cy="2520300"/>
          </a:xfrm>
          <a:prstGeom prst="rect">
            <a:avLst/>
          </a:prstGeom>
          <a:noFill/>
          <a:ln/>
        </p:spPr>
        <p:txBody>
          <a:bodyPr wrap="square" lIns="0" tIns="0" rIns="0" bIns="0" rtlCol="0" anchor="t"/>
          <a:lstStyle/>
          <a:p>
            <a:pPr algn="l" indent="0" marL="0">
              <a:lnSpc>
                <a:spcPct val="100000"/>
              </a:lnSpc>
              <a:buNone/>
            </a:pPr>
            <a:r>
              <a:rPr lang="en-US" sz="1400" b="1" dirty="0">
                <a:solidFill>
                  <a:srgbClr val="3B1400"/>
                </a:solidFill>
                <a:latin typeface="Arial" pitchFamily="34" charset="0"/>
                <a:ea typeface="Arial" pitchFamily="34" charset="-122"/>
                <a:cs typeface="Arial" pitchFamily="34" charset="-120"/>
              </a:rPr>
              <a:t>Значение результата
</a:t>
            </a:r>
            <a:pPr algn="l" indent="0" marL="0">
              <a:lnSpc>
                <a:spcPct val="100000"/>
              </a:lnSpc>
              <a:buNone/>
            </a:pPr>
            <a:r>
              <a:rPr lang="en-US" sz="1200" dirty="0">
                <a:solidFill>
                  <a:srgbClr val="3B1400"/>
                </a:solidFill>
                <a:latin typeface="Arial" pitchFamily="34" charset="0"/>
                <a:ea typeface="Arial" pitchFamily="34" charset="-122"/>
                <a:cs typeface="Arial" pitchFamily="34" charset="-120"/>
              </a:rPr>
              <a:t>Participle II показывает результат действия, завершённое действие или состояние после него. Поэтому эта форма часто описывает не сам процесс, а то, что получилось в итоге.
</a:t>
            </a:r>
            <a:endParaRPr lang="en-US" sz="1400" dirty="0"/>
          </a:p>
        </p:txBody>
      </p:sp>
      <p:sp>
        <p:nvSpPr>
          <p:cNvPr id="13" name="Text 5"/>
          <p:cNvSpPr txBox="1"/>
          <p:nvPr/>
        </p:nvSpPr>
        <p:spPr>
          <a:xfrm>
            <a:off x="6978448" y="1848788"/>
            <a:ext cx="1606221" cy="2520300"/>
          </a:xfrm>
          <a:prstGeom prst="rect">
            <a:avLst/>
          </a:prstGeom>
          <a:noFill/>
          <a:ln/>
        </p:spPr>
        <p:txBody>
          <a:bodyPr wrap="square" lIns="0" tIns="0" rIns="0" bIns="0" rtlCol="0" anchor="t"/>
          <a:lstStyle/>
          <a:p>
            <a:pPr algn="l" indent="0" marL="0">
              <a:lnSpc>
                <a:spcPct val="100000"/>
              </a:lnSpc>
              <a:buNone/>
            </a:pPr>
            <a:r>
              <a:rPr lang="en-US" sz="1400" b="1" dirty="0">
                <a:solidFill>
                  <a:srgbClr val="3B1400"/>
                </a:solidFill>
                <a:latin typeface="Arial" pitchFamily="34" charset="0"/>
                <a:ea typeface="Arial" pitchFamily="34" charset="-122"/>
                <a:cs typeface="Arial" pitchFamily="34" charset="-120"/>
              </a:rPr>
              <a:t>Грамматическая роль
</a:t>
            </a:r>
            <a:pPr algn="l" indent="0" marL="0">
              <a:lnSpc>
                <a:spcPct val="100000"/>
              </a:lnSpc>
              <a:buNone/>
            </a:pPr>
            <a:r>
              <a:rPr lang="en-US" sz="1200" dirty="0">
                <a:solidFill>
                  <a:srgbClr val="3B1400"/>
                </a:solidFill>
                <a:latin typeface="Arial" pitchFamily="34" charset="0"/>
                <a:ea typeface="Arial" pitchFamily="34" charset="-122"/>
                <a:cs typeface="Arial" pitchFamily="34" charset="-120"/>
              </a:rPr>
              <a:t>Participle II особенно важен в пассивном залоге и перфектных временах. Без него невозможно правильно построить многие распространённые английские конструкции и точно передать смысл.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6500" y="179850"/>
            <a:ext cx="82947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3B1400"/>
                </a:solidFill>
                <a:latin typeface="Arial" pitchFamily="34" charset="0"/>
                <a:ea typeface="Arial" pitchFamily="34" charset="-122"/>
                <a:cs typeface="Arial" pitchFamily="34" charset="-120"/>
              </a:rPr>
              <a:t>Participle II в пассивном залоге
</a:t>
            </a:r>
            <a:endParaRPr lang="en-US" sz="2400" dirty="0"/>
          </a:p>
        </p:txBody>
      </p:sp>
      <p:sp>
        <p:nvSpPr>
          <p:cNvPr id="9"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10</a:t>
            </a:r>
            <a:endParaRPr lang="en-US" sz="1400" dirty="0"/>
          </a:p>
        </p:txBody>
      </p:sp>
      <p:sp>
        <p:nvSpPr>
          <p:cNvPr id="10" name="Text 2"/>
          <p:cNvSpPr txBox="1"/>
          <p:nvPr/>
        </p:nvSpPr>
        <p:spPr>
          <a:xfrm>
            <a:off x="525244" y="1061800"/>
            <a:ext cx="1837769" cy="3087600"/>
          </a:xfrm>
          <a:prstGeom prst="rect">
            <a:avLst/>
          </a:prstGeom>
          <a:noFill/>
          <a:ln/>
        </p:spPr>
        <p:txBody>
          <a:bodyPr wrap="square" lIns="0" tIns="0" rIns="0" bIns="0" rtlCol="0" anchor="t"/>
          <a:lstStyle/>
          <a:p>
            <a:pPr algn="l" indent="0" marL="0">
              <a:lnSpc>
                <a:spcPct val="100000"/>
              </a:lnSpc>
              <a:buNone/>
            </a:pPr>
            <a:r>
              <a:rPr lang="en-US" sz="1500" b="1" dirty="0">
                <a:solidFill>
                  <a:srgbClr val="E9CA98"/>
                </a:solidFill>
                <a:latin typeface="Arial" pitchFamily="34" charset="0"/>
                <a:ea typeface="Arial" pitchFamily="34" charset="-122"/>
                <a:cs typeface="Arial" pitchFamily="34" charset="-120"/>
              </a:rPr>
              <a:t>Основа конструкции
</a:t>
            </a:r>
            <a:pPr algn="l" indent="0" marL="0">
              <a:lnSpc>
                <a:spcPct val="100000"/>
              </a:lnSpc>
              <a:buNone/>
            </a:pPr>
            <a:r>
              <a:rPr lang="en-US" sz="1300" dirty="0">
                <a:solidFill>
                  <a:srgbClr val="E9CA98"/>
                </a:solidFill>
                <a:latin typeface="Arial" pitchFamily="34" charset="0"/>
                <a:ea typeface="Arial" pitchFamily="34" charset="-122"/>
                <a:cs typeface="Arial" pitchFamily="34" charset="-120"/>
              </a:rPr>
              <a:t>Пассивный залог строится с помощью to be и Participle II. Такая модель показывает, что действие направлено на объект, а не выполняется им самим.
</a:t>
            </a:r>
            <a:endParaRPr lang="en-US" sz="1500" dirty="0"/>
          </a:p>
        </p:txBody>
      </p:sp>
      <p:sp>
        <p:nvSpPr>
          <p:cNvPr id="11" name="Text 3"/>
          <p:cNvSpPr txBox="1"/>
          <p:nvPr/>
        </p:nvSpPr>
        <p:spPr>
          <a:xfrm>
            <a:off x="2613539" y="1061800"/>
            <a:ext cx="1837769" cy="3087600"/>
          </a:xfrm>
          <a:prstGeom prst="rect">
            <a:avLst/>
          </a:prstGeom>
          <a:noFill/>
          <a:ln/>
        </p:spPr>
        <p:txBody>
          <a:bodyPr wrap="square" lIns="0" tIns="0" rIns="0" bIns="0" rtlCol="0" anchor="t"/>
          <a:lstStyle/>
          <a:p>
            <a:pPr algn="l" indent="0" marL="0">
              <a:lnSpc>
                <a:spcPct val="100000"/>
              </a:lnSpc>
              <a:buNone/>
            </a:pPr>
            <a:r>
              <a:rPr lang="en-US" sz="1500" b="1" dirty="0">
                <a:solidFill>
                  <a:srgbClr val="E9CA98"/>
                </a:solidFill>
                <a:latin typeface="Arial" pitchFamily="34" charset="0"/>
                <a:ea typeface="Arial" pitchFamily="34" charset="-122"/>
                <a:cs typeface="Arial" pitchFamily="34" charset="-120"/>
              </a:rPr>
              <a:t>Типичные формы
</a:t>
            </a:r>
            <a:pPr algn="l" indent="0" marL="0">
              <a:lnSpc>
                <a:spcPct val="100000"/>
              </a:lnSpc>
              <a:buNone/>
            </a:pPr>
            <a:r>
              <a:rPr lang="en-US" sz="1300" dirty="0">
                <a:solidFill>
                  <a:srgbClr val="E9CA98"/>
                </a:solidFill>
                <a:latin typeface="Arial" pitchFamily="34" charset="0"/>
                <a:ea typeface="Arial" pitchFamily="34" charset="-122"/>
                <a:cs typeface="Arial" pitchFamily="34" charset="-120"/>
              </a:rPr>
              <a:t>В английском языке пассив может выглядеть как is written, was built, are invited, has been opened. Форма to be меняется по времени, а Participle II остаётся смысловой частью.
</a:t>
            </a:r>
            <a:endParaRPr lang="en-US" sz="1500" dirty="0"/>
          </a:p>
        </p:txBody>
      </p:sp>
      <p:sp>
        <p:nvSpPr>
          <p:cNvPr id="12" name="Text 4"/>
          <p:cNvSpPr txBox="1"/>
          <p:nvPr/>
        </p:nvSpPr>
        <p:spPr>
          <a:xfrm>
            <a:off x="4695965" y="1061800"/>
            <a:ext cx="1837769" cy="3087600"/>
          </a:xfrm>
          <a:prstGeom prst="rect">
            <a:avLst/>
          </a:prstGeom>
          <a:noFill/>
          <a:ln/>
        </p:spPr>
        <p:txBody>
          <a:bodyPr wrap="square" lIns="0" tIns="0" rIns="0" bIns="0" rtlCol="0" anchor="t"/>
          <a:lstStyle/>
          <a:p>
            <a:pPr algn="l" indent="0" marL="0">
              <a:lnSpc>
                <a:spcPct val="100000"/>
              </a:lnSpc>
              <a:buNone/>
            </a:pPr>
            <a:r>
              <a:rPr lang="en-US" sz="1500" b="1" dirty="0">
                <a:solidFill>
                  <a:srgbClr val="E9CA98"/>
                </a:solidFill>
                <a:latin typeface="Arial" pitchFamily="34" charset="0"/>
                <a:ea typeface="Arial" pitchFamily="34" charset="-122"/>
                <a:cs typeface="Arial" pitchFamily="34" charset="-120"/>
              </a:rPr>
              <a:t>Что подчёркивается
</a:t>
            </a:r>
            <a:pPr algn="l" indent="0" marL="0">
              <a:lnSpc>
                <a:spcPct val="100000"/>
              </a:lnSpc>
              <a:buNone/>
            </a:pPr>
            <a:r>
              <a:rPr lang="en-US" sz="1300" dirty="0">
                <a:solidFill>
                  <a:srgbClr val="E9CA98"/>
                </a:solidFill>
                <a:latin typeface="Arial" pitchFamily="34" charset="0"/>
                <a:ea typeface="Arial" pitchFamily="34" charset="-122"/>
                <a:cs typeface="Arial" pitchFamily="34" charset="-120"/>
              </a:rPr>
              <a:t>Пассивный залог помогает сосредоточиться на результате или самом событии. Исполнитель действия может быть неизвестен, неважен или просто не называться в предложении.
</a:t>
            </a:r>
            <a:endParaRPr lang="en-US" sz="1500" dirty="0"/>
          </a:p>
        </p:txBody>
      </p:sp>
      <p:sp>
        <p:nvSpPr>
          <p:cNvPr id="13" name="Text 5"/>
          <p:cNvSpPr txBox="1"/>
          <p:nvPr/>
        </p:nvSpPr>
        <p:spPr>
          <a:xfrm>
            <a:off x="6784260" y="1061800"/>
            <a:ext cx="1837769" cy="3087600"/>
          </a:xfrm>
          <a:prstGeom prst="rect">
            <a:avLst/>
          </a:prstGeom>
          <a:noFill/>
          <a:ln/>
        </p:spPr>
        <p:txBody>
          <a:bodyPr wrap="square" lIns="0" tIns="0" rIns="0" bIns="0" rtlCol="0" anchor="t"/>
          <a:lstStyle/>
          <a:p>
            <a:pPr algn="l" indent="0" marL="0">
              <a:lnSpc>
                <a:spcPct val="100000"/>
              </a:lnSpc>
              <a:buNone/>
            </a:pPr>
            <a:r>
              <a:rPr lang="en-US" sz="1500" b="1" dirty="0">
                <a:solidFill>
                  <a:srgbClr val="E9CA98"/>
                </a:solidFill>
                <a:latin typeface="Arial" pitchFamily="34" charset="0"/>
                <a:ea typeface="Arial" pitchFamily="34" charset="-122"/>
                <a:cs typeface="Arial" pitchFamily="34" charset="-120"/>
              </a:rPr>
              <a:t>Примеры употребления
</a:t>
            </a:r>
            <a:pPr algn="l" indent="0" marL="0">
              <a:lnSpc>
                <a:spcPct val="100000"/>
              </a:lnSpc>
              <a:buNone/>
            </a:pPr>
            <a:r>
              <a:rPr lang="en-US" sz="1300" dirty="0">
                <a:solidFill>
                  <a:srgbClr val="E9CA98"/>
                </a:solidFill>
                <a:latin typeface="Arial" pitchFamily="34" charset="0"/>
                <a:ea typeface="Arial" pitchFamily="34" charset="-122"/>
                <a:cs typeface="Arial" pitchFamily="34" charset="-120"/>
              </a:rPr>
              <a:t>The bridge was built in 2020. The letters have been sent. В таких предложениях мы узнаём, что произошло с объектом, а не кто это сделал.
</a:t>
            </a:r>
            <a:endParaRPr lang="en-US" sz="1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6500" y="3312250"/>
            <a:ext cx="8294700" cy="140135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6500" y="179850"/>
            <a:ext cx="82947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3B1400"/>
                </a:solidFill>
                <a:latin typeface="Arial" pitchFamily="34" charset="0"/>
                <a:ea typeface="Arial" pitchFamily="34" charset="-122"/>
                <a:cs typeface="Arial" pitchFamily="34" charset="-120"/>
              </a:rPr>
              <a:t>Причастный оборот в английском предложении
</a:t>
            </a:r>
            <a:endParaRPr lang="en-US" sz="2400" dirty="0"/>
          </a:p>
        </p:txBody>
      </p:sp>
      <p:sp>
        <p:nvSpPr>
          <p:cNvPr id="8"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11</a:t>
            </a:r>
            <a:endParaRPr lang="en-US" sz="1400" dirty="0"/>
          </a:p>
        </p:txBody>
      </p:sp>
      <p:sp>
        <p:nvSpPr>
          <p:cNvPr id="9" name="Text 2"/>
          <p:cNvSpPr txBox="1"/>
          <p:nvPr/>
        </p:nvSpPr>
        <p:spPr>
          <a:xfrm>
            <a:off x="558320" y="983780"/>
            <a:ext cx="2453814" cy="1887000"/>
          </a:xfrm>
          <a:prstGeom prst="rect">
            <a:avLst/>
          </a:prstGeom>
          <a:noFill/>
          <a:ln/>
        </p:spPr>
        <p:txBody>
          <a:bodyPr wrap="square" lIns="0" tIns="0" rIns="0" bIns="0" rtlCol="0" anchor="t"/>
          <a:lstStyle/>
          <a:p>
            <a:pPr algn="l" indent="0" marL="0">
              <a:lnSpc>
                <a:spcPct val="100000"/>
              </a:lnSpc>
              <a:buNone/>
            </a:pPr>
            <a:r>
              <a:rPr lang="en-US" sz="1600" b="1" dirty="0">
                <a:solidFill>
                  <a:srgbClr val="E9CA98"/>
                </a:solidFill>
                <a:latin typeface="Arial" pitchFamily="34" charset="0"/>
                <a:ea typeface="Arial" pitchFamily="34" charset="-122"/>
                <a:cs typeface="Arial" pitchFamily="34" charset="-120"/>
              </a:rPr>
              <a:t>Состав оборота
</a:t>
            </a:r>
            <a:pPr algn="l" indent="0" marL="0">
              <a:lnSpc>
                <a:spcPct val="100000"/>
              </a:lnSpc>
              <a:buNone/>
            </a:pPr>
            <a:r>
              <a:rPr lang="en-US" sz="1400" dirty="0">
                <a:solidFill>
                  <a:srgbClr val="E9CA98"/>
                </a:solidFill>
                <a:latin typeface="Arial" pitchFamily="34" charset="0"/>
                <a:ea typeface="Arial" pitchFamily="34" charset="-122"/>
                <a:cs typeface="Arial" pitchFamily="34" charset="-120"/>
              </a:rPr>
              <a:t>Причастный оборот включает причастие и зависимые слова, которые уточняют его смысл. Он может описывать действие, состояние, причину или время и обычно тесно связан с существительным, к которому относится.
</a:t>
            </a:r>
            <a:endParaRPr lang="en-US" sz="1600" dirty="0"/>
          </a:p>
        </p:txBody>
      </p:sp>
      <p:sp>
        <p:nvSpPr>
          <p:cNvPr id="10" name="Text 3"/>
          <p:cNvSpPr txBox="1"/>
          <p:nvPr/>
        </p:nvSpPr>
        <p:spPr>
          <a:xfrm>
            <a:off x="3346642" y="983786"/>
            <a:ext cx="2453814" cy="1887000"/>
          </a:xfrm>
          <a:prstGeom prst="rect">
            <a:avLst/>
          </a:prstGeom>
          <a:noFill/>
          <a:ln/>
        </p:spPr>
        <p:txBody>
          <a:bodyPr wrap="square" lIns="0" tIns="0" rIns="0" bIns="0" rtlCol="0" anchor="t"/>
          <a:lstStyle/>
          <a:p>
            <a:pPr algn="l" indent="0" marL="0">
              <a:lnSpc>
                <a:spcPct val="100000"/>
              </a:lnSpc>
              <a:buNone/>
            </a:pPr>
            <a:r>
              <a:rPr lang="en-US" sz="1600" b="1" dirty="0">
                <a:solidFill>
                  <a:srgbClr val="E9CA98"/>
                </a:solidFill>
                <a:latin typeface="Arial" pitchFamily="34" charset="0"/>
                <a:ea typeface="Arial" pitchFamily="34" charset="-122"/>
                <a:cs typeface="Arial" pitchFamily="34" charset="-120"/>
              </a:rPr>
              <a:t>Позиция в предложении
</a:t>
            </a:r>
            <a:pPr algn="l" indent="0" marL="0">
              <a:lnSpc>
                <a:spcPct val="100000"/>
              </a:lnSpc>
              <a:buNone/>
            </a:pPr>
            <a:r>
              <a:rPr lang="en-US" sz="1400" dirty="0">
                <a:solidFill>
                  <a:srgbClr val="E9CA98"/>
                </a:solidFill>
                <a:latin typeface="Arial" pitchFamily="34" charset="0"/>
                <a:ea typeface="Arial" pitchFamily="34" charset="-122"/>
                <a:cs typeface="Arial" pitchFamily="34" charset="-120"/>
              </a:rPr>
              <a:t>Чаще всего оборот стоит после определяемого слова и помогает избежать длинного придаточного предложения. Благодаря этому фраза звучит короче, но сохраняет точность и смысловую связь.
</a:t>
            </a:r>
            <a:endParaRPr lang="en-US" sz="1600" dirty="0"/>
          </a:p>
        </p:txBody>
      </p:sp>
      <p:sp>
        <p:nvSpPr>
          <p:cNvPr id="11" name="Text 4"/>
          <p:cNvSpPr txBox="1"/>
          <p:nvPr/>
        </p:nvSpPr>
        <p:spPr>
          <a:xfrm>
            <a:off x="6134974" y="983786"/>
            <a:ext cx="2453814" cy="1887000"/>
          </a:xfrm>
          <a:prstGeom prst="rect">
            <a:avLst/>
          </a:prstGeom>
          <a:noFill/>
          <a:ln/>
        </p:spPr>
        <p:txBody>
          <a:bodyPr wrap="square" lIns="0" tIns="0" rIns="0" bIns="0" rtlCol="0" anchor="t"/>
          <a:lstStyle/>
          <a:p>
            <a:pPr algn="l" indent="0" marL="0">
              <a:lnSpc>
                <a:spcPct val="100000"/>
              </a:lnSpc>
              <a:buNone/>
            </a:pPr>
            <a:r>
              <a:rPr lang="en-US" sz="1600" b="1" dirty="0">
                <a:solidFill>
                  <a:srgbClr val="E9CA98"/>
                </a:solidFill>
                <a:latin typeface="Arial" pitchFamily="34" charset="0"/>
                <a:ea typeface="Arial" pitchFamily="34" charset="-122"/>
                <a:cs typeface="Arial" pitchFamily="34" charset="-120"/>
              </a:rPr>
              <a:t>Как распознать связь
</a:t>
            </a:r>
            <a:pPr algn="l" indent="0" marL="0">
              <a:lnSpc>
                <a:spcPct val="100000"/>
              </a:lnSpc>
              <a:buNone/>
            </a:pPr>
            <a:r>
              <a:rPr lang="en-US" sz="1400" dirty="0">
                <a:solidFill>
                  <a:srgbClr val="E9CA98"/>
                </a:solidFill>
                <a:latin typeface="Arial" pitchFamily="34" charset="0"/>
                <a:ea typeface="Arial" pitchFamily="34" charset="-122"/>
                <a:cs typeface="Arial" pitchFamily="34" charset="-120"/>
              </a:rPr>
              <a:t>Чтобы понять, к какому слову относится оборот, нужно найти существительное рядом с причастием и проверить зависимые слова. Тогда становится ясно, что именно уточняется: предмет, человек или явление.
</a:t>
            </a:r>
            <a:endParaRPr 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85221" y="1441511"/>
            <a:ext cx="525900" cy="525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82100" y="1462802"/>
            <a:ext cx="543900" cy="4834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96977" y="1441586"/>
            <a:ext cx="525900" cy="525900"/>
          </a:xfrm>
          <a:prstGeom prst="rect">
            <a:avLst/>
          </a:prstGeom>
        </p:spPr>
      </p:pic>
      <p:sp>
        <p:nvSpPr>
          <p:cNvPr id="9"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Как отличить Participle от Gerund
</a:t>
            </a:r>
            <a:endParaRPr lang="en-US" sz="2400" dirty="0"/>
          </a:p>
        </p:txBody>
      </p:sp>
      <p:sp>
        <p:nvSpPr>
          <p:cNvPr id="10" name="Text 1"/>
          <p:cNvSpPr txBox="1"/>
          <p:nvPr/>
        </p:nvSpPr>
        <p:spPr>
          <a:xfrm>
            <a:off x="1324700" y="1351211"/>
            <a:ext cx="1717500" cy="3144000"/>
          </a:xfrm>
          <a:prstGeom prst="rect">
            <a:avLst/>
          </a:prstGeom>
          <a:noFill/>
          <a:ln/>
        </p:spPr>
        <p:txBody>
          <a:bodyPr wrap="square" lIns="0" tIns="0" rIns="0" bIns="0" rtlCol="0" anchor="t"/>
          <a:lstStyle/>
          <a:p>
            <a:pPr algn="l" indent="0" marL="0">
              <a:lnSpc>
                <a:spcPct val="100000"/>
              </a:lnSpc>
              <a:buNone/>
            </a:pPr>
            <a:r>
              <a:rPr lang="en-US" sz="1649" b="1" dirty="0">
                <a:solidFill>
                  <a:srgbClr val="3B1400"/>
                </a:solidFill>
                <a:latin typeface="Arial" pitchFamily="34" charset="0"/>
                <a:ea typeface="Arial" pitchFamily="34" charset="-122"/>
                <a:cs typeface="Arial" pitchFamily="34" charset="-120"/>
              </a:rPr>
              <a:t>По функции в предложении
</a:t>
            </a:r>
            <a:pPr algn="l" indent="0" marL="0">
              <a:lnSpc>
                <a:spcPct val="100000"/>
              </a:lnSpc>
              <a:buNone/>
            </a:pPr>
            <a:r>
              <a:rPr lang="en-US" sz="1649" dirty="0">
                <a:solidFill>
                  <a:srgbClr val="3B1400"/>
                </a:solidFill>
                <a:latin typeface="Arial" pitchFamily="34" charset="0"/>
                <a:ea typeface="Arial" pitchFamily="34" charset="-122"/>
                <a:cs typeface="Arial" pitchFamily="34" charset="-120"/>
              </a:rPr>
              <a:t>Participle чаще работает как определение или часть оборота: a smiling girl, while walking home. Gerund, наоборот, ведёт себя как существительное и может быть подлежащим или дополнением.
</a:t>
            </a:r>
            <a:endParaRPr lang="en-US" sz="1649" dirty="0"/>
          </a:p>
        </p:txBody>
      </p:sp>
      <p:sp>
        <p:nvSpPr>
          <p:cNvPr id="11" name="Text 2"/>
          <p:cNvSpPr txBox="1"/>
          <p:nvPr/>
        </p:nvSpPr>
        <p:spPr>
          <a:xfrm>
            <a:off x="4129400" y="1351211"/>
            <a:ext cx="1717500" cy="3144000"/>
          </a:xfrm>
          <a:prstGeom prst="rect">
            <a:avLst/>
          </a:prstGeom>
          <a:noFill/>
          <a:ln/>
        </p:spPr>
        <p:txBody>
          <a:bodyPr wrap="square" lIns="0" tIns="0" rIns="0" bIns="0" rtlCol="0" anchor="t"/>
          <a:lstStyle/>
          <a:p>
            <a:pPr algn="l" indent="0" marL="0">
              <a:lnSpc>
                <a:spcPct val="100000"/>
              </a:lnSpc>
              <a:buNone/>
            </a:pPr>
            <a:r>
              <a:rPr lang="en-US" sz="1547" b="1" dirty="0">
                <a:solidFill>
                  <a:srgbClr val="3B1400"/>
                </a:solidFill>
                <a:latin typeface="Arial" pitchFamily="34" charset="0"/>
                <a:ea typeface="Arial" pitchFamily="34" charset="-122"/>
                <a:cs typeface="Arial" pitchFamily="34" charset="-120"/>
              </a:rPr>
              <a:t>По смыслу действия
</a:t>
            </a:r>
            <a:pPr algn="l" indent="0" marL="0">
              <a:lnSpc>
                <a:spcPct val="100000"/>
              </a:lnSpc>
              <a:buNone/>
            </a:pPr>
            <a:r>
              <a:rPr lang="en-US" sz="1547" dirty="0">
                <a:solidFill>
                  <a:srgbClr val="3B1400"/>
                </a:solidFill>
                <a:latin typeface="Arial" pitchFamily="34" charset="0"/>
                <a:ea typeface="Arial" pitchFamily="34" charset="-122"/>
                <a:cs typeface="Arial" pitchFamily="34" charset="-120"/>
              </a:rPr>
              <a:t>Причастие обычно описывает признак предмета или сопутствующее действие, а герундий называет сам процесс как явление. Важно смотреть не на окончание, а на роль слова в предложении.
</a:t>
            </a:r>
            <a:endParaRPr lang="en-US" sz="1547" dirty="0"/>
          </a:p>
        </p:txBody>
      </p:sp>
      <p:sp>
        <p:nvSpPr>
          <p:cNvPr id="12" name="Text 3"/>
          <p:cNvSpPr txBox="1"/>
          <p:nvPr/>
        </p:nvSpPr>
        <p:spPr>
          <a:xfrm>
            <a:off x="6934100" y="1354411"/>
            <a:ext cx="1717500" cy="3144000"/>
          </a:xfrm>
          <a:prstGeom prst="rect">
            <a:avLst/>
          </a:prstGeom>
          <a:noFill/>
          <a:ln/>
        </p:spPr>
        <p:txBody>
          <a:bodyPr wrap="square" lIns="0" tIns="0" rIns="0" bIns="0" rtlCol="0" anchor="t"/>
          <a:lstStyle/>
          <a:p>
            <a:pPr algn="l" indent="0" marL="0">
              <a:lnSpc>
                <a:spcPct val="100000"/>
              </a:lnSpc>
              <a:buNone/>
            </a:pPr>
            <a:r>
              <a:rPr lang="en-US" sz="1649" b="1" dirty="0">
                <a:solidFill>
                  <a:srgbClr val="3B1400"/>
                </a:solidFill>
                <a:latin typeface="Arial" pitchFamily="34" charset="0"/>
                <a:ea typeface="Arial" pitchFamily="34" charset="-122"/>
                <a:cs typeface="Arial" pitchFamily="34" charset="-120"/>
              </a:rPr>
              <a:t>По месту в конструкции
</a:t>
            </a:r>
            <a:pPr algn="l" indent="0" marL="0">
              <a:lnSpc>
                <a:spcPct val="100000"/>
              </a:lnSpc>
              <a:buNone/>
            </a:pPr>
            <a:r>
              <a:rPr lang="en-US" sz="1649" dirty="0">
                <a:solidFill>
                  <a:srgbClr val="3B1400"/>
                </a:solidFill>
                <a:latin typeface="Arial" pitchFamily="34" charset="0"/>
                <a:ea typeface="Arial" pitchFamily="34" charset="-122"/>
                <a:cs typeface="Arial" pitchFamily="34" charset="-120"/>
              </a:rPr>
              <a:t>Если форма на -ing входит в описание предмета или обстоятельства, это часто причастие. Если она отвечает на вопросы «что?» или «чем?» и заменяет существительное, это герундий.
</a:t>
            </a:r>
            <a:endParaRPr lang="en-US" sz="1649" dirty="0"/>
          </a:p>
        </p:txBody>
      </p:sp>
      <p:sp>
        <p:nvSpPr>
          <p:cNvPr id="13" name="Text 4"/>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12</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90883" y="1230400"/>
            <a:ext cx="4556883" cy="1548000"/>
          </a:xfrm>
          <a:prstGeom prst="rect">
            <a:avLst/>
          </a:prstGeom>
        </p:spPr>
      </p:pic>
      <p:sp>
        <p:nvSpPr>
          <p:cNvPr id="4"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053" b="1" dirty="0">
                <a:solidFill>
                  <a:srgbClr val="E9CA98"/>
                </a:solidFill>
                <a:latin typeface="Arial" pitchFamily="34" charset="0"/>
                <a:ea typeface="Arial" pitchFamily="34" charset="-122"/>
                <a:cs typeface="Arial" pitchFamily="34" charset="-120"/>
              </a:rPr>
              <a:t>Неправильные причастия: формы, которые нужно запомнить
</a:t>
            </a:r>
            <a:endParaRPr lang="en-US" sz="2053" dirty="0"/>
          </a:p>
        </p:txBody>
      </p:sp>
      <p:sp>
        <p:nvSpPr>
          <p:cNvPr id="5" name="Text 1"/>
          <p:cNvSpPr txBox="1"/>
          <p:nvPr/>
        </p:nvSpPr>
        <p:spPr>
          <a:xfrm>
            <a:off x="4663625" y="2931000"/>
            <a:ext cx="4048200" cy="1567500"/>
          </a:xfrm>
          <a:prstGeom prst="rect">
            <a:avLst/>
          </a:prstGeom>
          <a:noFill/>
          <a:ln/>
        </p:spPr>
        <p:txBody>
          <a:bodyPr wrap="square" lIns="0" tIns="0" rIns="0" bIns="0" rtlCol="0" anchor="t"/>
          <a:lstStyle/>
          <a:p>
            <a:pPr algn="l" indent="0" marL="0">
              <a:lnSpc>
                <a:spcPct val="100000"/>
              </a:lnSpc>
              <a:buNone/>
            </a:pPr>
            <a:r>
              <a:rPr lang="en-US" sz="1800" dirty="0">
                <a:solidFill>
                  <a:srgbClr val="3B1400"/>
                </a:solidFill>
                <a:latin typeface="Arial" pitchFamily="34" charset="0"/>
                <a:ea typeface="Arial" pitchFamily="34" charset="-122"/>
                <a:cs typeface="Arial" pitchFamily="34" charset="-120"/>
              </a:rPr>
              <a:t>Во всех примерах Participle II отличается от Past Simple и требует отдельного запоминания.
</a:t>
            </a:r>
            <a:endParaRPr lang="en-US" sz="1800" dirty="0"/>
          </a:p>
        </p:txBody>
      </p:sp>
      <p:sp>
        <p:nvSpPr>
          <p:cNvPr id="6" name="Text 2"/>
          <p:cNvSpPr txBox="1"/>
          <p:nvPr/>
        </p:nvSpPr>
        <p:spPr>
          <a:xfrm>
            <a:off x="426625" y="4586200"/>
            <a:ext cx="8285400" cy="409800"/>
          </a:xfrm>
          <a:prstGeom prst="rect">
            <a:avLst/>
          </a:prstGeom>
          <a:noFill/>
          <a:ln/>
        </p:spPr>
        <p:txBody>
          <a:bodyPr wrap="square" lIns="0" tIns="0" rIns="0" bIns="0" rtlCol="0" anchor="ctr"/>
          <a:lstStyle/>
          <a:p>
            <a:pPr algn="l" indent="0" marL="0">
              <a:lnSpc>
                <a:spcPct val="100000"/>
              </a:lnSpc>
              <a:buNone/>
            </a:pPr>
            <a:r>
              <a:rPr lang="en-US" sz="1600" dirty="0">
                <a:solidFill>
                  <a:srgbClr val="3B1400"/>
                </a:solidFill>
                <a:latin typeface="Arial" pitchFamily="34" charset="0"/>
                <a:ea typeface="Arial" pitchFamily="34" charset="-122"/>
                <a:cs typeface="Arial" pitchFamily="34" charset="-120"/>
              </a:rPr>
              <a:t>Английские неправильные глаголы, школьный уровень
</a:t>
            </a:r>
            <a:endParaRPr lang="en-US" sz="1600" dirty="0"/>
          </a:p>
        </p:txBody>
      </p:sp>
      <p:sp>
        <p:nvSpPr>
          <p:cNvPr id="7" name="Text 3"/>
          <p:cNvSpPr txBox="1"/>
          <p:nvPr/>
        </p:nvSpPr>
        <p:spPr>
          <a:xfrm>
            <a:off x="426500" y="2931000"/>
            <a:ext cx="4048200" cy="1567500"/>
          </a:xfrm>
          <a:prstGeom prst="rect">
            <a:avLst/>
          </a:prstGeom>
          <a:noFill/>
          <a:ln/>
        </p:spPr>
        <p:txBody>
          <a:bodyPr wrap="square" lIns="0" tIns="0" rIns="0" bIns="0" rtlCol="0" anchor="t"/>
          <a:lstStyle/>
          <a:p>
            <a:pPr algn="l" indent="0" marL="0">
              <a:lnSpc>
                <a:spcPct val="100000"/>
              </a:lnSpc>
              <a:buNone/>
            </a:pPr>
            <a:r>
              <a:rPr lang="en-US" sz="1800" dirty="0">
                <a:solidFill>
                  <a:srgbClr val="3B1400"/>
                </a:solidFill>
                <a:latin typeface="Arial" pitchFamily="34" charset="0"/>
                <a:ea typeface="Arial" pitchFamily="34" charset="-122"/>
                <a:cs typeface="Arial" pitchFamily="34" charset="-120"/>
              </a:rPr>
              <a:t>У неправильных глаголов форма Participle II не образуется по общему правилу, поэтому её нужно запоминать вместе с другими основными формами.
</a:t>
            </a:r>
            <a:endParaRPr lang="en-US" sz="1800" dirty="0"/>
          </a:p>
        </p:txBody>
      </p:sp>
      <p:sp>
        <p:nvSpPr>
          <p:cNvPr id="8" name="Text 4"/>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13</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824096" y="1227225"/>
            <a:ext cx="1886309" cy="3285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Причастия в кратких описаниях и заголовках
</a:t>
            </a:r>
            <a:endParaRPr lang="en-US" sz="2400" dirty="0"/>
          </a:p>
        </p:txBody>
      </p:sp>
      <p:sp>
        <p:nvSpPr>
          <p:cNvPr id="9"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14</a:t>
            </a:r>
            <a:endParaRPr lang="en-US" sz="1400" dirty="0"/>
          </a:p>
        </p:txBody>
      </p:sp>
      <p:sp>
        <p:nvSpPr>
          <p:cNvPr id="10" name="Text 2"/>
          <p:cNvSpPr txBox="1"/>
          <p:nvPr/>
        </p:nvSpPr>
        <p:spPr>
          <a:xfrm>
            <a:off x="625652" y="1308549"/>
            <a:ext cx="2516700" cy="1432852"/>
          </a:xfrm>
          <a:prstGeom prst="rect">
            <a:avLst/>
          </a:prstGeom>
          <a:noFill/>
          <a:ln/>
        </p:spPr>
        <p:txBody>
          <a:bodyPr wrap="square" lIns="0" tIns="0" rIns="0" bIns="0" rtlCol="0" anchor="ctr"/>
          <a:lstStyle/>
          <a:p>
            <a:pPr algn="l" indent="0" marL="0">
              <a:lnSpc>
                <a:spcPct val="100000"/>
              </a:lnSpc>
              <a:buNone/>
            </a:pPr>
            <a:r>
              <a:rPr lang="en-US" sz="1500" b="1" dirty="0">
                <a:solidFill>
                  <a:srgbClr val="3B1400"/>
                </a:solidFill>
                <a:latin typeface="Arial" pitchFamily="34" charset="0"/>
                <a:ea typeface="Arial" pitchFamily="34" charset="-122"/>
                <a:cs typeface="Arial" pitchFamily="34" charset="-120"/>
              </a:rPr>
              <a:t>Коротко и точно
</a:t>
            </a:r>
            <a:pPr algn="l" indent="0" marL="0">
              <a:lnSpc>
                <a:spcPct val="100000"/>
              </a:lnSpc>
              <a:buNone/>
            </a:pPr>
            <a:r>
              <a:rPr lang="en-US" sz="1300" dirty="0">
                <a:solidFill>
                  <a:srgbClr val="3B1400"/>
                </a:solidFill>
                <a:latin typeface="Arial" pitchFamily="34" charset="0"/>
                <a:ea typeface="Arial" pitchFamily="34" charset="-122"/>
                <a:cs typeface="Arial" pitchFamily="34" charset="-120"/>
              </a:rPr>
              <a:t>Причастия помогают передать признак предмета без длинного пояснения. Фразы вроде a broken screen или a smiling face звучат компактно и сразу дают нужную информацию.
</a:t>
            </a:r>
            <a:endParaRPr lang="en-US" sz="1500" dirty="0"/>
          </a:p>
        </p:txBody>
      </p:sp>
      <p:sp>
        <p:nvSpPr>
          <p:cNvPr id="11" name="Text 3"/>
          <p:cNvSpPr txBox="1"/>
          <p:nvPr/>
        </p:nvSpPr>
        <p:spPr>
          <a:xfrm>
            <a:off x="3818661" y="1308549"/>
            <a:ext cx="2516700" cy="1432852"/>
          </a:xfrm>
          <a:prstGeom prst="rect">
            <a:avLst/>
          </a:prstGeom>
          <a:noFill/>
          <a:ln/>
        </p:spPr>
        <p:txBody>
          <a:bodyPr wrap="square" lIns="0" tIns="0" rIns="0" bIns="0" rtlCol="0" anchor="ctr"/>
          <a:lstStyle/>
          <a:p>
            <a:pPr algn="l" indent="0" marL="0">
              <a:lnSpc>
                <a:spcPct val="100000"/>
              </a:lnSpc>
              <a:buNone/>
            </a:pPr>
            <a:r>
              <a:rPr lang="en-US" sz="1500" b="1" dirty="0">
                <a:solidFill>
                  <a:srgbClr val="3B1400"/>
                </a:solidFill>
                <a:latin typeface="Arial" pitchFamily="34" charset="0"/>
                <a:ea typeface="Arial" pitchFamily="34" charset="-122"/>
                <a:cs typeface="Arial" pitchFamily="34" charset="-120"/>
              </a:rPr>
              <a:t>Удобно для новостей
</a:t>
            </a:r>
            <a:pPr algn="l" indent="0" marL="0">
              <a:lnSpc>
                <a:spcPct val="100000"/>
              </a:lnSpc>
              <a:buNone/>
            </a:pPr>
            <a:r>
              <a:rPr lang="en-US" sz="1300" dirty="0">
                <a:solidFill>
                  <a:srgbClr val="3B1400"/>
                </a:solidFill>
                <a:latin typeface="Arial" pitchFamily="34" charset="0"/>
                <a:ea typeface="Arial" pitchFamily="34" charset="-122"/>
                <a:cs typeface="Arial" pitchFamily="34" charset="-120"/>
              </a:rPr>
              <a:t>В заголовках и сообщениях причастия позволяют быстро обозначить событие или его результат. Поэтому в коротких текстах они часто заменяют более развёрнутые конструкции.
</a:t>
            </a:r>
            <a:endParaRPr lang="en-US" sz="1500" dirty="0"/>
          </a:p>
        </p:txBody>
      </p:sp>
      <p:sp>
        <p:nvSpPr>
          <p:cNvPr id="12" name="Text 4"/>
          <p:cNvSpPr txBox="1"/>
          <p:nvPr/>
        </p:nvSpPr>
        <p:spPr>
          <a:xfrm>
            <a:off x="625652" y="2997865"/>
            <a:ext cx="2516700" cy="1432852"/>
          </a:xfrm>
          <a:prstGeom prst="rect">
            <a:avLst/>
          </a:prstGeom>
          <a:noFill/>
          <a:ln/>
        </p:spPr>
        <p:txBody>
          <a:bodyPr wrap="square" lIns="0" tIns="0" rIns="0" bIns="0" rtlCol="0" anchor="ctr"/>
          <a:lstStyle/>
          <a:p>
            <a:pPr algn="l" indent="0" marL="0">
              <a:lnSpc>
                <a:spcPct val="100000"/>
              </a:lnSpc>
              <a:buNone/>
            </a:pPr>
            <a:r>
              <a:rPr lang="en-US" sz="1500" b="1" dirty="0">
                <a:solidFill>
                  <a:srgbClr val="3B1400"/>
                </a:solidFill>
                <a:latin typeface="Arial" pitchFamily="34" charset="0"/>
                <a:ea typeface="Arial" pitchFamily="34" charset="-122"/>
                <a:cs typeface="Arial" pitchFamily="34" charset="-120"/>
              </a:rPr>
              <a:t>Больше смысла в одной фразе
</a:t>
            </a:r>
            <a:pPr algn="l" indent="0" marL="0">
              <a:lnSpc>
                <a:spcPct val="100000"/>
              </a:lnSpc>
              <a:buNone/>
            </a:pPr>
            <a:r>
              <a:rPr lang="en-US" sz="1300" dirty="0">
                <a:solidFill>
                  <a:srgbClr val="3B1400"/>
                </a:solidFill>
                <a:latin typeface="Arial" pitchFamily="34" charset="0"/>
                <a:ea typeface="Arial" pitchFamily="34" charset="-122"/>
                <a:cs typeface="Arial" pitchFamily="34" charset="-120"/>
              </a:rPr>
              <a:t>Одна причастная конструкция может соединить действие, объект и его состояние. Это делает текст плотнее по содержанию и помогает избегать повторов.
</a:t>
            </a:r>
            <a:endParaRPr lang="en-US" sz="1500" dirty="0"/>
          </a:p>
        </p:txBody>
      </p:sp>
      <p:sp>
        <p:nvSpPr>
          <p:cNvPr id="13" name="Text 5"/>
          <p:cNvSpPr txBox="1"/>
          <p:nvPr/>
        </p:nvSpPr>
        <p:spPr>
          <a:xfrm>
            <a:off x="3818661" y="2997865"/>
            <a:ext cx="2516700" cy="1432852"/>
          </a:xfrm>
          <a:prstGeom prst="rect">
            <a:avLst/>
          </a:prstGeom>
          <a:noFill/>
          <a:ln/>
        </p:spPr>
        <p:txBody>
          <a:bodyPr wrap="square" lIns="0" tIns="0" rIns="0" bIns="0" rtlCol="0" anchor="ctr"/>
          <a:lstStyle/>
          <a:p>
            <a:pPr algn="l" indent="0" marL="0">
              <a:lnSpc>
                <a:spcPct val="100000"/>
              </a:lnSpc>
              <a:buNone/>
            </a:pPr>
            <a:r>
              <a:rPr lang="en-US" sz="1488" b="1" dirty="0">
                <a:solidFill>
                  <a:srgbClr val="3B1400"/>
                </a:solidFill>
                <a:latin typeface="Arial" pitchFamily="34" charset="0"/>
                <a:ea typeface="Arial" pitchFamily="34" charset="-122"/>
                <a:cs typeface="Arial" pitchFamily="34" charset="-120"/>
              </a:rPr>
              <a:t>Естественно для описаний
</a:t>
            </a:r>
            <a:pPr algn="l" indent="0" marL="0">
              <a:lnSpc>
                <a:spcPct val="100000"/>
              </a:lnSpc>
              <a:buNone/>
            </a:pPr>
            <a:r>
              <a:rPr lang="en-US" sz="1290" dirty="0">
                <a:solidFill>
                  <a:srgbClr val="3B1400"/>
                </a:solidFill>
                <a:latin typeface="Arial" pitchFamily="34" charset="0"/>
                <a:ea typeface="Arial" pitchFamily="34" charset="-122"/>
                <a:cs typeface="Arial" pitchFamily="34" charset="-120"/>
              </a:rPr>
              <a:t>В английских описаниях причастия часто передают внешний вид, настроение или состояние. Такие формы делают фразу живой, но при этом ясной и грамматически точной.
</a:t>
            </a:r>
            <a:endParaRPr lang="en-US" sz="1488"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57650" y="1207847"/>
            <a:ext cx="3790800" cy="2737005"/>
          </a:xfrm>
          <a:prstGeom prst="rect">
            <a:avLst/>
          </a:prstGeom>
        </p:spPr>
      </p:pic>
      <p:sp>
        <p:nvSpPr>
          <p:cNvPr id="4"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159" b="1" dirty="0">
                <a:solidFill>
                  <a:srgbClr val="E9CA98"/>
                </a:solidFill>
                <a:latin typeface="Arial" pitchFamily="34" charset="0"/>
                <a:ea typeface="Arial" pitchFamily="34" charset="-122"/>
                <a:cs typeface="Arial" pitchFamily="34" charset="-120"/>
              </a:rPr>
              <a:t>Типичные причастия в учебных и художественных текстах
</a:t>
            </a:r>
            <a:endParaRPr lang="en-US" sz="2159" dirty="0"/>
          </a:p>
        </p:txBody>
      </p:sp>
      <p:sp>
        <p:nvSpPr>
          <p:cNvPr id="5" name="Text 1"/>
          <p:cNvSpPr txBox="1"/>
          <p:nvPr/>
        </p:nvSpPr>
        <p:spPr>
          <a:xfrm>
            <a:off x="1365250" y="2614312"/>
            <a:ext cx="2365500" cy="1313100"/>
          </a:xfrm>
          <a:prstGeom prst="rect">
            <a:avLst/>
          </a:prstGeom>
          <a:noFill/>
          <a:ln/>
        </p:spPr>
        <p:txBody>
          <a:bodyPr wrap="square" lIns="0" tIns="0" rIns="0" bIns="0" rtlCol="0" anchor="ctr"/>
          <a:lstStyle/>
          <a:p>
            <a:pPr algn="l" indent="0" marL="0">
              <a:lnSpc>
                <a:spcPct val="100000"/>
              </a:lnSpc>
              <a:buNone/>
            </a:pPr>
            <a:r>
              <a:rPr lang="en-US" sz="1480" dirty="0">
                <a:solidFill>
                  <a:srgbClr val="3B1400"/>
                </a:solidFill>
                <a:latin typeface="Arial" pitchFamily="34" charset="0"/>
                <a:ea typeface="Arial" pitchFamily="34" charset="-122"/>
                <a:cs typeface="Arial" pitchFamily="34" charset="-120"/>
              </a:rPr>
              <a:t>Наиболее часто причастия встречаются в описаниях людей и предметов; в инструкциях и новостях они помогают делать текст короче и информативнее.
</a:t>
            </a:r>
            <a:endParaRPr lang="en-US" sz="1480" dirty="0"/>
          </a:p>
        </p:txBody>
      </p:sp>
      <p:sp>
        <p:nvSpPr>
          <p:cNvPr id="6" name="Text 2"/>
          <p:cNvSpPr txBox="1"/>
          <p:nvPr/>
        </p:nvSpPr>
        <p:spPr>
          <a:xfrm>
            <a:off x="1365250" y="4004835"/>
            <a:ext cx="6283200" cy="313200"/>
          </a:xfrm>
          <a:prstGeom prst="rect">
            <a:avLst/>
          </a:prstGeom>
          <a:noFill/>
          <a:ln/>
        </p:spPr>
        <p:txBody>
          <a:bodyPr wrap="square" lIns="0" tIns="0" rIns="0" bIns="0" rtlCol="0" anchor="ctr"/>
          <a:lstStyle/>
          <a:p>
            <a:pPr algn="l" indent="0" marL="0">
              <a:lnSpc>
                <a:spcPct val="100000"/>
              </a:lnSpc>
              <a:buNone/>
            </a:pPr>
            <a:r>
              <a:rPr lang="en-US" sz="1330" dirty="0">
                <a:solidFill>
                  <a:srgbClr val="3B1400"/>
                </a:solidFill>
                <a:latin typeface="Arial" pitchFamily="34" charset="0"/>
                <a:ea typeface="Arial" pitchFamily="34" charset="-122"/>
                <a:cs typeface="Arial" pitchFamily="34" charset="-120"/>
              </a:rPr>
              <a:t>Обобщение по типовым учебным и художественным текстам школьного уровня
</a:t>
            </a:r>
            <a:endParaRPr lang="en-US" sz="1330" dirty="0"/>
          </a:p>
        </p:txBody>
      </p:sp>
      <p:sp>
        <p:nvSpPr>
          <p:cNvPr id="7" name="Text 3"/>
          <p:cNvSpPr txBox="1"/>
          <p:nvPr/>
        </p:nvSpPr>
        <p:spPr>
          <a:xfrm>
            <a:off x="1365250" y="1230375"/>
            <a:ext cx="2365500" cy="1313100"/>
          </a:xfrm>
          <a:prstGeom prst="rect">
            <a:avLst/>
          </a:prstGeom>
          <a:noFill/>
          <a:ln/>
        </p:spPr>
        <p:txBody>
          <a:bodyPr wrap="square" lIns="0" tIns="0" rIns="0" bIns="0" rtlCol="0" anchor="ctr"/>
          <a:lstStyle/>
          <a:p>
            <a:pPr algn="l" indent="0" marL="0">
              <a:lnSpc>
                <a:spcPct val="100000"/>
              </a:lnSpc>
              <a:buNone/>
            </a:pPr>
            <a:r>
              <a:rPr lang="en-US" sz="1601" dirty="0">
                <a:solidFill>
                  <a:srgbClr val="3B1400"/>
                </a:solidFill>
                <a:latin typeface="Arial" pitchFamily="34" charset="0"/>
                <a:ea typeface="Arial" pitchFamily="34" charset="-122"/>
                <a:cs typeface="Arial" pitchFamily="34" charset="-120"/>
              </a:rPr>
              <a:t>Причастия особенно заметны в письменной речи, где нужно быстро и точно описать признак, действие или результат без лишних слов.
</a:t>
            </a:r>
            <a:endParaRPr lang="en-US" sz="1601" dirty="0"/>
          </a:p>
        </p:txBody>
      </p:sp>
      <p:sp>
        <p:nvSpPr>
          <p:cNvPr id="8" name="Text 4"/>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15</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822812" y="1227225"/>
            <a:ext cx="1888875" cy="3504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Частые ошибки при употреблении причастий
</a:t>
            </a:r>
            <a:endParaRPr lang="en-US" sz="2400" dirty="0"/>
          </a:p>
        </p:txBody>
      </p:sp>
      <p:sp>
        <p:nvSpPr>
          <p:cNvPr id="10"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16</a:t>
            </a:r>
            <a:endParaRPr lang="en-US" sz="1400" dirty="0"/>
          </a:p>
        </p:txBody>
      </p:sp>
      <p:sp>
        <p:nvSpPr>
          <p:cNvPr id="11" name="Text 2"/>
          <p:cNvSpPr txBox="1"/>
          <p:nvPr/>
        </p:nvSpPr>
        <p:spPr>
          <a:xfrm>
            <a:off x="625651" y="1770392"/>
            <a:ext cx="2516700" cy="1140000"/>
          </a:xfrm>
          <a:prstGeom prst="rect">
            <a:avLst/>
          </a:prstGeom>
          <a:noFill/>
          <a:ln/>
        </p:spPr>
        <p:txBody>
          <a:bodyPr wrap="square" lIns="0" tIns="0" rIns="0" bIns="0" rtlCol="0" anchor="t"/>
          <a:lstStyle/>
          <a:p>
            <a:pPr algn="l" indent="0" marL="0">
              <a:lnSpc>
                <a:spcPct val="100000"/>
              </a:lnSpc>
              <a:buNone/>
            </a:pPr>
            <a:r>
              <a:rPr lang="en-US" sz="1300" b="1" dirty="0">
                <a:solidFill>
                  <a:srgbClr val="3B1400"/>
                </a:solidFill>
                <a:latin typeface="Arial" pitchFamily="34" charset="0"/>
                <a:ea typeface="Arial" pitchFamily="34" charset="-122"/>
                <a:cs typeface="Arial" pitchFamily="34" charset="-120"/>
              </a:rPr>
              <a:t>Путают -ing и -ed
</a:t>
            </a:r>
            <a:pPr algn="l" indent="0" marL="0">
              <a:lnSpc>
                <a:spcPct val="100000"/>
              </a:lnSpc>
              <a:buNone/>
            </a:pPr>
            <a:r>
              <a:rPr lang="en-US" sz="1100" dirty="0">
                <a:solidFill>
                  <a:srgbClr val="3B1400"/>
                </a:solidFill>
                <a:latin typeface="Arial" pitchFamily="34" charset="0"/>
                <a:ea typeface="Arial" pitchFamily="34" charset="-122"/>
                <a:cs typeface="Arial" pitchFamily="34" charset="-120"/>
              </a:rPr>
              <a:t>Ученики часто выбирают форму наугад, не учитывая смысл. Participle I обычно связан с действием, а Participle II — с результатом или пассивным значением.
</a:t>
            </a:r>
            <a:endParaRPr lang="en-US" sz="1300" dirty="0"/>
          </a:p>
        </p:txBody>
      </p:sp>
      <p:sp>
        <p:nvSpPr>
          <p:cNvPr id="12" name="Text 3"/>
          <p:cNvSpPr txBox="1"/>
          <p:nvPr/>
        </p:nvSpPr>
        <p:spPr>
          <a:xfrm>
            <a:off x="3818652" y="1770392"/>
            <a:ext cx="2516700" cy="1140000"/>
          </a:xfrm>
          <a:prstGeom prst="rect">
            <a:avLst/>
          </a:prstGeom>
          <a:noFill/>
          <a:ln/>
        </p:spPr>
        <p:txBody>
          <a:bodyPr wrap="square" lIns="0" tIns="0" rIns="0" bIns="0" rtlCol="0" anchor="t"/>
          <a:lstStyle/>
          <a:p>
            <a:pPr algn="l" indent="0" marL="0">
              <a:lnSpc>
                <a:spcPct val="100000"/>
              </a:lnSpc>
              <a:buNone/>
            </a:pPr>
            <a:r>
              <a:rPr lang="en-US" sz="1300" b="1" dirty="0">
                <a:solidFill>
                  <a:srgbClr val="3B1400"/>
                </a:solidFill>
                <a:latin typeface="Arial" pitchFamily="34" charset="0"/>
                <a:ea typeface="Arial" pitchFamily="34" charset="-122"/>
                <a:cs typeface="Arial" pitchFamily="34" charset="-120"/>
              </a:rPr>
              <a:t>Смешивают причастие и герундий
</a:t>
            </a:r>
            <a:pPr algn="l" indent="0" marL="0">
              <a:lnSpc>
                <a:spcPct val="100000"/>
              </a:lnSpc>
              <a:buNone/>
            </a:pPr>
            <a:r>
              <a:rPr lang="en-US" sz="1100" dirty="0">
                <a:solidFill>
                  <a:srgbClr val="3B1400"/>
                </a:solidFill>
                <a:latin typeface="Arial" pitchFamily="34" charset="0"/>
                <a:ea typeface="Arial" pitchFamily="34" charset="-122"/>
                <a:cs typeface="Arial" pitchFamily="34" charset="-120"/>
              </a:rPr>
              <a:t>Одинаковое окончание не означает одинаковую функцию. Нужно смотреть, является ли форма определением, частью оборота или ведёт себя как существительное.
</a:t>
            </a:r>
            <a:endParaRPr lang="en-US" sz="1300" dirty="0"/>
          </a:p>
        </p:txBody>
      </p:sp>
      <p:sp>
        <p:nvSpPr>
          <p:cNvPr id="13" name="Text 4"/>
          <p:cNvSpPr txBox="1"/>
          <p:nvPr/>
        </p:nvSpPr>
        <p:spPr>
          <a:xfrm>
            <a:off x="625651" y="3526292"/>
            <a:ext cx="2516700" cy="1140000"/>
          </a:xfrm>
          <a:prstGeom prst="rect">
            <a:avLst/>
          </a:prstGeom>
          <a:noFill/>
          <a:ln/>
        </p:spPr>
        <p:txBody>
          <a:bodyPr wrap="square" lIns="0" tIns="0" rIns="0" bIns="0" rtlCol="0" anchor="t"/>
          <a:lstStyle/>
          <a:p>
            <a:pPr algn="l" indent="0" marL="0">
              <a:lnSpc>
                <a:spcPct val="100000"/>
              </a:lnSpc>
              <a:buNone/>
            </a:pPr>
            <a:r>
              <a:rPr lang="en-US" sz="1300" b="1" dirty="0">
                <a:solidFill>
                  <a:srgbClr val="3B1400"/>
                </a:solidFill>
                <a:latin typeface="Arial" pitchFamily="34" charset="0"/>
                <a:ea typeface="Arial" pitchFamily="34" charset="-122"/>
                <a:cs typeface="Arial" pitchFamily="34" charset="-120"/>
              </a:rPr>
              <a:t>Ошибаются в написании
</a:t>
            </a:r>
            <a:pPr algn="l" indent="0" marL="0">
              <a:lnSpc>
                <a:spcPct val="100000"/>
              </a:lnSpc>
              <a:buNone/>
            </a:pPr>
            <a:r>
              <a:rPr lang="en-US" sz="1100" dirty="0">
                <a:solidFill>
                  <a:srgbClr val="3B1400"/>
                </a:solidFill>
                <a:latin typeface="Arial" pitchFamily="34" charset="0"/>
                <a:ea typeface="Arial" pitchFamily="34" charset="-122"/>
                <a:cs typeface="Arial" pitchFamily="34" charset="-120"/>
              </a:rPr>
              <a:t>При добавлении -ing важно помнить о двойных согласных: sitting, getting, planning. Такие формы нужно проверять особенно внимательно.
</a:t>
            </a:r>
            <a:endParaRPr lang="en-US" sz="1300" dirty="0"/>
          </a:p>
        </p:txBody>
      </p:sp>
      <p:sp>
        <p:nvSpPr>
          <p:cNvPr id="14" name="Text 5"/>
          <p:cNvSpPr txBox="1"/>
          <p:nvPr/>
        </p:nvSpPr>
        <p:spPr>
          <a:xfrm>
            <a:off x="3818652" y="3526292"/>
            <a:ext cx="2516700" cy="1140000"/>
          </a:xfrm>
          <a:prstGeom prst="rect">
            <a:avLst/>
          </a:prstGeom>
          <a:noFill/>
          <a:ln/>
        </p:spPr>
        <p:txBody>
          <a:bodyPr wrap="square" lIns="0" tIns="0" rIns="0" bIns="0" rtlCol="0" anchor="t"/>
          <a:lstStyle/>
          <a:p>
            <a:pPr algn="l" indent="0" marL="0">
              <a:lnSpc>
                <a:spcPct val="100000"/>
              </a:lnSpc>
              <a:buNone/>
            </a:pPr>
            <a:r>
              <a:rPr lang="en-US" sz="1300" b="1" dirty="0">
                <a:solidFill>
                  <a:srgbClr val="3B1400"/>
                </a:solidFill>
                <a:latin typeface="Arial" pitchFamily="34" charset="0"/>
                <a:ea typeface="Arial" pitchFamily="34" charset="-122"/>
                <a:cs typeface="Arial" pitchFamily="34" charset="-120"/>
              </a:rPr>
              <a:t>Забывают неправильные формы
</a:t>
            </a:r>
            <a:pPr algn="l" indent="0" marL="0">
              <a:lnSpc>
                <a:spcPct val="100000"/>
              </a:lnSpc>
              <a:buNone/>
            </a:pPr>
            <a:r>
              <a:rPr lang="en-US" sz="1100" dirty="0">
                <a:solidFill>
                  <a:srgbClr val="3B1400"/>
                </a:solidFill>
                <a:latin typeface="Arial" pitchFamily="34" charset="0"/>
                <a:ea typeface="Arial" pitchFamily="34" charset="-122"/>
                <a:cs typeface="Arial" pitchFamily="34" charset="-120"/>
              </a:rPr>
              <a:t>У глаголов write, drive, choose, break и других третья форма не совпадает с правилом. Поэтому Participle II следует учить вместе с инфинитивом и Past Simple.
</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3430" y="1547250"/>
            <a:ext cx="8277541" cy="3168300"/>
          </a:xfrm>
          <a:prstGeom prst="rect">
            <a:avLst/>
          </a:prstGeom>
        </p:spPr>
      </p:pic>
      <p:sp>
        <p:nvSpPr>
          <p:cNvPr id="5"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Как определить причастие в предложении
</a:t>
            </a:r>
            <a:endParaRPr lang="en-US" sz="2400" dirty="0"/>
          </a:p>
        </p:txBody>
      </p:sp>
      <p:sp>
        <p:nvSpPr>
          <p:cNvPr id="6" name="Text 1"/>
          <p:cNvSpPr txBox="1"/>
          <p:nvPr/>
        </p:nvSpPr>
        <p:spPr>
          <a:xfrm>
            <a:off x="426500" y="1172125"/>
            <a:ext cx="8285400" cy="300000"/>
          </a:xfrm>
          <a:prstGeom prst="rect">
            <a:avLst/>
          </a:prstGeom>
          <a:noFill/>
          <a:ln/>
        </p:spPr>
        <p:txBody>
          <a:bodyPr wrap="square" lIns="0" tIns="0" rIns="0" bIns="0" rtlCol="0" anchor="t"/>
          <a:lstStyle/>
          <a:p>
            <a:pPr algn="l" indent="0" marL="0">
              <a:lnSpc>
                <a:spcPct val="100000"/>
              </a:lnSpc>
              <a:buNone/>
            </a:pPr>
            <a:r>
              <a:rPr lang="en-US" sz="1267" dirty="0">
                <a:solidFill>
                  <a:srgbClr val="3B1400"/>
                </a:solidFill>
                <a:latin typeface="Arial" pitchFamily="34" charset="0"/>
                <a:ea typeface="Arial" pitchFamily="34" charset="-122"/>
                <a:cs typeface="Arial" pitchFamily="34" charset="-120"/>
              </a:rPr>
              <a:t>Схема помогает последовательно проверить форму, функцию и зависимость слова в контексте предложения.
</a:t>
            </a:r>
            <a:endParaRPr lang="en-US" sz="1267" dirty="0"/>
          </a:p>
        </p:txBody>
      </p:sp>
      <p:sp>
        <p:nvSpPr>
          <p:cNvPr id="7" name="Text 2"/>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17</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9325" y="1228429"/>
            <a:ext cx="2663400" cy="157619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237500" y="1228429"/>
            <a:ext cx="2663400" cy="157619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045675" y="1228429"/>
            <a:ext cx="2663400" cy="157619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23225" y="545200"/>
            <a:ext cx="80922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E9CA98"/>
                </a:solidFill>
                <a:latin typeface="Arial" pitchFamily="34" charset="0"/>
                <a:ea typeface="Arial" pitchFamily="34" charset="-122"/>
                <a:cs typeface="Arial" pitchFamily="34" charset="-120"/>
              </a:rPr>
              <a:t>Примеры причастий в английском тексте
</a:t>
            </a:r>
            <a:endParaRPr lang="en-US" sz="2400" dirty="0"/>
          </a:p>
        </p:txBody>
      </p:sp>
      <p:sp>
        <p:nvSpPr>
          <p:cNvPr id="10" name="Text 1"/>
          <p:cNvSpPr txBox="1"/>
          <p:nvPr/>
        </p:nvSpPr>
        <p:spPr>
          <a:xfrm>
            <a:off x="533875" y="3038750"/>
            <a:ext cx="2454300" cy="1374900"/>
          </a:xfrm>
          <a:prstGeom prst="rect">
            <a:avLst/>
          </a:prstGeom>
          <a:noFill/>
          <a:ln/>
        </p:spPr>
        <p:txBody>
          <a:bodyPr wrap="square" lIns="0" tIns="0" rIns="0" bIns="0" rtlCol="0" anchor="t"/>
          <a:lstStyle/>
          <a:p>
            <a:pPr algn="l" indent="0" marL="0">
              <a:lnSpc>
                <a:spcPct val="100000"/>
              </a:lnSpc>
              <a:buNone/>
            </a:pPr>
            <a:r>
              <a:rPr lang="en-US" sz="1431" b="1" dirty="0">
                <a:solidFill>
                  <a:srgbClr val="3B1400"/>
                </a:solidFill>
                <a:latin typeface="Arial" pitchFamily="34" charset="0"/>
                <a:ea typeface="Arial" pitchFamily="34" charset="-122"/>
                <a:cs typeface="Arial" pitchFamily="34" charset="-120"/>
              </a:rPr>
              <a:t>Вечер в библиотеке
</a:t>
            </a:r>
            <a:pPr algn="l" indent="0" marL="0">
              <a:lnSpc>
                <a:spcPct val="100000"/>
              </a:lnSpc>
              <a:buNone/>
            </a:pPr>
            <a:r>
              <a:rPr lang="en-US" sz="1342" dirty="0">
                <a:solidFill>
                  <a:srgbClr val="3B1400"/>
                </a:solidFill>
                <a:latin typeface="Arial" pitchFamily="34" charset="0"/>
                <a:ea typeface="Arial" pitchFamily="34" charset="-122"/>
                <a:cs typeface="Arial" pitchFamily="34" charset="-120"/>
              </a:rPr>
              <a:t>She sat reading near the window, while the closed books waited on the table. The quiet room felt calm, and the written notes beside her showed how one small detail can describe both действие и результат.
</a:t>
            </a:r>
            <a:endParaRPr lang="en-US" sz="1431" dirty="0"/>
          </a:p>
        </p:txBody>
      </p:sp>
      <p:sp>
        <p:nvSpPr>
          <p:cNvPr id="11" name="Text 2"/>
          <p:cNvSpPr txBox="1"/>
          <p:nvPr/>
        </p:nvSpPr>
        <p:spPr>
          <a:xfrm>
            <a:off x="3342050" y="3038750"/>
            <a:ext cx="2454300" cy="1374900"/>
          </a:xfrm>
          <a:prstGeom prst="rect">
            <a:avLst/>
          </a:prstGeom>
          <a:noFill/>
          <a:ln/>
        </p:spPr>
        <p:txBody>
          <a:bodyPr wrap="square" lIns="0" tIns="0" rIns="0" bIns="0" rtlCol="0" anchor="t"/>
          <a:lstStyle/>
          <a:p>
            <a:pPr algn="l" indent="0" marL="0">
              <a:lnSpc>
                <a:spcPct val="100000"/>
              </a:lnSpc>
              <a:buNone/>
            </a:pPr>
            <a:r>
              <a:rPr lang="en-US" sz="1431" b="1" dirty="0">
                <a:solidFill>
                  <a:srgbClr val="3B1400"/>
                </a:solidFill>
                <a:latin typeface="Arial" pitchFamily="34" charset="0"/>
                <a:ea typeface="Arial" pitchFamily="34" charset="-122"/>
                <a:cs typeface="Arial" pitchFamily="34" charset="-120"/>
              </a:rPr>
              <a:t>Письмо с приглашением
</a:t>
            </a:r>
            <a:pPr algn="l" indent="0" marL="0">
              <a:lnSpc>
                <a:spcPct val="100000"/>
              </a:lnSpc>
              <a:buNone/>
            </a:pPr>
            <a:r>
              <a:rPr lang="en-US" sz="1342" dirty="0">
                <a:solidFill>
                  <a:srgbClr val="3B1400"/>
                </a:solidFill>
                <a:latin typeface="Arial" pitchFamily="34" charset="0"/>
                <a:ea typeface="Arial" pitchFamily="34" charset="-122"/>
                <a:cs typeface="Arial" pitchFamily="34" charset="-120"/>
              </a:rPr>
              <a:t>The invited guests arrived early and found a decorated hall with a smiling host. On the board, a short message explained the evening plan, and every phrase helped the reader imagine the scene without лишних слов.
</a:t>
            </a:r>
            <a:endParaRPr lang="en-US" sz="1431" dirty="0"/>
          </a:p>
        </p:txBody>
      </p:sp>
      <p:sp>
        <p:nvSpPr>
          <p:cNvPr id="12" name="Text 3"/>
          <p:cNvSpPr txBox="1"/>
          <p:nvPr/>
        </p:nvSpPr>
        <p:spPr>
          <a:xfrm>
            <a:off x="6150225" y="3038750"/>
            <a:ext cx="2454300" cy="1374900"/>
          </a:xfrm>
          <a:prstGeom prst="rect">
            <a:avLst/>
          </a:prstGeom>
          <a:noFill/>
          <a:ln/>
        </p:spPr>
        <p:txBody>
          <a:bodyPr wrap="square" lIns="0" tIns="0" rIns="0" bIns="0" rtlCol="0" anchor="t"/>
          <a:lstStyle/>
          <a:p>
            <a:pPr algn="l" indent="0" marL="0">
              <a:lnSpc>
                <a:spcPct val="100000"/>
              </a:lnSpc>
              <a:buNone/>
            </a:pPr>
            <a:r>
              <a:rPr lang="en-US" sz="1381" b="1" dirty="0">
                <a:solidFill>
                  <a:srgbClr val="3B1400"/>
                </a:solidFill>
                <a:latin typeface="Arial" pitchFamily="34" charset="0"/>
                <a:ea typeface="Arial" pitchFamily="34" charset="-122"/>
                <a:cs typeface="Arial" pitchFamily="34" charset="-120"/>
              </a:rPr>
              <a:t>Улица после дождя
</a:t>
            </a:r>
            <a:pPr algn="l" indent="0" marL="0">
              <a:lnSpc>
                <a:spcPct val="100000"/>
              </a:lnSpc>
              <a:buNone/>
            </a:pPr>
            <a:r>
              <a:rPr lang="en-US" sz="1295" dirty="0">
                <a:solidFill>
                  <a:srgbClr val="3B1400"/>
                </a:solidFill>
                <a:latin typeface="Arial" pitchFamily="34" charset="0"/>
                <a:ea typeface="Arial" pitchFamily="34" charset="-122"/>
                <a:cs typeface="Arial" pitchFamily="34" charset="-120"/>
              </a:rPr>
              <a:t>A crowded street became empty after the storm, leaving a broken sign and shining pavement behind. The scene looked simple, but the причастия made it easy to see what happened and what remained after the событие.
</a:t>
            </a:r>
            <a:endParaRPr lang="en-US" sz="1381" dirty="0"/>
          </a:p>
        </p:txBody>
      </p:sp>
      <p:sp>
        <p:nvSpPr>
          <p:cNvPr id="13" name="Text 4"/>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18</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6500" y="3312250"/>
            <a:ext cx="8294700" cy="140135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6500" y="179850"/>
            <a:ext cx="8294700" cy="449100"/>
          </a:xfrm>
          <a:prstGeom prst="rect">
            <a:avLst/>
          </a:prstGeom>
          <a:noFill/>
          <a:ln/>
        </p:spPr>
        <p:txBody>
          <a:bodyPr wrap="square" lIns="0" tIns="0" rIns="0" bIns="0" rtlCol="0" anchor="ctr"/>
          <a:lstStyle/>
          <a:p>
            <a:pPr algn="l" indent="0" marL="0">
              <a:lnSpc>
                <a:spcPct val="100000"/>
              </a:lnSpc>
              <a:buNone/>
            </a:pPr>
            <a:r>
              <a:rPr lang="en-US" sz="2400" b="1" dirty="0">
                <a:solidFill>
                  <a:srgbClr val="3B1400"/>
                </a:solidFill>
                <a:latin typeface="Arial" pitchFamily="34" charset="0"/>
                <a:ea typeface="Arial" pitchFamily="34" charset="-122"/>
                <a:cs typeface="Arial" pitchFamily="34" charset="-120"/>
              </a:rPr>
              <a:t>Что важно помнить при изучении причастий
</a:t>
            </a:r>
            <a:endParaRPr lang="en-US" sz="2400" dirty="0"/>
          </a:p>
        </p:txBody>
      </p:sp>
      <p:sp>
        <p:nvSpPr>
          <p:cNvPr id="9" name="Text 1"/>
          <p:cNvSpPr txBox="1"/>
          <p:nvPr/>
        </p:nvSpPr>
        <p:spPr>
          <a:xfrm>
            <a:off x="8748200" y="4715500"/>
            <a:ext cx="304500" cy="371100"/>
          </a:xfrm>
          <a:prstGeom prst="rect">
            <a:avLst/>
          </a:prstGeom>
          <a:noFill/>
          <a:ln/>
        </p:spPr>
        <p:txBody>
          <a:bodyPr wrap="square" lIns="0" tIns="0" rIns="0" bIns="0" rtlCol="0" anchor="ctr"/>
          <a:lstStyle/>
          <a:p>
            <a:pPr algn="ctr" indent="0" marL="0">
              <a:lnSpc>
                <a:spcPct val="79688"/>
              </a:lnSpc>
              <a:buNone/>
            </a:pPr>
            <a:r>
              <a:rPr lang="en-US" sz="1400" dirty="0">
                <a:solidFill>
                  <a:srgbClr val="3B1400"/>
                </a:solidFill>
                <a:latin typeface="Arial" pitchFamily="34" charset="0"/>
                <a:ea typeface="Arial" pitchFamily="34" charset="-122"/>
                <a:cs typeface="Arial" pitchFamily="34" charset="-120"/>
              </a:rPr>
              <a:t>19</a:t>
            </a:r>
            <a:endParaRPr lang="en-US" sz="1400" dirty="0"/>
          </a:p>
        </p:txBody>
      </p:sp>
      <p:sp>
        <p:nvSpPr>
          <p:cNvPr id="10" name="Text 2"/>
          <p:cNvSpPr txBox="1"/>
          <p:nvPr/>
        </p:nvSpPr>
        <p:spPr>
          <a:xfrm>
            <a:off x="525164" y="983780"/>
            <a:ext cx="1836539" cy="1887000"/>
          </a:xfrm>
          <a:prstGeom prst="rect">
            <a:avLst/>
          </a:prstGeom>
          <a:noFill/>
          <a:ln/>
        </p:spPr>
        <p:txBody>
          <a:bodyPr wrap="square" lIns="0" tIns="0" rIns="0" bIns="0" rtlCol="0" anchor="t"/>
          <a:lstStyle/>
          <a:p>
            <a:pPr algn="l" indent="0" marL="0">
              <a:lnSpc>
                <a:spcPct val="100000"/>
              </a:lnSpc>
              <a:buNone/>
            </a:pPr>
            <a:r>
              <a:rPr lang="en-US" sz="1500" b="1" dirty="0">
                <a:solidFill>
                  <a:srgbClr val="E9CA98"/>
                </a:solidFill>
                <a:latin typeface="Arial" pitchFamily="34" charset="0"/>
                <a:ea typeface="Arial" pitchFamily="34" charset="-122"/>
                <a:cs typeface="Arial" pitchFamily="34" charset="-120"/>
              </a:rPr>
              <a:t>Смотри на форму
</a:t>
            </a:r>
            <a:pPr algn="l" indent="0" marL="0">
              <a:lnSpc>
                <a:spcPct val="100000"/>
              </a:lnSpc>
              <a:buNone/>
            </a:pPr>
            <a:r>
              <a:rPr lang="en-US" sz="1300" dirty="0">
                <a:solidFill>
                  <a:srgbClr val="E9CA98"/>
                </a:solidFill>
                <a:latin typeface="Arial" pitchFamily="34" charset="0"/>
                <a:ea typeface="Arial" pitchFamily="34" charset="-122"/>
                <a:cs typeface="Arial" pitchFamily="34" charset="-120"/>
              </a:rPr>
              <a:t>Participle I чаще имеет окончание -ing, а Participle II у правильных глаголов обычно совпадает с формой на -ed. У неправильных глаголов форму нужно запоминать отдельно.
</a:t>
            </a:r>
            <a:endParaRPr lang="en-US" sz="1500" dirty="0"/>
          </a:p>
        </p:txBody>
      </p:sp>
      <p:sp>
        <p:nvSpPr>
          <p:cNvPr id="11" name="Text 3"/>
          <p:cNvSpPr txBox="1"/>
          <p:nvPr/>
        </p:nvSpPr>
        <p:spPr>
          <a:xfrm>
            <a:off x="2612062" y="983786"/>
            <a:ext cx="1836539" cy="1887000"/>
          </a:xfrm>
          <a:prstGeom prst="rect">
            <a:avLst/>
          </a:prstGeom>
          <a:noFill/>
          <a:ln/>
        </p:spPr>
        <p:txBody>
          <a:bodyPr wrap="square" lIns="0" tIns="0" rIns="0" bIns="0" rtlCol="0" anchor="t"/>
          <a:lstStyle/>
          <a:p>
            <a:pPr algn="l" indent="0" marL="0">
              <a:lnSpc>
                <a:spcPct val="100000"/>
              </a:lnSpc>
              <a:buNone/>
            </a:pPr>
            <a:r>
              <a:rPr lang="en-US" sz="1477" b="1" dirty="0">
                <a:solidFill>
                  <a:srgbClr val="E9CA98"/>
                </a:solidFill>
                <a:latin typeface="Arial" pitchFamily="34" charset="0"/>
                <a:ea typeface="Arial" pitchFamily="34" charset="-122"/>
                <a:cs typeface="Arial" pitchFamily="34" charset="-120"/>
              </a:rPr>
              <a:t>Проверяй функцию
</a:t>
            </a:r>
            <a:pPr algn="l" indent="0" marL="0">
              <a:lnSpc>
                <a:spcPct val="100000"/>
              </a:lnSpc>
              <a:buNone/>
            </a:pPr>
            <a:r>
              <a:rPr lang="en-US" sz="1280" dirty="0">
                <a:solidFill>
                  <a:srgbClr val="E9CA98"/>
                </a:solidFill>
                <a:latin typeface="Arial" pitchFamily="34" charset="0"/>
                <a:ea typeface="Arial" pitchFamily="34" charset="-122"/>
                <a:cs typeface="Arial" pitchFamily="34" charset="-120"/>
              </a:rPr>
              <a:t>Причастие может быть определением, частью пассивной конструкции, кратким обстоятельством или элементом перфектной формы. Именно роль в предложении помогает правильно его определить.
</a:t>
            </a:r>
            <a:endParaRPr lang="en-US" sz="1477" dirty="0"/>
          </a:p>
        </p:txBody>
      </p:sp>
      <p:sp>
        <p:nvSpPr>
          <p:cNvPr id="12" name="Text 4"/>
          <p:cNvSpPr txBox="1"/>
          <p:nvPr/>
        </p:nvSpPr>
        <p:spPr>
          <a:xfrm>
            <a:off x="4698968" y="983786"/>
            <a:ext cx="1836539" cy="1887000"/>
          </a:xfrm>
          <a:prstGeom prst="rect">
            <a:avLst/>
          </a:prstGeom>
          <a:noFill/>
          <a:ln/>
        </p:spPr>
        <p:txBody>
          <a:bodyPr wrap="square" lIns="0" tIns="0" rIns="0" bIns="0" rtlCol="0" anchor="t"/>
          <a:lstStyle/>
          <a:p>
            <a:pPr algn="l" indent="0" marL="0">
              <a:lnSpc>
                <a:spcPct val="100000"/>
              </a:lnSpc>
              <a:buNone/>
            </a:pPr>
            <a:r>
              <a:rPr lang="en-US" sz="1500" b="1" dirty="0">
                <a:solidFill>
                  <a:srgbClr val="E9CA98"/>
                </a:solidFill>
                <a:latin typeface="Arial" pitchFamily="34" charset="0"/>
                <a:ea typeface="Arial" pitchFamily="34" charset="-122"/>
                <a:cs typeface="Arial" pitchFamily="34" charset="-120"/>
              </a:rPr>
              <a:t>Не путай с герундием
</a:t>
            </a:r>
            <a:pPr algn="l" indent="0" marL="0">
              <a:lnSpc>
                <a:spcPct val="100000"/>
              </a:lnSpc>
              <a:buNone/>
            </a:pPr>
            <a:r>
              <a:rPr lang="en-US" sz="1300" dirty="0">
                <a:solidFill>
                  <a:srgbClr val="E9CA98"/>
                </a:solidFill>
                <a:latin typeface="Arial" pitchFamily="34" charset="0"/>
                <a:ea typeface="Arial" pitchFamily="34" charset="-122"/>
                <a:cs typeface="Arial" pitchFamily="34" charset="-120"/>
              </a:rPr>
              <a:t>Окончание -ing встречается и у причастия, и у герундия. Различать их нужно по смыслу: причастие описывает признак или действие, а герундий называет сам процесс.
</a:t>
            </a:r>
            <a:endParaRPr lang="en-US" sz="1500" dirty="0"/>
          </a:p>
        </p:txBody>
      </p:sp>
      <p:sp>
        <p:nvSpPr>
          <p:cNvPr id="13" name="Text 5"/>
          <p:cNvSpPr txBox="1"/>
          <p:nvPr/>
        </p:nvSpPr>
        <p:spPr>
          <a:xfrm>
            <a:off x="6785799" y="983786"/>
            <a:ext cx="1836495" cy="1887000"/>
          </a:xfrm>
          <a:prstGeom prst="rect">
            <a:avLst/>
          </a:prstGeom>
          <a:noFill/>
          <a:ln/>
        </p:spPr>
        <p:txBody>
          <a:bodyPr wrap="square" lIns="0" tIns="0" rIns="0" bIns="0" rtlCol="0" anchor="t"/>
          <a:lstStyle/>
          <a:p>
            <a:pPr algn="l" indent="0" marL="0">
              <a:lnSpc>
                <a:spcPct val="100000"/>
              </a:lnSpc>
              <a:buNone/>
            </a:pPr>
            <a:r>
              <a:rPr lang="en-US" sz="1500" b="1" dirty="0">
                <a:solidFill>
                  <a:srgbClr val="E9CA98"/>
                </a:solidFill>
                <a:latin typeface="Arial" pitchFamily="34" charset="0"/>
                <a:ea typeface="Arial" pitchFamily="34" charset="-122"/>
                <a:cs typeface="Arial" pitchFamily="34" charset="-120"/>
              </a:rPr>
              <a:t>Учитывай контекст
</a:t>
            </a:r>
            <a:pPr algn="l" indent="0" marL="0">
              <a:lnSpc>
                <a:spcPct val="100000"/>
              </a:lnSpc>
              <a:buNone/>
            </a:pPr>
            <a:r>
              <a:rPr lang="en-US" sz="1300" dirty="0">
                <a:solidFill>
                  <a:srgbClr val="E9CA98"/>
                </a:solidFill>
                <a:latin typeface="Arial" pitchFamily="34" charset="0"/>
                <a:ea typeface="Arial" pitchFamily="34" charset="-122"/>
                <a:cs typeface="Arial" pitchFamily="34" charset="-120"/>
              </a:rPr>
              <a:t>Одна и та же форма может пониматься по-разному в зависимости от предложения. Поэтому важно читать фразу целиком и смотреть, с каким словом она связана.
</a:t>
            </a:r>
            <a:endParaRPr lang="en-US" sz="15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261650" y="1099658"/>
            <a:ext cx="6629700" cy="2840700"/>
          </a:xfrm>
          <a:prstGeom prst="rect">
            <a:avLst/>
          </a:prstGeom>
          <a:noFill/>
          <a:ln/>
        </p:spPr>
        <p:txBody>
          <a:bodyPr wrap="square" lIns="0" tIns="0" rIns="0" bIns="0" rtlCol="0" anchor="ctr"/>
          <a:lstStyle/>
          <a:p>
            <a:pPr algn="ctr" indent="0" marL="0">
              <a:lnSpc>
                <a:spcPct val="100000"/>
              </a:lnSpc>
              <a:buNone/>
            </a:pPr>
            <a:r>
              <a:rPr lang="en-US" sz="4600" b="1" dirty="0">
                <a:solidFill>
                  <a:srgbClr val="3B1400"/>
                </a:solidFill>
                <a:latin typeface="Arial" pitchFamily="34" charset="0"/>
                <a:ea typeface="Arial" pitchFamily="34" charset="-122"/>
                <a:cs typeface="Arial" pitchFamily="34" charset="-120"/>
              </a:rPr>
              <a:t>Причастие — ключ к точному английскому
</a:t>
            </a:r>
            <a:pPr algn="ctr" indent="0" marL="0">
              <a:lnSpc>
                <a:spcPct val="100000"/>
              </a:lnSpc>
              <a:buNone/>
            </a:pPr>
            <a:r>
              <a:rPr lang="en-US" sz="3500" b="1" dirty="0">
                <a:solidFill>
                  <a:srgbClr val="3B1400"/>
                </a:solidFill>
                <a:latin typeface="Arial" pitchFamily="34" charset="0"/>
                <a:ea typeface="Arial" pitchFamily="34" charset="-122"/>
                <a:cs typeface="Arial" pitchFamily="34" charset="-120"/>
              </a:rPr>
              <a:t>
</a:t>
            </a:r>
            <a:pPr algn="ctr" indent="0" marL="0">
              <a:lnSpc>
                <a:spcPct val="100000"/>
              </a:lnSpc>
              <a:buNone/>
            </a:pPr>
            <a:r>
              <a:rPr lang="en-US" sz="1800" dirty="0">
                <a:solidFill>
                  <a:srgbClr val="3B1400"/>
                </a:solidFill>
                <a:latin typeface="Arial" pitchFamily="34" charset="0"/>
                <a:ea typeface="Arial" pitchFamily="34" charset="-122"/>
                <a:cs typeface="Arial" pitchFamily="34" charset="-120"/>
              </a:rPr>
              <a:t>Причастие помогает кратко описывать действие, результат и состояние, а также понимать сложные конструкции. Если знать формы Participle I и Participle II, английские тексты читать и переводить намного проще.
</a:t>
            </a:r>
            <a:endParaRPr lang="en-US" sz="4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2026-05-31T12:52:25Z</dcterms:created>
  <dcterms:modified xsi:type="dcterms:W3CDTF">2026-05-31T12:52:25Z</dcterms:modified>
</cp:coreProperties>
</file>