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2528" y="328275"/>
            <a:ext cx="4088344" cy="448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Артикли с названиями мест: school, church, hospital, prison и похожие слова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68175" y="2597400"/>
            <a:ext cx="3411600" cy="16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артикль меняет смысл: место, действие или конкретный объект?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эти слова часто путают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school, church, hospital, prison, university, college, bed, home и work могут означать и действие, и место. В русском языке эта разница часто не выражается, поэтому в английском легко выбрать не тот артикль.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Базовое правило: деятельность или конкретное место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47700" y="226590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артикля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обозначает привычную деятельность, состояние или статус, артикль часто не нужен: go to school, be in prison, stay in bed, go home, go to work.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50519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the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речь идет о конкретном здании, учреждении или объекте, появляется the: visit the school, enter the church, inspect the prison. Артикль показывает точный смысл фразы.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артикль с названиями мест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проверить смысл фразы и выбрать нулевой артикль, the или a/an.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025" y="2670763"/>
            <a:ext cx="3856200" cy="130997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модели употребления с примерами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значение без артикля и с the: это помогает быстрее увидеть разницу в смысле.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Артикль зависит не от самого слова, а от того, что именно оно обозначает в предложении.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норма современного английского языка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50" y="1244266"/>
            <a:ext cx="4017300" cy="35543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School: учеба как процесс и школа как здание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975425" y="1892425"/>
            <a:ext cx="3720300" cy="115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 to school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go to school означает ходить учиться. Здесь слово school обозначает не здание, а сам процесс обучения и привычный школьный статус ученика.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975425" y="3507352"/>
            <a:ext cx="3720300" cy="115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school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the school нужна, когда речь идет о конкретной школе как учреждении или здании. Тогда важно не обучение, а само место, которое можно описать и найти.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Church: служба или конкретная церковь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770850" y="1802725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Религиозная деятельность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 to church обычно означает ходить на богослужение. В этом случае church связано не с конкретным зданием, а с привычным религиозным действием или участием в службе.
</a:t>
            </a:r>
            <a:endParaRPr lang="en-US" sz="1150" dirty="0"/>
          </a:p>
        </p:txBody>
      </p:sp>
      <p:sp>
        <p:nvSpPr>
          <p:cNvPr id="10" name="Text 3"/>
          <p:cNvSpPr txBox="1"/>
          <p:nvPr/>
        </p:nvSpPr>
        <p:spPr>
          <a:xfrm>
            <a:off x="770850" y="2703349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Конкретное здание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выражениях visit the church, sit in the church и walk past the church слово church обозначает уже конкретную церковь как место, которое можно увидеть, посетить или пройти мимо.
</a:t>
            </a:r>
            <a:endParaRPr lang="en-US" sz="1150" dirty="0"/>
          </a:p>
        </p:txBody>
      </p:sp>
      <p:sp>
        <p:nvSpPr>
          <p:cNvPr id="11" name="Text 4"/>
          <p:cNvSpPr txBox="1"/>
          <p:nvPr/>
        </p:nvSpPr>
        <p:spPr>
          <a:xfrm>
            <a:off x="770850" y="3597750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церкви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church входит в название, артикль зависит от полного названия. Например: St Mary’s Church, the Old Church in town. Важно читать название целиком, а не по одному слову.
</a:t>
            </a:r>
            <a:endParaRPr lang="en-US" sz="115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Hospital: британский и американский варианты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60125" y="1871450"/>
            <a:ext cx="20055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Британский вариант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британском английском часто говорят be in hospital, go to hospital и leave hospital. Такая форма обычно описывает состояние человека или факт лечения, а не само здание.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2543096" y="1871475"/>
            <a:ext cx="20055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Американский вариант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американском английском чаще говорят be in the hospital, go to the hospital и leave the hospital. Здесь the делает больницу конкретным местом, а не общим состоянием.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626063" y="1871475"/>
            <a:ext cx="20055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варианта относятся к больнице, но различаются привычкой употребления. При переводе важно не механически добавлять the, а учитывать вариант английского языка.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6709012" y="1871475"/>
            <a:ext cx="20055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помнить на уроке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задании нет указания на американский английский, обычно следует ориентироваться на контекст. Главное — понять, говорим ли мы о лечении или о конкретной больнице.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Prison и jail: наказание и конкретное учреждение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47700" y="226590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система наказания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 in prison и go to prison означают пребывание в тюрьме как в системе наказания. Здесь речь идет не о здании как таковом, а о статусе человека.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50519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Конкретная тюрьма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the prison используется, когда нужно назвать конкретное учреждение: the prison in Leeds, the prison near the river. Тогда артикль показывает, что тюрьма уже определена.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850368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Jail в американском английском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jail в американском английском часто звучит более разговорно, но логика употребления похожа: без артикля — общее значение, с the — конкретное место.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University и college: учеба и учебное здание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975425" y="1848200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как процесс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 to university и be at university описывают обучение в университете. В британском английском это обычный способ говорить о студенческой жизни без акцента на здании.
</a:t>
            </a:r>
            <a:endParaRPr lang="en-US" sz="1245" dirty="0"/>
          </a:p>
        </p:txBody>
      </p:sp>
      <p:sp>
        <p:nvSpPr>
          <p:cNvPr id="12" name="Text 3"/>
          <p:cNvSpPr txBox="1"/>
          <p:nvPr/>
        </p:nvSpPr>
        <p:spPr>
          <a:xfrm>
            <a:off x="4975425" y="2577242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Конкретный университет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выражениях visit the university, tour the university campus и apply to the university речь идет уже о конкретном месте. Здесь the помогает выделить именно этот университет среди других.
</a:t>
            </a:r>
            <a:endParaRPr lang="en-US" sz="1245" dirty="0"/>
          </a:p>
        </p:txBody>
      </p:sp>
      <p:sp>
        <p:nvSpPr>
          <p:cNvPr id="13" name="Text 4"/>
          <p:cNvSpPr txBox="1"/>
          <p:nvPr/>
        </p:nvSpPr>
        <p:spPr>
          <a:xfrm>
            <a:off x="4975425" y="3306290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college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college ведет себя по той же логике. Если важно обучение как функция, артикль часто не нужен; если важен конкретный колледж или кампус, используется the.
</a:t>
            </a:r>
            <a:endParaRPr lang="en-US" sz="1245" dirty="0"/>
          </a:p>
        </p:txBody>
      </p:sp>
      <p:sp>
        <p:nvSpPr>
          <p:cNvPr id="14" name="Text 5"/>
          <p:cNvSpPr txBox="1"/>
          <p:nvPr/>
        </p:nvSpPr>
        <p:spPr>
          <a:xfrm>
            <a:off x="4975425" y="4035333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выбрать в переводе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переводе полезно сначала определить смысл: учеба, посещение или конкретное здание. Тогда выбрать между нулевым артиклем и the становится намного проще.
</a:t>
            </a:r>
            <a:endParaRPr lang="en-US" sz="124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Home, bed и work: самые частые устойчивые выражения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60125" y="1871450"/>
            <a:ext cx="20055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как место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выражениях at home и go home слово home обычно не требует артикля, потому что оно обозначает привычное место проживания, а не отдельный объект. Так английский передаёт естественную, повседневную ситуацию.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2543096" y="1871475"/>
            <a:ext cx="20055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Кровать как состояние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in bed и stay in bed описывают не сам предмет мебели, а состояние отдыха, болезни или сна. Поэтому артикль не нужен, если говорящий думает о положении человека, а не о конкретной кровати.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626063" y="1871475"/>
            <a:ext cx="20055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как деятельность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at work и go to work относятся к обычной деятельности человека. Здесь work означает не название места, а саму занятость, поэтому нулевой артикль звучит естественно и по-английски правильно.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6709012" y="1871475"/>
            <a:ext cx="20055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появляется the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Артикль the нужен, если слово становится конкретным: the home for children, the bed in the corner, the work on the project. В таких случаях речь уже идёт об определённом объекте или задаче.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артикль чаще всего пропадает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полезно замечать не отдельные слова, а тип фразы: именно он чаще всего подсказывает правильный артикль в школьных заданиях и переводе.
</a:t>
            </a:r>
            <a:endParaRPr lang="en-US" sz="1199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нулевой артикль встречается в выражениях с действием или состоянием; the нужен, когда речь идёт о конкретном месте.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по материалу урока; данные отражают относительную частоту моделей в примерах презентации.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the нужен обязательно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770850" y="1802725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уточнение места
</a:t>
            </a:r>
            <a:pPr algn="l" indent="0" marL="0">
              <a:lnSpc>
                <a:spcPct val="115000"/>
              </a:lnSpc>
              <a:buNone/>
            </a:pPr>
            <a:r>
              <a:rPr lang="en-US" sz="5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Артикль the нужен, когда слово сопровождается уточнением: названием улицы, района, города или другим признаком. Тогда мы понимаем, что речь идёт об одном конкретном объекте среди многих.
</a:t>
            </a:r>
            <a:endParaRPr lang="en-US" sz="1118" dirty="0"/>
          </a:p>
        </p:txBody>
      </p:sp>
      <p:sp>
        <p:nvSpPr>
          <p:cNvPr id="10" name="Text 3"/>
          <p:cNvSpPr txBox="1"/>
          <p:nvPr/>
        </p:nvSpPr>
        <p:spPr>
          <a:xfrm>
            <a:off x="770850" y="2703349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описание объекта
</a:t>
            </a:r>
            <a:pPr algn="l" indent="0" marL="0">
              <a:lnSpc>
                <a:spcPct val="115000"/>
              </a:lnSpc>
              <a:buNone/>
            </a:pPr>
            <a:r>
              <a:rPr lang="en-US" sz="5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перед словом стоит прилагательное или определение, the помогает выделить нужное место: the old church, the nearest hospital, the local school. Смысл становится точнее и уже не выглядит общим.
</a:t>
            </a:r>
            <a:endParaRPr lang="en-US" sz="1135" dirty="0"/>
          </a:p>
        </p:txBody>
      </p:sp>
      <p:sp>
        <p:nvSpPr>
          <p:cNvPr id="11" name="Text 4"/>
          <p:cNvSpPr txBox="1"/>
          <p:nvPr/>
        </p:nvSpPr>
        <p:spPr>
          <a:xfrm>
            <a:off x="770850" y="3597750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Конкретный известный объект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также используется, когда собеседники легко могут узнать предмет или здание по контексту: the hospital near our house, the prison in the city centre, the university in Oxford.
</a:t>
            </a:r>
            <a:endParaRPr lang="en-US" sz="115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возможен a/an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975425" y="1848200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из многих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Артикли a и an подходят, если речь идёт об одном объекте без указания на известное место: a school, a hospital, a church. Это обычное первое упоминание нового предмета.
</a:t>
            </a:r>
            <a:endParaRPr lang="en-US" sz="1245" dirty="0"/>
          </a:p>
        </p:txBody>
      </p:sp>
      <p:sp>
        <p:nvSpPr>
          <p:cNvPr id="12" name="Text 3"/>
          <p:cNvSpPr txBox="1"/>
          <p:nvPr/>
        </p:nvSpPr>
        <p:spPr>
          <a:xfrm>
            <a:off x="4975425" y="2577242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Неизвестный собеседнику объект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здание или учреждение только вводится в разговор, a/an показывает, что говорящий не выделяет его как единственное или заранее знакомое. Сначала объект назван, а потом уже уточняется.
</a:t>
            </a:r>
            <a:endParaRPr lang="en-US" sz="1197" dirty="0"/>
          </a:p>
        </p:txBody>
      </p:sp>
      <p:sp>
        <p:nvSpPr>
          <p:cNvPr id="13" name="Text 4"/>
          <p:cNvSpPr txBox="1"/>
          <p:nvPr/>
        </p:nvSpPr>
        <p:spPr>
          <a:xfrm>
            <a:off x="4975425" y="3306290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без конкретики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вроде a small school in the village или a new hospital сообщают о типе объекта и его признаках, но не связывают его с определённым адресом или уже известным местом.
</a:t>
            </a:r>
            <a:endParaRPr lang="en-US" sz="1245" dirty="0"/>
          </a:p>
        </p:txBody>
      </p:sp>
      <p:sp>
        <p:nvSpPr>
          <p:cNvPr id="14" name="Text 5"/>
          <p:cNvSpPr txBox="1"/>
          <p:nvPr/>
        </p:nvSpPr>
        <p:spPr>
          <a:xfrm>
            <a:off x="4975425" y="4035333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 the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первого упоминания артикль часто меняется на the: сначала a church near the park, потом the church we visited. Так английский показывает, что объект уже стал конкретным для разговора.
</a:t>
            </a:r>
            <a:endParaRPr lang="en-US" sz="120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между местом и состоянием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422481" y="2265900"/>
            <a:ext cx="15690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Школа: общее и конкретное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 is at school значит, что мальчик учится. He is at the school указывает на конкретное здание школы, например, если он пришёл туда после уроков или ждёт кого-то у входа.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674668" y="2269070"/>
            <a:ext cx="15720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Церковь и больница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At church и in hospital описывают участие в службе или лечение. At the church и in the hospital уже называют конкретную церковь или больницу, которую можно показать на карте.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22059" y="2269070"/>
            <a:ext cx="15744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Тюрьма и университет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 prison и at university передают статус: человек отбывает наказание или учится. In the prison и at the university делают фразу более точной и связанной с определённым зданием.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175630" y="2271608"/>
            <a:ext cx="15744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Артикль меняет не только форму, но и смысл всей фразы. Поэтому при переводе нужно сначала понять, говорим ли мы о действии, состоянии или о конкретном месте.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1625" y="2658638"/>
            <a:ext cx="3856200" cy="130997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парных примеров с переводом смысла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02000" y="2242700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выражения и обратите внимание, как артикль меняет значение фразы.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02000" y="30769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Нулевой артикль передаёт обычную деятельность или состояние, а the делает фразу конкретной и привязанной к одному месту.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1525" y="4437680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употреблению артиклей с названиями мест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56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13" y="2589769"/>
            <a:ext cx="4020300" cy="85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00" y="3936444"/>
            <a:ext cx="4020300" cy="85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русскоязычных учеников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Автоматическое the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часто ставят the там, где он не нужен: to the school, to the hospital, to the university. Ошибка возникает из-за привычки переводить слово за словом, не учитывая, что английский различает деятельность и конкретное здание.
</a:t>
            </a:r>
            <a:endParaRPr lang="en-US" sz="1066" dirty="0"/>
          </a:p>
        </p:txBody>
      </p:sp>
      <p:sp>
        <p:nvSpPr>
          <p:cNvPr id="12" name="Text 3"/>
          <p:cNvSpPr txBox="1"/>
          <p:nvPr/>
        </p:nvSpPr>
        <p:spPr>
          <a:xfrm>
            <a:off x="406313" y="2689502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смысла фразы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предложение выглядит грамматически почти правильно, но смысл меняется. Фраза He is at the school сообщает о конкретном месте, а He is at school — о том, что он учится. Эта разница очень важна в переводе.
</a:t>
            </a:r>
            <a:endParaRPr lang="en-US" sz="1068" dirty="0"/>
          </a:p>
        </p:txBody>
      </p:sp>
      <p:sp>
        <p:nvSpPr>
          <p:cNvPr id="13" name="Text 4"/>
          <p:cNvSpPr txBox="1"/>
          <p:nvPr/>
        </p:nvSpPr>
        <p:spPr>
          <a:xfrm>
            <a:off x="406298" y="403617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модель вместо английской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русском языке мы часто просто говорим «в школе» или «в больнице», не делая отдельного различия между состоянием и зданием. Из-за этого школьники пропускают смысловой шаг и выбирают артикль по привычке.
</a:t>
            </a:r>
            <a:endParaRPr lang="en-US" sz="106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перед выбором артикля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быстро выбрать нулевой артикль, the или a/an в типичных школьных предложениях.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примеров для запоминания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770850" y="1802725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без артикля
</a:t>
            </a:r>
            <a:pPr algn="l" indent="0" marL="0">
              <a:lnSpc>
                <a:spcPct val="115000"/>
              </a:lnSpc>
              <a:buNone/>
            </a:pPr>
            <a:r>
              <a:rPr lang="en-US" sz="4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 устойчивые выражения: go to school, go to church, be in hospital, be in prison, go to university, stay in bed, go home, be at work. В них артикль не нужен, потому что важны действие, состояние или привычная роль места.
</a:t>
            </a:r>
            <a:endParaRPr lang="en-US" sz="1030" dirty="0"/>
          </a:p>
        </p:txBody>
      </p:sp>
      <p:sp>
        <p:nvSpPr>
          <p:cNvPr id="9" name="Text 3"/>
          <p:cNvSpPr txBox="1"/>
          <p:nvPr/>
        </p:nvSpPr>
        <p:spPr>
          <a:xfrm>
            <a:off x="770850" y="2703349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с the
</a:t>
            </a:r>
            <a:pPr algn="l" indent="0" marL="0">
              <a:lnSpc>
                <a:spcPct val="115000"/>
              </a:lnSpc>
              <a:buNone/>
            </a:pPr>
            <a:r>
              <a:rPr lang="en-US" sz="4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 их с фразами visit the school, enter the church, repair the hospital, inspect the prison, tour the university. Здесь уже говорится о конкретных зданиях и объектах, поэтому the помогает точно указать на нужное место.
</a:t>
            </a:r>
            <a:endParaRPr lang="en-US" sz="105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артикль показывает смысл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Артикль с words like school, church, hospital, prison, university, bed, home и work выбирают по смыслу, а не по слову. Если понять, что именно описывается, ошибки станут намного реже.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2026-05-31T00:42:55Z</dcterms:created>
  <dcterms:modified xsi:type="dcterms:W3CDTF">2026-05-31T00:42:55Z</dcterms:modified>
</cp:coreProperties>
</file>