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3275" y="555046"/>
            <a:ext cx="4294200" cy="37364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0875" y="702600"/>
            <a:ext cx="4294200" cy="3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эпохи: Западная Европа на заре Средневековья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перемен и становления новой Европы после падения Рима.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47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45225" y="590200"/>
            <a:ext cx="3933300" cy="38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Распад Римской империи и начало Средневековья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476 году Западная Римская империя пала, начался период раздробленности и формирования новых народов. «Тёмные века» XV–X веков — время переселений и перемен в культуре и власти.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3700" y="1393692"/>
            <a:ext cx="2192700" cy="1794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8950" y="1393714"/>
            <a:ext cx="2229900" cy="17943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07375" y="1393714"/>
            <a:ext cx="2229900" cy="17943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51189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Франки создали мощное государство на территории Галлии, объединив различные племена под властью одного короля. Это стало основой будущей Франции.
</a:t>
            </a:r>
            <a:endParaRPr lang="en-US" sz="1048" dirty="0"/>
          </a:p>
        </p:txBody>
      </p:sp>
      <p:sp>
        <p:nvSpPr>
          <p:cNvPr id="10" name="Text 2"/>
          <p:cNvSpPr txBox="1"/>
          <p:nvPr/>
        </p:nvSpPr>
        <p:spPr>
          <a:xfrm>
            <a:off x="651190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3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Франкское королевство и его значение
</a:t>
            </a:r>
            <a:endParaRPr lang="en-US" sz="1323" dirty="0"/>
          </a:p>
        </p:txBody>
      </p:sp>
      <p:sp>
        <p:nvSpPr>
          <p:cNvPr id="11" name="Text 3"/>
          <p:cNvSpPr txBox="1"/>
          <p:nvPr/>
        </p:nvSpPr>
        <p:spPr>
          <a:xfrm>
            <a:off x="3531963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Вестготы завоевали Испанию, смешивая римские традиции с германскими обычаями, создавая уникальное государство с собственными законами.
</a:t>
            </a:r>
            <a:endParaRPr lang="en-US" sz="1048" dirty="0"/>
          </a:p>
        </p:txBody>
      </p:sp>
      <p:sp>
        <p:nvSpPr>
          <p:cNvPr id="12" name="Text 4"/>
          <p:cNvSpPr txBox="1"/>
          <p:nvPr/>
        </p:nvSpPr>
        <p:spPr>
          <a:xfrm>
            <a:off x="3531963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Вестготы и освоение Пиренейского полуострова
</a:t>
            </a:r>
            <a:endParaRPr lang="en-US" sz="1161" dirty="0"/>
          </a:p>
        </p:txBody>
      </p:sp>
      <p:sp>
        <p:nvSpPr>
          <p:cNvPr id="13" name="Text 5"/>
          <p:cNvSpPr txBox="1"/>
          <p:nvPr/>
        </p:nvSpPr>
        <p:spPr>
          <a:xfrm>
            <a:off x="6378718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острове Британия сформировались разные англосаксонские княжества, каждый со своими обычаями и языком, что повлияло на развитие английской культуры.
</a:t>
            </a:r>
            <a:endParaRPr lang="en-US" sz="1048" dirty="0"/>
          </a:p>
        </p:txBody>
      </p:sp>
      <p:sp>
        <p:nvSpPr>
          <p:cNvPr id="14" name="Text 6"/>
          <p:cNvSpPr txBox="1"/>
          <p:nvPr/>
        </p:nvSpPr>
        <p:spPr>
          <a:xfrm>
            <a:off x="6378719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7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Англосаксонские королевства в Британии
</a:t>
            </a:r>
            <a:endParaRPr lang="en-US" sz="1287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варварских королевств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королевство имело свои границы и политические особенности, влияя на формирование современных государств.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территорий отражает разнообразие политической карты Европы в раннем Средневековье.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варварских королевств в Западной Европе
</a:t>
            </a:r>
            <a:endParaRPr lang="en-US" sz="2241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карты Западной Европы, VII век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87375" y="486500"/>
            <a:ext cx="4383300" cy="430625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4700" y="3254642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Вестготы и остготы меняли религиозные убеждения, переходя от арианства к католичеству. Власть шла рука об руку с поддержкой церкви для стабильности общества.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644700" y="1969056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Хлодвиг принял христианство, что помогло укрепить власть и объединить франков под единой верой. Его шаг стал ключевым в формировании государства.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44700" y="602625"/>
            <a:ext cx="46521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правителей и религии в объединении народов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1000" y="2022802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«Салическая правда» франков регулировала имущество и семейные отношения, создавая правовую основу для общества.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909200" y="4073998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Письменность законов позволяла передавать нормы неизменно и широко, объединяя разнообразные племена под общим правовым кодексом.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150" y="3049998"/>
            <a:ext cx="36960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устанавливали штрафы за нарушения и защищали собственность, что способствовало укреплению порядка и единству государства.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50" y="600846"/>
            <a:ext cx="8567700" cy="53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письменные законы варваров и их роль
</a:t>
            </a:r>
            <a:endParaRPr lang="en-US" sz="2500" dirty="0"/>
          </a:p>
        </p:txBody>
      </p:sp>
      <p:sp>
        <p:nvSpPr>
          <p:cNvPr id="9" name="Text 4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3500" y="1268818"/>
            <a:ext cx="3861000" cy="27788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29375" y="1268768"/>
            <a:ext cx="3861000" cy="277886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533700" y="4376300"/>
            <a:ext cx="3728100" cy="2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Император наладил систему школ при монастырях, что распространело грамотность и сохранило знания. Он поддерживал обучение латинскому языку и христианской культуре.
</a:t>
            </a:r>
            <a:endParaRPr lang="en-US" sz="696" dirty="0"/>
          </a:p>
        </p:txBody>
      </p:sp>
      <p:sp>
        <p:nvSpPr>
          <p:cNvPr id="8" name="Text 2"/>
          <p:cNvSpPr txBox="1"/>
          <p:nvPr/>
        </p:nvSpPr>
        <p:spPr>
          <a:xfrm>
            <a:off x="533700" y="4049475"/>
            <a:ext cx="3728100" cy="2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инициативы Карла Великого
</a:t>
            </a:r>
            <a:endParaRPr lang="en-US" sz="1235" dirty="0"/>
          </a:p>
        </p:txBody>
      </p:sp>
      <p:sp>
        <p:nvSpPr>
          <p:cNvPr id="9" name="Text 3"/>
          <p:cNvSpPr txBox="1"/>
          <p:nvPr/>
        </p:nvSpPr>
        <p:spPr>
          <a:xfrm>
            <a:off x="4811775" y="4376301"/>
            <a:ext cx="3728100" cy="2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 расширил владения, включив Италию и Германию. В 800 году он был коронован императором Запада, что обозначило новую эпоху в европейской истории.
</a:t>
            </a:r>
            <a:endParaRPr lang="en-US" sz="730" dirty="0"/>
          </a:p>
        </p:txBody>
      </p:sp>
      <p:sp>
        <p:nvSpPr>
          <p:cNvPr id="10" name="Text 4"/>
          <p:cNvSpPr txBox="1"/>
          <p:nvPr/>
        </p:nvSpPr>
        <p:spPr>
          <a:xfrm>
            <a:off x="4811775" y="4049475"/>
            <a:ext cx="3728100" cy="2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завоевания и коронация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Империя Карла Великого: реформы и культурный подъем
</a:t>
            </a:r>
            <a:endParaRPr lang="en-US" sz="2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4975" y="2975096"/>
            <a:ext cx="8561700" cy="21655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7050" y="118050"/>
            <a:ext cx="77904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Франкской империи: Верденский договор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11425" y="1414025"/>
            <a:ext cx="36432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843 году Верденский договор разделил империю на три части, создав основу для будущих Франции, Германии и государств Срединной части Европы.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889375" y="1414025"/>
            <a:ext cx="3643200" cy="12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усилило политическую фрагментацию, но также дало толчок к формированию национальных характеров и самостоятельных территорий.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7625" y="380203"/>
            <a:ext cx="4383300" cy="43404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64675" y="2244475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Феодализм основывался на владении землёй, которая стала главным источником богатства и власти в обществе.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4632800" y="380100"/>
            <a:ext cx="42153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Феодальная система и общественная структура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764675" y="3692150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делилось на знать, духовенство и крестьян, где крестьянам принадлежала ограниченная личная свобода, а экономику поддерживало сельское хозяйство.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87375" y="486500"/>
            <a:ext cx="4383300" cy="430625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4700" y="3254642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Рыцари как профессиональные воины стали символам эпохи, их усадьбы служили центрами управления и обучения военному делу.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644700" y="1969056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Вассалитет был договором взаимной верности между сеньором и вассалом, обеспечивая военную и политическую поддержку.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44700" y="602625"/>
            <a:ext cx="46521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Вассалитет и становление рыцарства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100" y="1395067"/>
            <a:ext cx="3633000" cy="179166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7350" y="1394298"/>
            <a:ext cx="3387900" cy="17932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и хозяйство раннего Средневековья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719225" y="3786105"/>
            <a:ext cx="33879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повышения плодородия земли европейские крестьяне регулярно чередовали посевы: одно поле засевали зерновыми, другое — бобовыми, третье оставляли под паром. Такая практика позволяла сохранить почву и увеличить урожайность.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719226" y="3286149"/>
            <a:ext cx="3387900" cy="37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Трёхпольная система — залог урожая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957350" y="3786156"/>
            <a:ext cx="33879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сельского хозяйства было направлено на обмен продуктами без использования денег. С развитием городов появлялись мастерские и ярмарки, где ремесленники торопились продать свои изделия и привлечь покупателей.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4957351" y="3286150"/>
            <a:ext cx="3387900" cy="37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Натуральный обмен и рост ремесел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7625" y="380203"/>
            <a:ext cx="4383300" cy="43404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64675" y="2244475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Крестьянство составляло подавляющее большинство населения и выполняло тяготы работы на земле, платило оброк и выполняло повинности в пользу феодалов.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4632800" y="380100"/>
            <a:ext cx="42153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крестьян и городских жителей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764675" y="3692150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Горожане занимались ремеслами и торговлей, жили в компактных домах. Создавались ремесленные цехи и гильдии, которые регулировали качество и обучение мастеров.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7625" y="380203"/>
            <a:ext cx="4383300" cy="43404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64675" y="2244475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Знать жила в замках, носила доспехи и украшения, устраивала пиры и турниры как главные формы развлечений и общественной жизни.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4632800" y="380100"/>
            <a:ext cx="42153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жизнь: знать, крестьяне, семья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764675" y="3692150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Крестьяне жили в простых домах, носили грубую одежду и питались скромно. Женщины занимались домашними делами, а дети рано обучались хозяйству.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3500" y="1268818"/>
            <a:ext cx="3861000" cy="27788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29375" y="1268768"/>
            <a:ext cx="3861000" cy="277886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533700" y="4376300"/>
            <a:ext cx="3728100" cy="2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росли вокруг монастырей, рынков и замков. Париж, Лондон и Кёльн становились центрами торговли и ремесел, привлекая всё больше жителей из сельской местности.
</a:t>
            </a:r>
            <a:endParaRPr lang="en-US" sz="708" dirty="0"/>
          </a:p>
        </p:txBody>
      </p:sp>
      <p:sp>
        <p:nvSpPr>
          <p:cNvPr id="8" name="Text 2"/>
          <p:cNvSpPr txBox="1"/>
          <p:nvPr/>
        </p:nvSpPr>
        <p:spPr>
          <a:xfrm>
            <a:off x="533700" y="4049475"/>
            <a:ext cx="3728100" cy="2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и развитие крупных городов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11775" y="4376301"/>
            <a:ext cx="3728100" cy="2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жители устраивали праздники и ярмарки, формировались цехи ремесленников. Формировалось самостоятельное городское управление, что положило основу будущим муниципалитетам.
</a:t>
            </a:r>
            <a:endParaRPr lang="en-US" sz="585" dirty="0"/>
          </a:p>
        </p:txBody>
      </p:sp>
      <p:sp>
        <p:nvSpPr>
          <p:cNvPr id="10" name="Text 4"/>
          <p:cNvSpPr txBox="1"/>
          <p:nvPr/>
        </p:nvSpPr>
        <p:spPr>
          <a:xfrm>
            <a:off x="4811775" y="4049475"/>
            <a:ext cx="3728100" cy="2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жизнь городов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городов и городской жизни
</a:t>
            </a:r>
            <a:endParaRPr lang="en-US" sz="2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7625" y="380203"/>
            <a:ext cx="4383300" cy="43404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64675" y="2244475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Церковь объединяла большинство жителей Западной Европы в христианской вере, играя важную роль в их духовной жизни и моральных устоях.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4632800" y="380100"/>
            <a:ext cx="42153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церкви и монастырей в обществе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764675" y="3692150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Монастыри служили центрами образования, переписывали книги и сохраняли знания. Они также открывали школы и организовывали помощь бедным и больным.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церкви на власть и политику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6250" y="126632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Папа Римский был высшим духовным авторитетом, оказывая влияние на решения королей и князей христианской Европы.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840675" y="19071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Церковные соборы рассматривали важные вопросы веры и морали, формируя религиозные нормы для общества.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6250" y="31159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Высшие священнослужители обладали значительными земельными владениями и влияли на политические решения в королевских советах.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5840675" y="38080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Церковь могла налагать отлучение от веры, что служило мощным инструментом воздействия на светскую власть и население.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4975" y="2975096"/>
            <a:ext cx="8561700" cy="21655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7050" y="118050"/>
            <a:ext cx="77904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Культура, язык и традиции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11425" y="1414025"/>
            <a:ext cx="36432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Латинский язык был распространён среди ученых и духовенства, а эпические поэмы поддерживали память о героических событиях и традициях народа.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889375" y="1414025"/>
            <a:ext cx="3643200" cy="12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храмах украшения из фресок и витражей отражали религиозные сюжеты; народ устраивал мистерии и массовые гуляния, сохраняя старинные обычаи и праздники.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100" y="1395067"/>
            <a:ext cx="3633000" cy="179166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7350" y="1394298"/>
            <a:ext cx="3387900" cy="17932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раннего Средневековья: романский стиль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719225" y="3786105"/>
            <a:ext cx="33879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Романская архитектура неизменно использовала массивные каменные стены и круглые арки. Малые окна создавали эффект надежной и крепкой конструкции, символизирующей стабильность христианской общины.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719226" y="3286149"/>
            <a:ext cx="3387900" cy="37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Характеристики романского стиля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957350" y="3786156"/>
            <a:ext cx="33879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Собор Клюни, построенный в XI веке во Франции, ярко демонстрирует романский стиль. Его внутренние пространства украшались библейскими фресками и резьбой по камню, подчеркивая величие и духовность.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4957351" y="3286150"/>
            <a:ext cx="3387900" cy="37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собора Клюни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95875" y="1158600"/>
            <a:ext cx="3771900" cy="282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этому периоду установились основные черты общества и культуры, отделяющие Западную Европу от Византии и Востока.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735475" y="1365000"/>
            <a:ext cx="3958800" cy="24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F8EC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 век
</a:t>
            </a:r>
            <a:pPr algn="ctr" indent="0" marL="0">
              <a:lnSpc>
                <a:spcPct val="120004"/>
              </a:lnSpc>
              <a:buNone/>
            </a:pPr>
            <a:r>
              <a:rPr lang="en-US" sz="12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8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становится временем утверждения феодализма, влияния церкви и зарождения национальных культур Западной Европы.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 эпохи Средневековья
</a:t>
            </a:r>
            <a:endParaRPr lang="en-US" sz="4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0100" y="554440"/>
            <a:ext cx="3767100" cy="37376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6450" y="1258750"/>
            <a:ext cx="4487400" cy="322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наследие «зари» Средневековья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Средневековью заложил фундамент для европейского развития, объединяя новые политические структуры и христианские ценности, что подготовило почву для последующих культурных и научных достижений.
</a:t>
            </a:r>
            <a:endParaRPr lang="en-US" sz="2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2026-05-10T14:00:24Z</dcterms:created>
  <dcterms:modified xsi:type="dcterms:W3CDTF">2026-05-10T14:00:24Z</dcterms:modified>
</cp:coreProperties>
</file>