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jpeg"/><Relationship Id="rId4" Type="http://schemas.openxmlformats.org/officeDocument/2006/relationships/image" Target="../media/image-3-4.jpeg"/><Relationship Id="rId5" Type="http://schemas.openxmlformats.org/officeDocument/2006/relationships/image" Target="../media/image-3-5.jpe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image" Target="../media/image-4-8.png"/><Relationship Id="rId9" Type="http://schemas.openxmlformats.org/officeDocument/2006/relationships/image" Target="../media/image-4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jpe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jpeg"/><Relationship Id="rId4" Type="http://schemas.openxmlformats.org/officeDocument/2006/relationships/image" Target="../media/image-19-4.jpe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11693" y="-1"/>
            <a:ext cx="4148955" cy="514349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46880" y="1572897"/>
            <a:ext cx="4077519" cy="177990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Растительные сообщества и их значение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Основы природных экосистем и среда обитания многих живых существ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646880" y="3477723"/>
            <a:ext cx="4077520" cy="25529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EFBFB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8672" y="-1"/>
            <a:ext cx="4159001" cy="514349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435745" y="1321170"/>
            <a:ext cx="4077519" cy="250116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Типы растительных сообществ и их роль в природе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Растительные сообщества — это группы растений, взаимодействующих в одной среде. Леса, луга, болота и степи влияют на климат, почвы и биоразнообразие, сохраняя баланс экосистем.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1650" y="2833123"/>
            <a:ext cx="2249100" cy="170000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61050" y="2833123"/>
            <a:ext cx="2249100" cy="170000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18550" y="2833123"/>
            <a:ext cx="2249100" cy="170000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384513" y="1882511"/>
            <a:ext cx="2139614" cy="8174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79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Множество видов на одном участке
</a:t>
            </a:r>
            <a:pPr algn="l" indent="0" marL="0">
              <a:lnSpc>
                <a:spcPct val="100000"/>
              </a:lnSpc>
              <a:buNone/>
            </a:pPr>
            <a:r>
              <a:rPr lang="en-US" sz="81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1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Растительное сообщество включает разные виды растений, которые растут вместе. Все они связаны общими условиями среды и образуют уникальную экосистему.
</a:t>
            </a:r>
            <a:endParaRPr lang="en-US" sz="979" dirty="0"/>
          </a:p>
        </p:txBody>
      </p:sp>
      <p:sp>
        <p:nvSpPr>
          <p:cNvPr id="10" name="Text 2"/>
          <p:cNvSpPr txBox="1"/>
          <p:nvPr/>
        </p:nvSpPr>
        <p:spPr>
          <a:xfrm>
            <a:off x="3203913" y="1882511"/>
            <a:ext cx="2139614" cy="8174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2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смешанного леса
</a:t>
            </a:r>
            <a:pPr algn="l" indent="0" marL="0">
              <a:lnSpc>
                <a:spcPct val="100000"/>
              </a:lnSpc>
              <a:buNone/>
            </a:pPr>
            <a:r>
              <a:rPr lang="en-US" sz="89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9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смешанном лесу можно увидеть берёзы и сосны. Эти растения занимают разные уровни и вместе создают сбалансированное сообщество.
</a:t>
            </a:r>
            <a:endParaRPr lang="en-US" sz="1072" dirty="0"/>
          </a:p>
        </p:txBody>
      </p:sp>
      <p:sp>
        <p:nvSpPr>
          <p:cNvPr id="11" name="Text 3"/>
          <p:cNvSpPr txBox="1"/>
          <p:nvPr/>
        </p:nvSpPr>
        <p:spPr>
          <a:xfrm>
            <a:off x="6061413" y="1882511"/>
            <a:ext cx="2139614" cy="8174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99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болотной поймы
</a:t>
            </a:r>
            <a:pPr algn="l" indent="0" marL="0">
              <a:lnSpc>
                <a:spcPct val="100000"/>
              </a:lnSpc>
              <a:buNone/>
            </a:pPr>
            <a:r>
              <a:rPr lang="en-US" sz="91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1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Болотная пойма покрыта мхами и осоками. Здесь влажность высокая, что влияет на состав видов и поддерживает специфическую флору.
</a:t>
            </a:r>
            <a:endParaRPr lang="en-US" sz="1099" dirty="0"/>
          </a:p>
        </p:txBody>
      </p:sp>
      <p:sp>
        <p:nvSpPr>
          <p:cNvPr id="12" name="Text 4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представляет собой растительное сообщество?
</a:t>
            </a:r>
            <a:endParaRPr lang="en-US" sz="2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7351" y="1992620"/>
            <a:ext cx="297490" cy="33998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622564" y="1992620"/>
            <a:ext cx="339989" cy="339989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809025" y="1992620"/>
            <a:ext cx="339989" cy="339989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994078" y="2010257"/>
            <a:ext cx="342803" cy="304714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12" name="Text 1"/>
          <p:cNvSpPr txBox="1"/>
          <p:nvPr/>
        </p:nvSpPr>
        <p:spPr>
          <a:xfrm>
            <a:off x="306395" y="2589232"/>
            <a:ext cx="1811497" cy="172684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Деревья — верхний ярус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Высокие растения, которые формируют крону, улавливают свет и создают тень для нижних ярусов.
</a:t>
            </a:r>
            <a:endParaRPr lang="en-US" sz="1100" dirty="0"/>
          </a:p>
        </p:txBody>
      </p:sp>
      <p:sp>
        <p:nvSpPr>
          <p:cNvPr id="13" name="Text 2"/>
          <p:cNvSpPr txBox="1"/>
          <p:nvPr/>
        </p:nvSpPr>
        <p:spPr>
          <a:xfrm>
            <a:off x="2492856" y="2589232"/>
            <a:ext cx="1811497" cy="172684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Кустарники — средний ярус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Среднего роста растения, которые располагаются под деревьями и служат убежищем для мелких животных.
</a:t>
            </a:r>
            <a:endParaRPr lang="en-US" sz="1100" dirty="0"/>
          </a:p>
        </p:txBody>
      </p:sp>
      <p:sp>
        <p:nvSpPr>
          <p:cNvPr id="14" name="Text 3"/>
          <p:cNvSpPr txBox="1"/>
          <p:nvPr/>
        </p:nvSpPr>
        <p:spPr>
          <a:xfrm>
            <a:off x="4679318" y="2589232"/>
            <a:ext cx="1811497" cy="172684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Травы — нижний ярус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Невысокие растения, покрывающие почву, обеспечивают питание и защиту корневой системы.
</a:t>
            </a:r>
            <a:endParaRPr lang="en-US" sz="1100" dirty="0"/>
          </a:p>
        </p:txBody>
      </p:sp>
      <p:sp>
        <p:nvSpPr>
          <p:cNvPr id="15" name="Text 4"/>
          <p:cNvSpPr txBox="1"/>
          <p:nvPr/>
        </p:nvSpPr>
        <p:spPr>
          <a:xfrm>
            <a:off x="6865778" y="2589232"/>
            <a:ext cx="1811497" cy="172684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Мхи и лишайники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Мелкие растения, растущие на почве или деревьях, играющие важную роль в влагонакоплении.
</a:t>
            </a:r>
            <a:endParaRPr lang="en-US" sz="1100" dirty="0"/>
          </a:p>
        </p:txBody>
      </p:sp>
      <p:sp>
        <p:nvSpPr>
          <p:cNvPr id="16" name="Text 5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элементы структуры растительных сообществ
</a:t>
            </a:r>
            <a:endParaRPr lang="en-US" sz="2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14860" y="1835776"/>
            <a:ext cx="4443636" cy="228063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типы растительных сообществ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306395" y="2026727"/>
            <a:ext cx="1883795" cy="189872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Типы растительных сообществ, их примеры и ключевые признаки, зависящие от климата и почвы.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сообщества обусловлено климатическими условиями и типом почв.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 биологии для 7 класса
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31504" y="1810642"/>
            <a:ext cx="5123021" cy="333196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лесных сообществ России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1090070" y="1949881"/>
            <a:ext cx="2481653" cy="98550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Типы лесов на территории России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России встречаются хвойные, лиственные и смешанные леса. Тайга состоит преимущественно из сосны, ели и лиственницы. Лиственные леса богаты дубом, клёном и берёзой.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1090070" y="3579578"/>
            <a:ext cx="2481653" cy="98550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Распределение и климатическое влияние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Распределение лесных типов зависит от климата и географического положения. Тайга занимает северные регионы, тогда как лиственные леса распространены ближе к средней полосе страны.
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90500" y="3193758"/>
            <a:ext cx="8667751" cy="194685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47196" y="1942123"/>
            <a:ext cx="3284527" cy="98550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Луга занимают низины и заливные территории, здесь растёт множество злаков и разнотравья, они подходят для выпаса скота. Среди характерных растений — ковыль, клевер и тимофеевка.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4572000" y="1942123"/>
            <a:ext cx="3284527" cy="98550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Степи представляют собой обширные сухие пространства с доминированием злаков и плодородными почвами. Эти сообщества широко распространены на юге России и в Украине.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Луговые и степные растительные сообщества
</a:t>
            </a:r>
            <a:endParaRPr lang="en-US" sz="2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31504" y="1810642"/>
            <a:ext cx="5123021" cy="333196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болот как экосистемы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1090070" y="1949881"/>
            <a:ext cx="2159526" cy="98550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88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Во-первых, болота занимают около 10% территории России и образуются в местах с постоянным избыточным увлажнением. Здесь доминируют мхи-сфагнумы и осоки, создавая уникальные условия среды.
</a:t>
            </a:r>
            <a:endParaRPr lang="en-US" sz="1088" dirty="0"/>
          </a:p>
        </p:txBody>
      </p:sp>
      <p:sp>
        <p:nvSpPr>
          <p:cNvPr id="7" name="Text 2"/>
          <p:cNvSpPr txBox="1"/>
          <p:nvPr/>
        </p:nvSpPr>
        <p:spPr>
          <a:xfrm>
            <a:off x="1090070" y="3635807"/>
            <a:ext cx="2159526" cy="98550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Во-вторых, болота критически важны для водного баланса региона. Они накапливают пресную воду и служат средой обитания для многих редких и охраняемых видов животных и растений.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4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растительные сообщества влияют на окружающую среду
</a:t>
            </a:r>
            <a:endParaRPr lang="en-US" sz="2400" dirty="0"/>
          </a:p>
        </p:txBody>
      </p:sp>
      <p:sp>
        <p:nvSpPr>
          <p:cNvPr id="5" name="Text 2"/>
          <p:cNvSpPr txBox="1"/>
          <p:nvPr/>
        </p:nvSpPr>
        <p:spPr>
          <a:xfrm>
            <a:off x="1059195" y="1836173"/>
            <a:ext cx="2905975" cy="54402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очищают воздух, поглощая углекислый газ и выделяя кислород в процессе фотосинтеза, что поддерживает дыхание живых организмов.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3507427" y="2757948"/>
            <a:ext cx="2905975" cy="54402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Леса способствуют регулированию климата — летом они снижают температуру и увлажняют воздух, а зимой задерживают снежные осадки, улучшая водный режим.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5867168" y="3723968"/>
            <a:ext cx="2905975" cy="54402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Корни растений укрепляют почву, предотвращая эрозию и способствуя формированию плодородного слоя, необходимого для устойчивости экосистемы.
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606393" y="1837352"/>
            <a:ext cx="6060571" cy="2277479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Процентное распределение растительных сообществ в России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306395" y="2026727"/>
            <a:ext cx="1883795" cy="189872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96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обширную площадь занимают леса, покрывающие почти половину территории страны. Луга и болота также имеют значительный вклад в площадь.
</a:t>
            </a:r>
            <a:pPr algn="l" indent="0" marL="0">
              <a:lnSpc>
                <a:spcPct val="100000"/>
              </a:lnSpc>
              <a:buNone/>
            </a:pPr>
            <a:r>
              <a:rPr lang="en-US" sz="996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показывают важность лесов и других сообществ для среды обитания и экосистемной устойчивости России.
</a:t>
            </a:r>
            <a:pPr algn="l" indent="0" marL="0">
              <a:lnSpc>
                <a:spcPct val="100000"/>
              </a:lnSpc>
              <a:buNone/>
            </a:pPr>
            <a:r>
              <a:rPr lang="en-US" sz="9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Рослесинфорг, 2022 год
</a:t>
            </a:r>
            <a:endParaRPr lang="en-US" sz="996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28600" y="1502588"/>
            <a:ext cx="4130041" cy="233524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71103" y="1502588"/>
            <a:ext cx="4130041" cy="233524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06395" y="3982400"/>
            <a:ext cx="3873163" cy="65179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93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видов в лесах России
</a:t>
            </a:r>
            <a:pPr algn="l" indent="0" marL="0">
              <a:lnSpc>
                <a:spcPct val="100000"/>
              </a:lnSpc>
              <a:buNone/>
            </a:pPr>
            <a:r>
              <a:rPr lang="en-US" sz="82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27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территории России леса насчитывают более 12 000 видов растений, включая деревья, кустарники и травы. Такое богатство видов формирует устойчивую экосистему, способную противостоять вредителям и неблагоприятным климатическим условиям.
</a:t>
            </a:r>
            <a:endParaRPr lang="en-US" sz="993" dirty="0"/>
          </a:p>
        </p:txBody>
      </p:sp>
      <p:sp>
        <p:nvSpPr>
          <p:cNvPr id="8" name="Text 1"/>
          <p:cNvSpPr txBox="1"/>
          <p:nvPr/>
        </p:nvSpPr>
        <p:spPr>
          <a:xfrm>
            <a:off x="4840295" y="3982400"/>
            <a:ext cx="3873163" cy="65179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93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грибов и микроорганизмов
</a:t>
            </a:r>
            <a:pPr algn="l" indent="0" marL="0">
              <a:lnSpc>
                <a:spcPct val="100000"/>
              </a:lnSpc>
              <a:buNone/>
            </a:pPr>
            <a:r>
              <a:rPr lang="en-US" sz="82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27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растительных сообществах активно участвуют грибы и микроорганизмы, которые разлагают органику и возвращают питательные вещества в почву. Это обеспечивает жизнедеятельность растений и поддерживает баланс в экосистеме.
</a:t>
            </a:r>
            <a:endParaRPr lang="en-US" sz="993" dirty="0"/>
          </a:p>
        </p:txBody>
      </p:sp>
      <p:sp>
        <p:nvSpPr>
          <p:cNvPr id="9" name="Text 2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Биоразнообразие внутри растительных сообществ
</a:t>
            </a:r>
            <a:endParaRPr lang="en-US" sz="2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4" name="Text 1"/>
          <p:cNvSpPr txBox="1"/>
          <p:nvPr/>
        </p:nvSpPr>
        <p:spPr>
          <a:xfrm>
            <a:off x="306395" y="2382963"/>
            <a:ext cx="1775740" cy="130892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Насекомые, такие как пчёлы и бабочки, опыляют цветковые растения, обеспечивая образование плодов и семян для дальнейшего размножения.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Опыление и взаимодействие с животными
</a:t>
            </a:r>
            <a:endParaRPr lang="en-US" sz="2400" dirty="0"/>
          </a:p>
        </p:txBody>
      </p:sp>
      <p:sp>
        <p:nvSpPr>
          <p:cNvPr id="6" name="Text 3"/>
          <p:cNvSpPr txBox="1"/>
          <p:nvPr/>
        </p:nvSpPr>
        <p:spPr>
          <a:xfrm>
            <a:off x="2632256" y="2382963"/>
            <a:ext cx="1775740" cy="130892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Птицы и млекопитающие распространяют семена, перемещая их на новые территории, что способствует расширению ареала растений.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4856750" y="2382963"/>
            <a:ext cx="1775740" cy="130892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участвуют в циркуляции питательных веществ, ускоряя разложение и обогащение почвенных ресурсов.
</a:t>
            </a:r>
            <a:endParaRPr lang="en-US" sz="1100" dirty="0"/>
          </a:p>
        </p:txBody>
      </p:sp>
      <p:sp>
        <p:nvSpPr>
          <p:cNvPr id="8" name="Text 5"/>
          <p:cNvSpPr txBox="1"/>
          <p:nvPr/>
        </p:nvSpPr>
        <p:spPr>
          <a:xfrm>
            <a:off x="7065026" y="2382963"/>
            <a:ext cx="1775740" cy="130892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взаимодействия укрепляют экосистемы, повышая их устойчивость к внешним воздействиям и способствуя сохранению биоразнообразия.
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2146" y="1688549"/>
            <a:ext cx="8399709" cy="279990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5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Последствия разрушения растительных сообществ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вырубки лесов и утраты растительности на экологический баланс
</a:t>
            </a:r>
            <a:endParaRPr lang="en-US" sz="2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90500" y="3193758"/>
            <a:ext cx="8667751" cy="194685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47196" y="1942123"/>
            <a:ext cx="3284527" cy="98550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Массовая вырубка лесов ведёт к потере ценных экосистем и снижению биоразнообразия. Строительство дорог и городов разрушает естественные среды обитания.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4572000" y="1942123"/>
            <a:ext cx="3284527" cy="98550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Интенсивное сельское хозяйство и частые пожары также способствуют сокращению растительности. В 2021 году из-за пожаров в России утрачено 8,6 млн гектаров лесов.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Причины уничтожения растительных сообществ
</a:t>
            </a:r>
            <a:endParaRPr lang="en-US" sz="2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86696" y="1850923"/>
            <a:ext cx="2263878" cy="81116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XX век – начало урбанизации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Массовое преобразование земель под населённые пункты и фермы привело к сокращению площади природных степей и старых лесов.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3399502" y="1850923"/>
            <a:ext cx="2263878" cy="81116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Конец XX – начало XXI века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Особое внимание уделяется сохранению реликтовых лесов и болот, занесённых в Красную книгу РФ, но угрозы остаются высокими.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6304935" y="1850923"/>
            <a:ext cx="2263878" cy="81116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Современность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Сегодня в Европе сохранилось менее 5% древних лесов, что требует усиления мер по охране и восстановлению таких экосистем.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9" name="Text 4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Редкие и исчезающие растительные сообщества
</a:t>
            </a:r>
            <a:endParaRPr lang="en-US" sz="2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90500" y="3193758"/>
            <a:ext cx="8667751" cy="194685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методы охраны растительных сообществ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1090070" y="1949881"/>
            <a:ext cx="2722602" cy="98550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Создание охраняемых природных территорий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Заповедники и национальные парки создаются для защиты редких и уязвимых растительных сообществ, обеспечивая их устойчивое существование.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5191646" y="1947500"/>
            <a:ext cx="2722602" cy="98550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6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Просвещение и борьба с незаконной хозяйственной деятельностью
</a:t>
            </a:r>
            <a:pPr algn="l" indent="0" marL="0">
              <a:lnSpc>
                <a:spcPct val="100000"/>
              </a:lnSpc>
              <a:buNone/>
            </a:pPr>
            <a:r>
              <a:rPr lang="en-US" sz="87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67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Экологическое образование повышает осведомлённость населения, а контроль и борьба с незаконной вырубкой уменьшают ущерб от человеческой деятельности.
</a:t>
            </a:r>
            <a:endParaRPr lang="en-US" sz="116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62563" y="1835776"/>
            <a:ext cx="4909395" cy="228063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Крупнейшие заповедники России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6889349" y="2026727"/>
            <a:ext cx="1883794" cy="189872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данные о самых больших заповедниках, сохраняющих природные растительные сообщества.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Заповедники охраняют разнообразные типы растительных сообществ, включая редкие и уязвимые экосистемы.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Министерство природы РФ
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85442" y="1867952"/>
            <a:ext cx="445422" cy="50905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8321" y="1867952"/>
            <a:ext cx="509053" cy="50905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54756" y="1915660"/>
            <a:ext cx="517045" cy="413636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3249631" y="2624604"/>
            <a:ext cx="2570941" cy="130892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Посадка растений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Выращивание деревьев и кустарников способствует восстановлению растительных сообществ и улучшению качества воздуха.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14325" y="2624604"/>
            <a:ext cx="2570941" cy="130892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Сокращение отходов
</a:t>
            </a:r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Уменьшение количества бумажных и пластиковых отходов помогает сохранить природные ресурсы и снижает нагрузку на экосистемы.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6154756" y="2624604"/>
            <a:ext cx="2570941" cy="130892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Участие в экологических акциях
</a:t>
            </a:r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Совместные мероприятия по уборке и восстановлению природных территорий укрепляют сообщество и поддерживают здоровье экосистем.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Вклад каждого человека в охрану природы
</a:t>
            </a:r>
            <a:endParaRPr lang="en-US" sz="2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28600" y="2225776"/>
            <a:ext cx="4130041" cy="233524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71103" y="2225776"/>
            <a:ext cx="4130041" cy="233524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8" name="Text 1"/>
          <p:cNvSpPr txBox="1"/>
          <p:nvPr/>
        </p:nvSpPr>
        <p:spPr>
          <a:xfrm>
            <a:off x="306395" y="1508168"/>
            <a:ext cx="3873163" cy="65179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38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Восстановление дубравы в Средней полосе
</a:t>
            </a:r>
            <a:pPr algn="l" indent="0" marL="0">
              <a:lnSpc>
                <a:spcPct val="100000"/>
              </a:lnSpc>
              <a:buNone/>
            </a:pPr>
            <a:r>
              <a:rPr lang="en-US" sz="86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6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 десять лет после восстановления дубравы зафиксирован рост редких видов растений на 15%, а численность насекомых и птиц увеличилась в два раза. Это показывает эффективность экосистемного подхода к охране.
</a:t>
            </a:r>
            <a:endParaRPr lang="en-US" sz="1038" dirty="0"/>
          </a:p>
        </p:txBody>
      </p:sp>
      <p:sp>
        <p:nvSpPr>
          <p:cNvPr id="9" name="Text 2"/>
          <p:cNvSpPr txBox="1"/>
          <p:nvPr/>
        </p:nvSpPr>
        <p:spPr>
          <a:xfrm>
            <a:off x="4840295" y="1508168"/>
            <a:ext cx="3873163" cy="65179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5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Создание искусственных лугов и болот
</a:t>
            </a:r>
            <a:pPr algn="l" indent="0" marL="0">
              <a:lnSpc>
                <a:spcPct val="100000"/>
              </a:lnSpc>
              <a:buNone/>
            </a:pPr>
            <a:r>
              <a:rPr lang="en-US" sz="92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2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Проекты по созданию естественных мест обитания, таких как искусственные луга и восстановленные болота, помогают увеличивать биоразнообразие и восстанавливать экологический баланс.
</a:t>
            </a:r>
            <a:endParaRPr lang="en-US" sz="1105" dirty="0"/>
          </a:p>
        </p:txBody>
      </p:sp>
      <p:sp>
        <p:nvSpPr>
          <p:cNvPr id="10" name="Text 3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Успешные примеры восстановления сообществ
</a:t>
            </a:r>
            <a:endParaRPr lang="en-US" sz="2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661140" y="1356105"/>
            <a:ext cx="5821721" cy="243129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Ключевая роль охраны растительных сообществ в будущем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EFBFB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Сохранение растительных сообществ обеспечивает здоровье природы и людей. Только совместными усилиями государства, учёных и каждого можно гарантировать устойчивое развитие и благополучие будущих поколений.
</a:t>
            </a:r>
            <a:endParaRPr lang="en-US" sz="2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2026-05-08T22:51:04Z</dcterms:created>
  <dcterms:modified xsi:type="dcterms:W3CDTF">2026-05-08T22:51:04Z</dcterms:modified>
</cp:coreProperties>
</file>