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2055" y="0"/>
            <a:ext cx="4801939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00" y="1151600"/>
            <a:ext cx="3543600" cy="174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и эллинистический мир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39900" y="3176275"/>
            <a:ext cx="35436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Рим победил греков и стал властителем Средиземноморья?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6219" y="0"/>
            <a:ext cx="376721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1504750"/>
            <a:ext cx="4660800" cy="945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менялся Средиземноморский мир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616300"/>
            <a:ext cx="4503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походов Александра мир восточного Средиземноморья изменился: возникли грекоязычные царства, а Рим из италийского города превратился в силу, которая постепенно подчинила соседей.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200" y="1121138"/>
            <a:ext cx="4453800" cy="118739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200" y="2388505"/>
            <a:ext cx="4453800" cy="118739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200" y="3655880"/>
            <a:ext cx="4453800" cy="118739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62050"/>
            <a:ext cx="86208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Силы, делившие Средиземное море
</a:t>
            </a:r>
            <a:endParaRPr lang="en-US" sz="2612" dirty="0"/>
          </a:p>
        </p:txBody>
      </p:sp>
      <p:sp>
        <p:nvSpPr>
          <p:cNvPr id="9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858800" y="1120683"/>
            <a:ext cx="40230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соперника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распада державы Александра на первый план вышли три силы: Рим, эллинистические царства и Карфаген. Их соперничество определяло судьбу морских путей, городов и целых народов.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58800" y="2388050"/>
            <a:ext cx="40230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Сильные, но разобщённые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Эллинистические правители опирались на богатые города, наёмные войска и престиж греческой культуры. Но между их державами не было единства, и это ослабляло их перед внешней угрозой.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858800" y="3655425"/>
            <a:ext cx="40230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над морем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Карфаген контролировал торговлю в западном Средиземноморье и имел мощный флот. Для Рима он был не только врагом, но и серьёзным конкурентом за морские маршруты и рынки.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6100" y="1480990"/>
            <a:ext cx="4776300" cy="25931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3109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силы и соперничества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656137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показывает, что ключевые центры силы располагались вокруг моря, а не в глубине материков.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984416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главные игроки были связаны морем, поэтому контроль портов и проливов решал исход борьбы.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106100" y="4130050"/>
            <a:ext cx="4776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историческая карта Средиземноморья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9400"/>
            <a:ext cx="8620800" cy="7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единой державы к нескольким царствам
</a:t>
            </a:r>
            <a:endParaRPr lang="en-US" sz="3012" dirty="0"/>
          </a:p>
        </p:txBody>
      </p:sp>
      <p:sp>
        <p:nvSpPr>
          <p:cNvPr id="9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63850" y="1530350"/>
            <a:ext cx="30138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323 г. до н. э. — смерть Александра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Александра его огромная держава не сохранилась в прежнем виде. Полководцы-диадохи начали борьбу за власть и разделили территории между собой.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964450" y="3000375"/>
            <a:ext cx="30138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 державы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Египте утвердилась династия Птолемеев, в Передней Азии — Селевкиды, а Македония стала отдельным центром силы. Все эти государства говорили по-гречески и соперничали друг с другом.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668050" y="1530350"/>
            <a:ext cx="30138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эллинистические царства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Греческий язык и образ жизни сохранились, но власть перешла к новым царским домам. Города богатели, однако постоянные войны делали мир нестабильным.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368650" y="3000375"/>
            <a:ext cx="30138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влияния Рима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Слабость разделённого мира позволила Риму вмешиваться всё активнее. В итоге он начал подчинять сначала Италию, а затем и восточные земли.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50" y="1441475"/>
            <a:ext cx="234900" cy="23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350" y="2403159"/>
            <a:ext cx="234900" cy="234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5250" y="3370717"/>
            <a:ext cx="251100" cy="223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5250" y="4343585"/>
            <a:ext cx="251100" cy="20088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62050"/>
            <a:ext cx="86208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изменилась повседневная жизнь
</a:t>
            </a:r>
            <a:endParaRPr lang="en-US" sz="2612" dirty="0"/>
          </a:p>
        </p:txBody>
      </p:sp>
      <p:sp>
        <p:nvSpPr>
          <p:cNvPr id="9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52550" y="1262323"/>
            <a:ext cx="47259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власть
</a:t>
            </a:r>
            <a:pPr algn="l" indent="0" marL="0">
              <a:lnSpc>
                <a:spcPct val="115000"/>
              </a:lnSpc>
              <a:buNone/>
            </a:pPr>
            <a:r>
              <a:rPr lang="en-US" sz="3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Жителям эллинистических царств приходилось платить новые налоги и подчиняться чужим чиновникам. Смена власти могла происходить быстро, а вместе с ней менялись и правила жизни.
</a:t>
            </a:r>
            <a:endParaRPr lang="en-US" sz="952" dirty="0"/>
          </a:p>
        </p:txBody>
      </p:sp>
      <p:sp>
        <p:nvSpPr>
          <p:cNvPr id="11" name="Text 3"/>
          <p:cNvSpPr txBox="1"/>
          <p:nvPr/>
        </p:nvSpPr>
        <p:spPr>
          <a:xfrm>
            <a:off x="752550" y="2224023"/>
            <a:ext cx="47259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4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Армии часто проходили через города и деревни, забирая припасы и мешая обычной работе. Для многих семей это означало тревогу, потери и неопределённость.
</a:t>
            </a:r>
            <a:endParaRPr lang="en-US" sz="1015" dirty="0"/>
          </a:p>
        </p:txBody>
      </p:sp>
      <p:sp>
        <p:nvSpPr>
          <p:cNvPr id="12" name="Text 4"/>
          <p:cNvSpPr txBox="1"/>
          <p:nvPr/>
        </p:nvSpPr>
        <p:spPr>
          <a:xfrm>
            <a:off x="752550" y="3185730"/>
            <a:ext cx="47259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опасности, города оставались живыми центрами ремесла и торговли. На рынках продавали хлеб, масло, ткани и товары, привезённые издалека.
</a:t>
            </a:r>
            <a:endParaRPr lang="en-US" sz="1036" dirty="0"/>
          </a:p>
        </p:txBody>
      </p:sp>
      <p:sp>
        <p:nvSpPr>
          <p:cNvPr id="13" name="Text 5"/>
          <p:cNvSpPr txBox="1"/>
          <p:nvPr/>
        </p:nvSpPr>
        <p:spPr>
          <a:xfrm>
            <a:off x="752550" y="4147437"/>
            <a:ext cx="47259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 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4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Храмы, театры и общественные площади поддерживали связь людей с родным городом. Праздники и обряды помогали сохранять привычный уклад даже во времена перемен.
</a:t>
            </a:r>
            <a:endParaRPr lang="en-US" sz="96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240063"/>
            <a:ext cx="9144000" cy="19020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9400"/>
            <a:ext cx="8618100" cy="5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жил эллинистический город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64425" y="2225901"/>
            <a:ext cx="2061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Эллинистический город обычно строили по чёткому плану: улицы пересекались под прямым углом, а в центре находилась площадь, где решались торговые и общественные дела.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64434" y="1851325"/>
            <a:ext cx="20610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города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453008" y="2225901"/>
            <a:ext cx="2061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Гимнасий был не только местом упражнений, но и пространством для общения и учёбы. Там юноши слушали наставников, спорили и осваивали нормы поведения образованного человека.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2453017" y="1851325"/>
            <a:ext cx="20610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Гимнасий и воспитание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4637334" y="2225901"/>
            <a:ext cx="2061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Библиотеки и школы делали город центром знаний. Здесь читали тексты, изучали математику, риторику и философию, а учёба считалась важной частью достойной жизни.
</a:t>
            </a:r>
            <a:endParaRPr lang="en-US" sz="800" dirty="0"/>
          </a:p>
        </p:txBody>
      </p:sp>
      <p:sp>
        <p:nvSpPr>
          <p:cNvPr id="15" name="Text 7"/>
          <p:cNvSpPr txBox="1"/>
          <p:nvPr/>
        </p:nvSpPr>
        <p:spPr>
          <a:xfrm>
            <a:off x="4637343" y="1851325"/>
            <a:ext cx="20610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книги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6821663" y="2225901"/>
            <a:ext cx="2061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Греческий язык помогал людям из разных областей понимать друг друга. Благодаря этому города были связаны общей культурой, даже если находились далеко друг от друга.
</a:t>
            </a:r>
            <a:endParaRPr lang="en-US" sz="800" dirty="0"/>
          </a:p>
        </p:txBody>
      </p:sp>
      <p:sp>
        <p:nvSpPr>
          <p:cNvPr id="17" name="Text 9"/>
          <p:cNvSpPr txBox="1"/>
          <p:nvPr/>
        </p:nvSpPr>
        <p:spPr>
          <a:xfrm>
            <a:off x="6821672" y="1851325"/>
            <a:ext cx="20610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язык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7528" y="225"/>
            <a:ext cx="448549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9400"/>
            <a:ext cx="4136100" cy="621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культурное пространство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61626" y="1418473"/>
            <a:ext cx="4167512" cy="5563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Греческий стал языком торговли, учёбы и переписки. Купцы, учителя и чиновники могли понимать друг друга от Египта до Ближнего Востока.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61651" y="1192428"/>
            <a:ext cx="4167512" cy="18093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язык общения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1626" y="2339108"/>
            <a:ext cx="4167512" cy="5563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тексты читали в школах, библиотеках и домах образованных людей. Это создавало ощущение принадлежности к большому культурному миру.
</a:t>
            </a:r>
            <a:endParaRPr lang="en-US" sz="900" dirty="0"/>
          </a:p>
        </p:txBody>
      </p:sp>
      <p:sp>
        <p:nvSpPr>
          <p:cNvPr id="10" name="Text 5"/>
          <p:cNvSpPr txBox="1"/>
          <p:nvPr/>
        </p:nvSpPr>
        <p:spPr>
          <a:xfrm>
            <a:off x="261653" y="2113028"/>
            <a:ext cx="4167512" cy="18093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книги
</a:t>
            </a:r>
            <a:endParaRPr lang="en-US" sz="1000" dirty="0"/>
          </a:p>
        </p:txBody>
      </p:sp>
      <p:sp>
        <p:nvSpPr>
          <p:cNvPr id="11" name="Text 6"/>
          <p:cNvSpPr txBox="1"/>
          <p:nvPr/>
        </p:nvSpPr>
        <p:spPr>
          <a:xfrm>
            <a:off x="261626" y="3259728"/>
            <a:ext cx="4167512" cy="5563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Философы и наставники были особенно уважаемы в городах. Они учили думать, спорить и искать ответы не только в мифах, но и в рассуждениях.
</a:t>
            </a:r>
            <a:endParaRPr lang="en-US" sz="900" dirty="0"/>
          </a:p>
        </p:txBody>
      </p:sp>
      <p:sp>
        <p:nvSpPr>
          <p:cNvPr id="12" name="Text 7"/>
          <p:cNvSpPr txBox="1"/>
          <p:nvPr/>
        </p:nvSpPr>
        <p:spPr>
          <a:xfrm>
            <a:off x="261653" y="3033648"/>
            <a:ext cx="4167512" cy="18093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Авторитет учёных
</a:t>
            </a:r>
            <a:endParaRPr lang="en-US" sz="1000" dirty="0"/>
          </a:p>
        </p:txBody>
      </p:sp>
      <p:sp>
        <p:nvSpPr>
          <p:cNvPr id="13" name="Text 8"/>
          <p:cNvSpPr txBox="1"/>
          <p:nvPr/>
        </p:nvSpPr>
        <p:spPr>
          <a:xfrm>
            <a:off x="261613" y="4180369"/>
            <a:ext cx="4167512" cy="5563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культура не уничтожала местные особенности. Напротив, она соединяла греческие традиции с обычаями разных народов, делая мир более разнообразным.
</a:t>
            </a:r>
            <a:endParaRPr lang="en-US" sz="900" dirty="0"/>
          </a:p>
        </p:txBody>
      </p:sp>
      <p:sp>
        <p:nvSpPr>
          <p:cNvPr id="14" name="Text 9"/>
          <p:cNvSpPr txBox="1"/>
          <p:nvPr/>
        </p:nvSpPr>
        <p:spPr>
          <a:xfrm>
            <a:off x="261640" y="3954289"/>
            <a:ext cx="4167512" cy="18093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традиции в одном мире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700" y="2053806"/>
            <a:ext cx="4776300" cy="16225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3109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техника без чудес, но с пользой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5246875" y="1656075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Эллинистические учёные и инженеры решали практические задачи: как измерять, строить и поднимать тяжести. Их открытия служили городам, армии и торговле.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246875" y="2984354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в эллинистическом мире была тесно связана с жизнью: она помогала строить, защищать города и улучшать повседневный быт.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61700" y="4143550"/>
            <a:ext cx="4776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об эллинистической науке и технике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1400" y="776825"/>
            <a:ext cx="3841200" cy="150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00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2538300" y="3886863"/>
            <a:ext cx="40674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эллинистических городах рядом существовали местные и греческие культы. Это помогало людям сохранять привычные обычаи и одновременно жить в общем культурном пространстве.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080650" y="2334100"/>
            <a:ext cx="4982700" cy="93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51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чаще всего сосуществовали в одном городе.
</a:t>
            </a:r>
            <a:endParaRPr lang="en-US" sz="2351" dirty="0"/>
          </a:p>
        </p:txBody>
      </p:sp>
      <p:sp>
        <p:nvSpPr>
          <p:cNvPr id="7" name="Text 4"/>
          <p:cNvSpPr txBox="1"/>
          <p:nvPr/>
        </p:nvSpPr>
        <p:spPr>
          <a:xfrm>
            <a:off x="2538300" y="3407575"/>
            <a:ext cx="4067400" cy="1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эллинистической религии и культуры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1400" y="776825"/>
            <a:ext cx="3841200" cy="150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00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2538300" y="3886863"/>
            <a:ext cx="40674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консула напоминали: в Риме даже высшая власть была разделена и подчинена правилам республики.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080650" y="2334100"/>
            <a:ext cx="4982700" cy="93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4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консулы ежегодно делили высшую исполнительную власть.
</a:t>
            </a:r>
            <a:endParaRPr lang="en-US" sz="2304" dirty="0"/>
          </a:p>
        </p:txBody>
      </p:sp>
      <p:sp>
        <p:nvSpPr>
          <p:cNvPr id="7" name="Text 4"/>
          <p:cNvSpPr txBox="1"/>
          <p:nvPr/>
        </p:nvSpPr>
        <p:spPr>
          <a:xfrm>
            <a:off x="2538300" y="3407575"/>
            <a:ext cx="4067400" cy="1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Античная история Римской республики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1353705"/>
            <a:ext cx="8620800" cy="33816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620800" cy="5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Пирр и первые уроки войны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839131"/>
            <a:ext cx="8620800" cy="3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событиям Пирровой войны в Южной Италии и Сицилии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1400" y="776825"/>
            <a:ext cx="3841200" cy="150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391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146 г. до н. э.
</a:t>
            </a:r>
            <a:endParaRPr lang="en-US" sz="5391" dirty="0"/>
          </a:p>
        </p:txBody>
      </p:sp>
      <p:sp>
        <p:nvSpPr>
          <p:cNvPr id="4" name="Text 1"/>
          <p:cNvSpPr txBox="1"/>
          <p:nvPr/>
        </p:nvSpPr>
        <p:spPr>
          <a:xfrm>
            <a:off x="2538300" y="3886863"/>
            <a:ext cx="40674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146 году до н. э. Рим уничтожил Коринф — это стало символом окончательного подчинения Греции и укрепления римского влияния на Востоке.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080650" y="2334100"/>
            <a:ext cx="4982700" cy="93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 годом падения Коринфа и конца независимой Греции.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2538300" y="3407575"/>
            <a:ext cx="4067400" cy="1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историки; общепринятая хронология событий 146 г. до н. э.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700" y="1080168"/>
            <a:ext cx="8620800" cy="234536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620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Рим удерживал завоёванные земли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725" y="3843658"/>
            <a:ext cx="42348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не только завоёвывал земли, но и выстраивал для них понятную систему управления и контроля.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647683" y="3843659"/>
            <a:ext cx="42348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держался на административной сети: управление, сбор доходов и движение армии работали вместе.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61725" y="3503125"/>
            <a:ext cx="42348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устройству римских провинций в античную эпоху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1353705"/>
            <a:ext cx="8620800" cy="33816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620800" cy="5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римская армия работала лучше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839131"/>
            <a:ext cx="8620800" cy="3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описаниям римского легиона в античных источниках и учебной исторической традиции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6100" y="1480990"/>
            <a:ext cx="4776300" cy="25931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3109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Торговля, порты и товары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656137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Средиземноморская торговля связывала города и порты, а контроль над морем превращался в источник силы и богатства.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984416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власть к портам и маршрутам, тем больше её влияние на снабжение, цены и политические решения.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106100" y="4130050"/>
            <a:ext cx="4776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античной средиземноморской торговле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1400" y="776825"/>
            <a:ext cx="3841200" cy="150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00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300+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2538300" y="3886863"/>
            <a:ext cx="40674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300 греческих слов вошли в латинскую культуру и научную лексику, что показывает: римляне не отвергали чужое, а превращали его в своё.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080650" y="2334100"/>
            <a:ext cx="4982700" cy="93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греческих слов вошли в латинскую культуру и науку.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2538300" y="3407575"/>
            <a:ext cx="4067400" cy="1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латинской лексики и греческих заимствований в Древнем Риме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80" y="1081132"/>
            <a:ext cx="2787900" cy="18268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8225" y="1081132"/>
            <a:ext cx="2787900" cy="18268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4474" y="1081132"/>
            <a:ext cx="2787900" cy="182683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995827"/>
            <a:ext cx="2787900" cy="17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Портреты без прикрас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Римские мастера часто ориентировались на греческие образцы, но стремились показать не только красоту, а ещё и характер человека. Поэтому в портретах появлялись морщины, возраст и выражение взгляда, а здания подчёркивали мощь государства.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177848" y="2995827"/>
            <a:ext cx="2787900" cy="17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Инженерия как стиль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Арка и свод изменили римский город сильнее, чем обычный камень. Эти формы позволили строить большие мосты, залы, термы и акведуки, которые служили не украшением, а частью повседневной жизни.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094097" y="2995827"/>
            <a:ext cx="2787900" cy="17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темы по-римски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сюжеты в Риме получали новую роль: они украшали дома, храмы и общественные здания, создавая ощущение общего культурного мира. Но рядом с мифами всегда стояла идея порядка, закона и власти.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61600" y="262050"/>
            <a:ext cx="86208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7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 архитектура: греческое и римское
</a:t>
            </a:r>
            <a:endParaRPr lang="en-US" sz="291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0025" y="1836195"/>
            <a:ext cx="194250" cy="22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325" y="1836195"/>
            <a:ext cx="194250" cy="22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4050" y="1843395"/>
            <a:ext cx="207600" cy="207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3392311" y="2254200"/>
            <a:ext cx="25008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как знак статуса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Образованные римляне читали Гомера, трагиков и философов, а греческий язык считали признаком высокой культуры. Через книги они знакомились с представлениями о доблести, разуме и человеческом выборе.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11600" y="2254200"/>
            <a:ext cx="25008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на греческой основе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Римские драматурги переводили и переделывали греческие пьесы, чтобы сделать их понятными своей публике. Театр стал местом не только развлечения, но и знакомства с мифами, смешными сценами и образами героев.
</a:t>
            </a:r>
            <a:endParaRPr lang="en-US" sz="1184" dirty="0"/>
          </a:p>
        </p:txBody>
      </p:sp>
      <p:sp>
        <p:nvSpPr>
          <p:cNvPr id="12" name="Text 3"/>
          <p:cNvSpPr txBox="1"/>
          <p:nvPr/>
        </p:nvSpPr>
        <p:spPr>
          <a:xfrm>
            <a:off x="6373011" y="2254200"/>
            <a:ext cx="25008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для гражданина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Философия помогала римлянам говорить о долге, умеренности и служении государству. Особенно важными были вопросы: как жить достойно и как поступать гражданину, когда от него зависит общее дело.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61600" y="262050"/>
            <a:ext cx="86208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Литература, театр и философия
</a:t>
            </a:r>
            <a:endParaRPr lang="en-US" sz="32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200" y="1215775"/>
            <a:ext cx="7383600" cy="12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8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Средиземное море стало римским, потому что Рим умел не только завоёвывать, но и превращать чужие достижения в основу своей власти.
</a:t>
            </a:r>
            <a:endParaRPr lang="en-US" sz="2382" dirty="0"/>
          </a:p>
        </p:txBody>
      </p:sp>
      <p:sp>
        <p:nvSpPr>
          <p:cNvPr id="4" name="Text 1"/>
          <p:cNvSpPr txBox="1"/>
          <p:nvPr/>
        </p:nvSpPr>
        <p:spPr>
          <a:xfrm>
            <a:off x="2165725" y="2753800"/>
            <a:ext cx="4802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победил не потому, что уничтожил эллинистический мир, а потому, что сумел взять его лучшее и подчинить общей системе. Так культура стала частью империи.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2026-07-26T13:39:29Z</dcterms:created>
  <dcterms:modified xsi:type="dcterms:W3CDTF">2026-07-26T13:39:29Z</dcterms:modified>
</cp:coreProperties>
</file>