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jpe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png"/><Relationship Id="rId8" Type="http://schemas.openxmlformats.org/officeDocument/2006/relationships/slideLayout" Target="../slideLayouts/slideLayout1.xml"/><Relationship Id="rId9"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slideLayout" Target="../slideLayouts/slideLayout1.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slideLayout" Target="../slideLayouts/slideLayout1.xml"/><Relationship Id="rId9"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slideLayout" Target="../slideLayouts/slideLayout1.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jpeg"/><Relationship Id="rId4" Type="http://schemas.openxmlformats.org/officeDocument/2006/relationships/image" Target="../media/image-11-4.png"/><Relationship Id="rId5" Type="http://schemas.openxmlformats.org/officeDocument/2006/relationships/image" Target="../media/image-11-5.jpeg"/><Relationship Id="rId6" Type="http://schemas.openxmlformats.org/officeDocument/2006/relationships/image" Target="../media/image-11-6.png"/><Relationship Id="rId7" Type="http://schemas.openxmlformats.org/officeDocument/2006/relationships/image" Target="../media/image-11-7.jpeg"/><Relationship Id="rId8" Type="http://schemas.openxmlformats.org/officeDocument/2006/relationships/image" Target="../media/image-11-8.png"/><Relationship Id="rId9" Type="http://schemas.openxmlformats.org/officeDocument/2006/relationships/slideLayout" Target="../slideLayouts/slideLayout1.xml"/><Relationship Id="rId10"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slideLayout" Target="../slideLayouts/slideLayout1.xml"/><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slideLayout" Target="../slideLayouts/slideLayout1.xml"/><Relationship Id="rId6"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slideLayout" Target="../slideLayouts/slideLayout1.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slideLayout" Target="../slideLayouts/slideLayout1.xml"/><Relationship Id="rId8"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jpeg"/><Relationship Id="rId4" Type="http://schemas.openxmlformats.org/officeDocument/2006/relationships/image" Target="../media/image-16-4.jpeg"/><Relationship Id="rId5" Type="http://schemas.openxmlformats.org/officeDocument/2006/relationships/image" Target="../media/image-16-5.jpeg"/><Relationship Id="rId6" Type="http://schemas.openxmlformats.org/officeDocument/2006/relationships/image" Target="../media/image-16-6.png"/><Relationship Id="rId7" Type="http://schemas.openxmlformats.org/officeDocument/2006/relationships/slideLayout" Target="../slideLayouts/slideLayout1.xml"/><Relationship Id="rId8"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slideLayout" Target="../slideLayouts/slideLayout1.xml"/><Relationship Id="rId5"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image" Target="../media/image-18-7.png"/><Relationship Id="rId8" Type="http://schemas.openxmlformats.org/officeDocument/2006/relationships/image" Target="../media/image-18-8.png"/><Relationship Id="rId9" Type="http://schemas.openxmlformats.org/officeDocument/2006/relationships/image" Target="../media/image-18-9.png"/><Relationship Id="rId10" Type="http://schemas.openxmlformats.org/officeDocument/2006/relationships/image" Target="../media/image-18-10.png"/><Relationship Id="rId11" Type="http://schemas.openxmlformats.org/officeDocument/2006/relationships/image" Target="../media/image-18-11.png"/><Relationship Id="rId12" Type="http://schemas.openxmlformats.org/officeDocument/2006/relationships/image" Target="../media/image-18-12.png"/><Relationship Id="rId13" Type="http://schemas.openxmlformats.org/officeDocument/2006/relationships/image" Target="../media/image-18-13.png"/><Relationship Id="rId14" Type="http://schemas.openxmlformats.org/officeDocument/2006/relationships/slideLayout" Target="../slideLayouts/slideLayout1.xml"/><Relationship Id="rId15"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slideLayout" Target="../slideLayouts/slideLayout1.xml"/><Relationship Id="rId5"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9518120" y="1426100"/>
            <a:ext cx="8055761" cy="7851300"/>
          </a:xfrm>
          <a:prstGeom prst="rect">
            <a:avLst/>
          </a:prstGeom>
        </p:spPr>
      </p:pic>
      <p:sp>
        <p:nvSpPr>
          <p:cNvPr id="4" name="Text 0"/>
          <p:cNvSpPr txBox="1"/>
          <p:nvPr/>
        </p:nvSpPr>
        <p:spPr>
          <a:xfrm>
            <a:off x="1530375" y="2331350"/>
            <a:ext cx="7529100" cy="5025600"/>
          </a:xfrm>
          <a:prstGeom prst="rect">
            <a:avLst/>
          </a:prstGeom>
          <a:noFill/>
          <a:ln/>
        </p:spPr>
        <p:txBody>
          <a:bodyPr wrap="square" lIns="0" tIns="0" rIns="0" bIns="0" rtlCol="0" anchor="ctr"/>
          <a:lstStyle/>
          <a:p>
            <a:pPr algn="l" indent="0" marL="0">
              <a:lnSpc>
                <a:spcPct val="100000"/>
              </a:lnSpc>
              <a:buNone/>
            </a:pPr>
            <a:r>
              <a:rPr lang="en-US" sz="4600" b="1" dirty="0">
                <a:solidFill>
                  <a:srgbClr val="000000"/>
                </a:solidFill>
                <a:latin typeface="Arial" pitchFamily="34" charset="0"/>
                <a:ea typeface="Arial" pitchFamily="34" charset="-122"/>
                <a:cs typeface="Arial" pitchFamily="34" charset="-120"/>
              </a:rPr>
              <a:t>Многогранные углы: основные понятия, свойства и измерение
</a:t>
            </a:r>
            <a:pPr algn="l" indent="0" marL="0">
              <a:lnSpc>
                <a:spcPct val="100000"/>
              </a:lnSpc>
              <a:buNone/>
            </a:pPr>
            <a:r>
              <a:rPr lang="en-US" sz="46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2400" dirty="0">
                <a:solidFill>
                  <a:srgbClr val="000000"/>
                </a:solidFill>
                <a:latin typeface="Arial" pitchFamily="34" charset="0"/>
                <a:ea typeface="Arial" pitchFamily="34" charset="-122"/>
                <a:cs typeface="Arial" pitchFamily="34" charset="-120"/>
              </a:rPr>
              <a:t>От плоских углов — к пространственным фигурам.
</a:t>
            </a:r>
            <a:endParaRPr lang="en-US" sz="4600" dirty="0"/>
          </a:p>
        </p:txBody>
      </p:sp>
      <p:sp>
        <p:nvSpPr>
          <p:cNvPr id="5" name="Text 1"/>
          <p:cNvSpPr txBox="1"/>
          <p:nvPr/>
        </p:nvSpPr>
        <p:spPr>
          <a:xfrm>
            <a:off x="1530375" y="8050825"/>
            <a:ext cx="7529100" cy="1226400"/>
          </a:xfrm>
          <a:prstGeom prst="rect">
            <a:avLst/>
          </a:prstGeom>
          <a:noFill/>
          <a:ln/>
        </p:spPr>
        <p:txBody>
          <a:bodyPr wrap="square" lIns="0" tIns="0" rIns="0" bIns="0" rtlCol="0" anchor="ctr"/>
          <a:lstStyle/>
          <a:p>
            <a:pPr algn="l" indent="0" marL="0">
              <a:lnSpc>
                <a:spcPct val="100000"/>
              </a:lnSpc>
              <a:buNone/>
            </a:pPr>
            <a:r>
              <a:rPr lang="en-US" sz="1800" dirty="0">
                <a:solidFill>
                  <a:srgbClr val="000000"/>
                </a:solidFill>
                <a:latin typeface="Arial" pitchFamily="34" charset="0"/>
                <a:ea typeface="Arial" pitchFamily="34" charset="-122"/>
                <a:cs typeface="Arial" pitchFamily="34" charset="-120"/>
              </a:rPr>
              <a:t>
</a:t>
            </a:r>
            <a:endParaRPr lang="en-US" sz="1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4881" y="2233450"/>
            <a:ext cx="8045362" cy="8034900"/>
          </a:xfrm>
          <a:prstGeom prst="rect">
            <a:avLst/>
          </a:prstGeom>
        </p:spPr>
      </p:pic>
      <p:pic>
        <p:nvPicPr>
          <p:cNvPr id="3" name="Image 1" descr="preencoded.png">    </p:cNvPr>
          <p:cNvPicPr>
            <a:picLocks noChangeAspect="1"/>
          </p:cNvPicPr>
          <p:nvPr/>
        </p:nvPicPr>
        <p:blipFill>
          <a:blip r:embed="rId2"/>
          <a:stretch>
            <a:fillRect/>
          </a:stretch>
        </p:blipFill>
        <p:spPr>
          <a:xfrm>
            <a:off x="0" y="0"/>
            <a:ext cx="18288000" cy="10287000"/>
          </a:xfrm>
          <a:prstGeom prst="rect">
            <a:avLst/>
          </a:prstGeom>
        </p:spPr>
      </p:pic>
      <p:sp>
        <p:nvSpPr>
          <p:cNvPr id="4" name="Text 0"/>
          <p:cNvSpPr txBox="1"/>
          <p:nvPr/>
        </p:nvSpPr>
        <p:spPr>
          <a:xfrm>
            <a:off x="17242500" y="9536150"/>
            <a:ext cx="924600" cy="1085400"/>
          </a:xfrm>
          <a:prstGeom prst="rect">
            <a:avLst/>
          </a:prstGeom>
          <a:noFill/>
          <a:ln/>
        </p:spPr>
        <p:txBody>
          <a:bodyPr wrap="square" lIns="0" tIns="0" rIns="0" bIns="0" rtlCol="0" anchor="t"/>
          <a:lstStyle/>
          <a:p>
            <a:pPr algn="ctr" indent="0" marL="0">
              <a:lnSpc>
                <a:spcPct val="100000"/>
              </a:lnSpc>
              <a:buNone/>
            </a:pPr>
            <a:r>
              <a:rPr lang="en-US" sz="2200" b="1" dirty="0">
                <a:solidFill>
                  <a:srgbClr val="D9D9D9"/>
                </a:solidFill>
                <a:latin typeface="Arial" pitchFamily="34" charset="0"/>
                <a:ea typeface="Arial" pitchFamily="34" charset="-122"/>
                <a:cs typeface="Arial" pitchFamily="34" charset="-120"/>
              </a:rPr>
              <a:t>2</a:t>
            </a:r>
            <a:endParaRPr lang="en-US" sz="2200" dirty="0"/>
          </a:p>
        </p:txBody>
      </p:sp>
      <p:sp>
        <p:nvSpPr>
          <p:cNvPr id="5" name="Text 1"/>
          <p:cNvSpPr txBox="1"/>
          <p:nvPr/>
        </p:nvSpPr>
        <p:spPr>
          <a:xfrm>
            <a:off x="9020150" y="3242100"/>
            <a:ext cx="7925400" cy="5531400"/>
          </a:xfrm>
          <a:prstGeom prst="rect">
            <a:avLst/>
          </a:prstGeom>
          <a:noFill/>
          <a:ln/>
        </p:spPr>
        <p:txBody>
          <a:bodyPr wrap="square" lIns="0" tIns="0" rIns="0" bIns="0" rtlCol="0" anchor="ctr"/>
          <a:lstStyle/>
          <a:p>
            <a:pPr algn="l" indent="0" marL="0">
              <a:lnSpc>
                <a:spcPct val="100000"/>
              </a:lnSpc>
              <a:buNone/>
            </a:pPr>
            <a:r>
              <a:rPr lang="en-US" sz="2600" dirty="0">
                <a:solidFill>
                  <a:srgbClr val="000000"/>
                </a:solidFill>
                <a:latin typeface="Arial" pitchFamily="34" charset="0"/>
                <a:ea typeface="Arial" pitchFamily="34" charset="-122"/>
                <a:cs typeface="Arial" pitchFamily="34" charset="-120"/>
              </a:rPr>
              <a:t>Вершины пирамид, призм и кристаллов удобно описывать через многогранные углы. Эта тема соединяет плоскую геометрию с стереометрией, учит выделять элементы фигуры и сравнивать пространственные угловые величины.
</a:t>
            </a:r>
            <a:endParaRPr lang="en-US" sz="2600" dirty="0"/>
          </a:p>
        </p:txBody>
      </p:sp>
      <p:sp>
        <p:nvSpPr>
          <p:cNvPr id="6" name="Text 2"/>
          <p:cNvSpPr txBox="1"/>
          <p:nvPr/>
        </p:nvSpPr>
        <p:spPr>
          <a:xfrm>
            <a:off x="519350" y="468400"/>
            <a:ext cx="14526600" cy="1296300"/>
          </a:xfrm>
          <a:prstGeom prst="rect">
            <a:avLst/>
          </a:prstGeom>
          <a:noFill/>
          <a:ln/>
        </p:spPr>
        <p:txBody>
          <a:bodyPr wrap="square" lIns="0" tIns="0" rIns="0" bIns="0" rtlCol="0" anchor="ctr"/>
          <a:lstStyle/>
          <a:p>
            <a:pPr algn="l" indent="0" marL="0">
              <a:lnSpc>
                <a:spcPct val="100000"/>
              </a:lnSpc>
              <a:buNone/>
            </a:pPr>
            <a:r>
              <a:rPr lang="en-US" sz="5000" b="1" dirty="0">
                <a:solidFill>
                  <a:srgbClr val="FFFFFF"/>
                </a:solidFill>
                <a:latin typeface="Arial" pitchFamily="34" charset="0"/>
                <a:ea typeface="Arial" pitchFamily="34" charset="-122"/>
                <a:cs typeface="Arial" pitchFamily="34" charset="-120"/>
              </a:rPr>
              <a:t>Как многогранные углы помогают читать пространство
</a:t>
            </a:r>
            <a:endParaRPr lang="en-US" sz="5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0" y="0"/>
            <a:ext cx="18288000" cy="10287000"/>
          </a:xfrm>
          <a:prstGeom prst="rect">
            <a:avLst/>
          </a:prstGeom>
        </p:spPr>
      </p:pic>
      <p:sp>
        <p:nvSpPr>
          <p:cNvPr id="4" name="Text 0"/>
          <p:cNvSpPr txBox="1"/>
          <p:nvPr/>
        </p:nvSpPr>
        <p:spPr>
          <a:xfrm>
            <a:off x="1199075" y="3321938"/>
            <a:ext cx="8958300" cy="4102800"/>
          </a:xfrm>
          <a:prstGeom prst="rect">
            <a:avLst/>
          </a:prstGeom>
          <a:noFill/>
          <a:ln/>
        </p:spPr>
        <p:txBody>
          <a:bodyPr wrap="square" lIns="0" tIns="0" rIns="0" bIns="0" rtlCol="0" anchor="ctr"/>
          <a:lstStyle/>
          <a:p>
            <a:pPr algn="ctr" indent="0" marL="0">
              <a:lnSpc>
                <a:spcPct val="120004"/>
              </a:lnSpc>
              <a:buNone/>
            </a:pPr>
            <a:r>
              <a:rPr lang="en-US" sz="6500" dirty="0">
                <a:solidFill>
                  <a:srgbClr val="000000"/>
                </a:solidFill>
                <a:latin typeface="Arial" pitchFamily="34" charset="0"/>
                <a:ea typeface="Arial" pitchFamily="34" charset="-122"/>
                <a:cs typeface="Arial" pitchFamily="34" charset="-120"/>
              </a:rPr>
              <a:t>1
</a:t>
            </a:r>
            <a:pPr algn="ctr" indent="0" marL="0">
              <a:lnSpc>
                <a:spcPct val="140014"/>
              </a:lnSpc>
              <a:buNone/>
            </a:pPr>
            <a:r>
              <a:rPr lang="en-US" sz="3000" dirty="0">
                <a:solidFill>
                  <a:srgbClr val="000000"/>
                </a:solidFill>
                <a:latin typeface="Arial" pitchFamily="34" charset="0"/>
                <a:ea typeface="Arial" pitchFamily="34" charset="-122"/>
                <a:cs typeface="Arial" pitchFamily="34" charset="-120"/>
              </a:rPr>
              <a:t>общая вершина объединяет несколько плоских углов этой пространственной фигуры.
</a:t>
            </a:r>
            <a:pPr algn="ctr" indent="0" marL="0">
              <a:lnSpc>
                <a:spcPct val="140014"/>
              </a:lnSpc>
              <a:buNone/>
            </a:pPr>
            <a:r>
              <a:rPr lang="en-US" sz="3200" dirty="0">
                <a:solidFill>
                  <a:srgbClr val="000000"/>
                </a:solidFill>
                <a:latin typeface="Arial" pitchFamily="34" charset="0"/>
                <a:ea typeface="Arial" pitchFamily="34" charset="-122"/>
                <a:cs typeface="Arial" pitchFamily="34" charset="-120"/>
              </a:rPr>
              <a:t>
</a:t>
            </a:r>
            <a:pPr algn="ctr" indent="0" marL="0">
              <a:lnSpc>
                <a:spcPct val="140014"/>
              </a:lnSpc>
              <a:buNone/>
            </a:pPr>
            <a:r>
              <a:rPr lang="en-US" sz="2300" dirty="0">
                <a:solidFill>
                  <a:srgbClr val="000000"/>
                </a:solidFill>
                <a:latin typeface="Arial" pitchFamily="34" charset="0"/>
                <a:ea typeface="Arial" pitchFamily="34" charset="-122"/>
                <a:cs typeface="Arial" pitchFamily="34" charset="-120"/>
              </a:rPr>
              <a:t>Школьный курс стереометрии
</a:t>
            </a:r>
            <a:endParaRPr lang="en-US" sz="6500" dirty="0"/>
          </a:p>
        </p:txBody>
      </p:sp>
      <p:sp>
        <p:nvSpPr>
          <p:cNvPr id="5" name="Text 1"/>
          <p:cNvSpPr txBox="1"/>
          <p:nvPr/>
        </p:nvSpPr>
        <p:spPr>
          <a:xfrm>
            <a:off x="123775" y="9536150"/>
            <a:ext cx="1028700" cy="746400"/>
          </a:xfrm>
          <a:prstGeom prst="rect">
            <a:avLst/>
          </a:prstGeom>
          <a:noFill/>
          <a:ln/>
        </p:spPr>
        <p:txBody>
          <a:bodyPr wrap="square" lIns="0" tIns="0" rIns="0" bIns="0" rtlCol="0" anchor="t"/>
          <a:lstStyle/>
          <a:p>
            <a:pPr algn="ctr" indent="0" marL="0">
              <a:lnSpc>
                <a:spcPct val="100000"/>
              </a:lnSpc>
              <a:buNone/>
            </a:pPr>
            <a:r>
              <a:rPr lang="en-US" sz="2200" b="1" dirty="0">
                <a:solidFill>
                  <a:srgbClr val="D9D9D9"/>
                </a:solidFill>
                <a:latin typeface="Arial" pitchFamily="34" charset="0"/>
                <a:ea typeface="Arial" pitchFamily="34" charset="-122"/>
                <a:cs typeface="Arial" pitchFamily="34" charset="-120"/>
              </a:rPr>
              <a:t>3</a:t>
            </a:r>
            <a:endParaRPr lang="en-US" sz="2200" dirty="0"/>
          </a:p>
        </p:txBody>
      </p:sp>
      <p:sp>
        <p:nvSpPr>
          <p:cNvPr id="6" name="Text 2"/>
          <p:cNvSpPr txBox="1"/>
          <p:nvPr/>
        </p:nvSpPr>
        <p:spPr>
          <a:xfrm>
            <a:off x="10862450" y="2817850"/>
            <a:ext cx="6809400" cy="4996500"/>
          </a:xfrm>
          <a:prstGeom prst="rect">
            <a:avLst/>
          </a:prstGeom>
          <a:noFill/>
          <a:ln/>
        </p:spPr>
        <p:txBody>
          <a:bodyPr wrap="square" lIns="0" tIns="0" rIns="0" bIns="0" rtlCol="0" anchor="ctr"/>
          <a:lstStyle/>
          <a:p>
            <a:pPr algn="l" indent="0" marL="0">
              <a:lnSpc>
                <a:spcPct val="140014"/>
              </a:lnSpc>
              <a:buNone/>
            </a:pPr>
            <a:r>
              <a:rPr lang="en-US" sz="2500" dirty="0">
                <a:solidFill>
                  <a:srgbClr val="000000"/>
                </a:solidFill>
                <a:latin typeface="Arial" pitchFamily="34" charset="0"/>
                <a:ea typeface="Arial" pitchFamily="34" charset="-122"/>
                <a:cs typeface="Arial" pitchFamily="34" charset="-120"/>
              </a:rPr>
              <a:t>Это ключевой признак многогранного угла и отправная точка для его изучения.
</a:t>
            </a:r>
            <a:endParaRPr lang="en-US" sz="2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99439" y="2336425"/>
            <a:ext cx="6831322" cy="6649500"/>
          </a:xfrm>
          <a:prstGeom prst="rect">
            <a:avLst/>
          </a:prstGeom>
        </p:spPr>
      </p:pic>
      <p:pic>
        <p:nvPicPr>
          <p:cNvPr id="3" name="Image 1" descr="preencoded.png">    </p:cNvPr>
          <p:cNvPicPr>
            <a:picLocks noChangeAspect="1"/>
          </p:cNvPicPr>
          <p:nvPr/>
        </p:nvPicPr>
        <p:blipFill>
          <a:blip r:embed="rId2"/>
          <a:stretch>
            <a:fillRect/>
          </a:stretch>
        </p:blipFill>
        <p:spPr>
          <a:xfrm>
            <a:off x="0" y="0"/>
            <a:ext cx="18288000" cy="10287000"/>
          </a:xfrm>
          <a:prstGeom prst="rect">
            <a:avLst/>
          </a:prstGeom>
        </p:spPr>
      </p:pic>
      <p:pic>
        <p:nvPicPr>
          <p:cNvPr id="4" name="Image 2" descr="preencoded.png">    </p:cNvPr>
          <p:cNvPicPr>
            <a:picLocks noChangeAspect="1"/>
          </p:cNvPicPr>
          <p:nvPr/>
        </p:nvPicPr>
        <p:blipFill>
          <a:blip r:embed="rId3"/>
          <a:stretch>
            <a:fillRect/>
          </a:stretch>
        </p:blipFill>
        <p:spPr>
          <a:xfrm>
            <a:off x="0" y="0"/>
            <a:ext cx="18288000" cy="10287000"/>
          </a:xfrm>
          <a:prstGeom prst="rect">
            <a:avLst/>
          </a:prstGeom>
        </p:spPr>
      </p:pic>
      <p:pic>
        <p:nvPicPr>
          <p:cNvPr id="5" name="Image 3" descr="preencoded.png">    </p:cNvPr>
          <p:cNvPicPr>
            <a:picLocks noChangeAspect="1"/>
          </p:cNvPicPr>
          <p:nvPr/>
        </p:nvPicPr>
        <p:blipFill>
          <a:blip r:embed="rId4"/>
          <a:stretch>
            <a:fillRect/>
          </a:stretch>
        </p:blipFill>
        <p:spPr>
          <a:xfrm>
            <a:off x="0" y="0"/>
            <a:ext cx="18288000" cy="10287000"/>
          </a:xfrm>
          <a:prstGeom prst="rect">
            <a:avLst/>
          </a:prstGeom>
        </p:spPr>
      </p:pic>
      <p:pic>
        <p:nvPicPr>
          <p:cNvPr id="6" name="Image 4" descr="preencoded.png">    </p:cNvPr>
          <p:cNvPicPr>
            <a:picLocks noChangeAspect="1"/>
          </p:cNvPicPr>
          <p:nvPr/>
        </p:nvPicPr>
        <p:blipFill>
          <a:blip r:embed="rId5"/>
          <a:stretch>
            <a:fillRect/>
          </a:stretch>
        </p:blipFill>
        <p:spPr>
          <a:xfrm>
            <a:off x="0" y="0"/>
            <a:ext cx="18288000" cy="10287000"/>
          </a:xfrm>
          <a:prstGeom prst="rect">
            <a:avLst/>
          </a:prstGeom>
        </p:spPr>
      </p:pic>
      <p:pic>
        <p:nvPicPr>
          <p:cNvPr id="7" name="Image 5" descr="preencoded.png">    </p:cNvPr>
          <p:cNvPicPr>
            <a:picLocks noChangeAspect="1"/>
          </p:cNvPicPr>
          <p:nvPr/>
        </p:nvPicPr>
        <p:blipFill>
          <a:blip r:embed="rId6"/>
          <a:stretch>
            <a:fillRect/>
          </a:stretch>
        </p:blipFill>
        <p:spPr>
          <a:xfrm>
            <a:off x="0" y="0"/>
            <a:ext cx="18288000" cy="10287000"/>
          </a:xfrm>
          <a:prstGeom prst="rect">
            <a:avLst/>
          </a:prstGeom>
        </p:spPr>
      </p:pic>
      <p:pic>
        <p:nvPicPr>
          <p:cNvPr id="8" name="Image 6" descr="preencoded.png">    </p:cNvPr>
          <p:cNvPicPr>
            <a:picLocks noChangeAspect="1"/>
          </p:cNvPicPr>
          <p:nvPr/>
        </p:nvPicPr>
        <p:blipFill>
          <a:blip r:embed="rId7"/>
          <a:stretch>
            <a:fillRect/>
          </a:stretch>
        </p:blipFill>
        <p:spPr>
          <a:xfrm>
            <a:off x="0" y="0"/>
            <a:ext cx="18288000" cy="10287000"/>
          </a:xfrm>
          <a:prstGeom prst="rect">
            <a:avLst/>
          </a:prstGeom>
        </p:spPr>
      </p:pic>
      <p:sp>
        <p:nvSpPr>
          <p:cNvPr id="9" name="Text 0"/>
          <p:cNvSpPr txBox="1"/>
          <p:nvPr/>
        </p:nvSpPr>
        <p:spPr>
          <a:xfrm>
            <a:off x="123775" y="9536150"/>
            <a:ext cx="1029000" cy="746400"/>
          </a:xfrm>
          <a:prstGeom prst="rect">
            <a:avLst/>
          </a:prstGeom>
          <a:noFill/>
          <a:ln/>
        </p:spPr>
        <p:txBody>
          <a:bodyPr wrap="square" lIns="0" tIns="0" rIns="0" bIns="0" rtlCol="0" anchor="t"/>
          <a:lstStyle/>
          <a:p>
            <a:pPr algn="ctr" indent="0" marL="0">
              <a:lnSpc>
                <a:spcPct val="100000"/>
              </a:lnSpc>
              <a:buNone/>
            </a:pPr>
            <a:r>
              <a:rPr lang="en-US" sz="2200" b="1" dirty="0">
                <a:solidFill>
                  <a:srgbClr val="D9D9D9"/>
                </a:solidFill>
                <a:latin typeface="Arial" pitchFamily="34" charset="0"/>
                <a:ea typeface="Arial" pitchFamily="34" charset="-122"/>
                <a:cs typeface="Arial" pitchFamily="34" charset="-120"/>
              </a:rPr>
              <a:t>4</a:t>
            </a:r>
            <a:endParaRPr lang="en-US" sz="2200" dirty="0"/>
          </a:p>
        </p:txBody>
      </p:sp>
      <p:sp>
        <p:nvSpPr>
          <p:cNvPr id="10" name="Text 1"/>
          <p:cNvSpPr txBox="1"/>
          <p:nvPr/>
        </p:nvSpPr>
        <p:spPr>
          <a:xfrm>
            <a:off x="1359450" y="707575"/>
            <a:ext cx="16245600" cy="1359300"/>
          </a:xfrm>
          <a:prstGeom prst="rect">
            <a:avLst/>
          </a:prstGeom>
          <a:noFill/>
          <a:ln/>
        </p:spPr>
        <p:txBody>
          <a:bodyPr wrap="square" lIns="0" tIns="0" rIns="0" bIns="0" rtlCol="0" anchor="t"/>
          <a:lstStyle/>
          <a:p>
            <a:pPr algn="l" indent="0" marL="0">
              <a:lnSpc>
                <a:spcPct val="100000"/>
              </a:lnSpc>
              <a:buNone/>
            </a:pPr>
            <a:r>
              <a:rPr lang="en-US" sz="4500" b="1" dirty="0">
                <a:solidFill>
                  <a:srgbClr val="000000"/>
                </a:solidFill>
                <a:latin typeface="Arial" pitchFamily="34" charset="0"/>
                <a:ea typeface="Arial" pitchFamily="34" charset="-122"/>
                <a:cs typeface="Arial" pitchFamily="34" charset="-120"/>
              </a:rPr>
              <a:t>Элементы многогранного угла на пространственной модели
</a:t>
            </a:r>
            <a:endParaRPr lang="en-US" sz="4500" dirty="0"/>
          </a:p>
        </p:txBody>
      </p:sp>
      <p:sp>
        <p:nvSpPr>
          <p:cNvPr id="11" name="Text 2"/>
          <p:cNvSpPr txBox="1"/>
          <p:nvPr/>
        </p:nvSpPr>
        <p:spPr>
          <a:xfrm>
            <a:off x="8410675" y="2336425"/>
            <a:ext cx="9194400" cy="1351500"/>
          </a:xfrm>
          <a:prstGeom prst="rect">
            <a:avLst/>
          </a:prstGeom>
          <a:noFill/>
          <a:ln/>
        </p:spPr>
        <p:txBody>
          <a:bodyPr wrap="square" lIns="0" tIns="0" rIns="0" bIns="0" rtlCol="0" anchor="t"/>
          <a:lstStyle/>
          <a:p>
            <a:pPr algn="l" indent="0" marL="0">
              <a:lnSpc>
                <a:spcPct val="100000"/>
              </a:lnSpc>
              <a:buNone/>
            </a:pPr>
            <a:r>
              <a:rPr lang="en-US" sz="2800" b="1" dirty="0">
                <a:solidFill>
                  <a:srgbClr val="000000"/>
                </a:solidFill>
                <a:latin typeface="Arial" pitchFamily="34" charset="0"/>
                <a:ea typeface="Arial" pitchFamily="34" charset="-122"/>
                <a:cs typeface="Arial" pitchFamily="34" charset="-120"/>
              </a:rPr>
              <a:t>Общая вершина
</a:t>
            </a:r>
            <a:pPr algn="l" indent="0" marL="0">
              <a:lnSpc>
                <a:spcPct val="100000"/>
              </a:lnSpc>
              <a:buNone/>
            </a:pPr>
            <a:r>
              <a:rPr lang="en-US" sz="8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2300" dirty="0">
                <a:solidFill>
                  <a:srgbClr val="000000"/>
                </a:solidFill>
                <a:latin typeface="Arial" pitchFamily="34" charset="0"/>
                <a:ea typeface="Arial" pitchFamily="34" charset="-122"/>
                <a:cs typeface="Arial" pitchFamily="34" charset="-120"/>
              </a:rPr>
              <a:t>Это точка, в которой сходятся все плоские углы фигуры. Именно по ней многогранный угол легко распознают на чертеже и в модели пирамиды.
</a:t>
            </a:r>
            <a:endParaRPr lang="en-US" sz="2800" dirty="0"/>
          </a:p>
        </p:txBody>
      </p:sp>
      <p:sp>
        <p:nvSpPr>
          <p:cNvPr id="12" name="Text 3"/>
          <p:cNvSpPr txBox="1"/>
          <p:nvPr/>
        </p:nvSpPr>
        <p:spPr>
          <a:xfrm>
            <a:off x="8410675" y="3801800"/>
            <a:ext cx="9194400" cy="1351500"/>
          </a:xfrm>
          <a:prstGeom prst="rect">
            <a:avLst/>
          </a:prstGeom>
          <a:noFill/>
          <a:ln/>
        </p:spPr>
        <p:txBody>
          <a:bodyPr wrap="square" lIns="0" tIns="0" rIns="0" bIns="0" rtlCol="0" anchor="t"/>
          <a:lstStyle/>
          <a:p>
            <a:pPr algn="l" indent="0" marL="0">
              <a:lnSpc>
                <a:spcPct val="100000"/>
              </a:lnSpc>
              <a:buNone/>
            </a:pPr>
            <a:r>
              <a:rPr lang="en-US" sz="2800" b="1" dirty="0">
                <a:solidFill>
                  <a:srgbClr val="000000"/>
                </a:solidFill>
                <a:latin typeface="Arial" pitchFamily="34" charset="0"/>
                <a:ea typeface="Arial" pitchFamily="34" charset="-122"/>
                <a:cs typeface="Arial" pitchFamily="34" charset="-120"/>
              </a:rPr>
              <a:t>Рёбра и грани
</a:t>
            </a:r>
            <a:pPr algn="l" indent="0" marL="0">
              <a:lnSpc>
                <a:spcPct val="100000"/>
              </a:lnSpc>
              <a:buNone/>
            </a:pPr>
            <a:r>
              <a:rPr lang="en-US" sz="8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2300" dirty="0">
                <a:solidFill>
                  <a:srgbClr val="000000"/>
                </a:solidFill>
                <a:latin typeface="Arial" pitchFamily="34" charset="0"/>
                <a:ea typeface="Arial" pitchFamily="34" charset="-122"/>
                <a:cs typeface="Arial" pitchFamily="34" charset="-120"/>
              </a:rPr>
              <a:t>Рёбрами служат общие стороны соседних плоских углов, а гранями — сами плоские углы, образующие границу фигуры вокруг вершины.
</a:t>
            </a:r>
            <a:endParaRPr lang="en-US" sz="2800" dirty="0"/>
          </a:p>
        </p:txBody>
      </p:sp>
      <p:sp>
        <p:nvSpPr>
          <p:cNvPr id="13" name="Text 4"/>
          <p:cNvSpPr txBox="1"/>
          <p:nvPr/>
        </p:nvSpPr>
        <p:spPr>
          <a:xfrm>
            <a:off x="8410675" y="5267175"/>
            <a:ext cx="9194400" cy="1351500"/>
          </a:xfrm>
          <a:prstGeom prst="rect">
            <a:avLst/>
          </a:prstGeom>
          <a:noFill/>
          <a:ln/>
        </p:spPr>
        <p:txBody>
          <a:bodyPr wrap="square" lIns="0" tIns="0" rIns="0" bIns="0" rtlCol="0" anchor="t"/>
          <a:lstStyle/>
          <a:p>
            <a:pPr algn="l" indent="0" marL="0">
              <a:lnSpc>
                <a:spcPct val="100000"/>
              </a:lnSpc>
              <a:buNone/>
            </a:pPr>
            <a:r>
              <a:rPr lang="en-US" sz="2800" b="1" dirty="0">
                <a:solidFill>
                  <a:srgbClr val="000000"/>
                </a:solidFill>
                <a:latin typeface="Arial" pitchFamily="34" charset="0"/>
                <a:ea typeface="Arial" pitchFamily="34" charset="-122"/>
                <a:cs typeface="Arial" pitchFamily="34" charset="-120"/>
              </a:rPr>
              <a:t>Внутреннее пространство
</a:t>
            </a:r>
            <a:pPr algn="l" indent="0" marL="0">
              <a:lnSpc>
                <a:spcPct val="100000"/>
              </a:lnSpc>
              <a:buNone/>
            </a:pPr>
            <a:r>
              <a:rPr lang="en-US" sz="8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2300" dirty="0">
                <a:solidFill>
                  <a:srgbClr val="000000"/>
                </a:solidFill>
                <a:latin typeface="Arial" pitchFamily="34" charset="0"/>
                <a:ea typeface="Arial" pitchFamily="34" charset="-122"/>
                <a:cs typeface="Arial" pitchFamily="34" charset="-120"/>
              </a:rPr>
              <a:t>Это область, заключённая внутри многогранного угла. Она показывает, какую часть пространства занимает фигура и помогает отличать её от плоского изображения.
</a:t>
            </a:r>
            <a:endParaRPr lang="en-US" sz="2800" dirty="0"/>
          </a:p>
        </p:txBody>
      </p:sp>
      <p:sp>
        <p:nvSpPr>
          <p:cNvPr id="14" name="Text 5"/>
          <p:cNvSpPr txBox="1"/>
          <p:nvPr/>
        </p:nvSpPr>
        <p:spPr>
          <a:xfrm>
            <a:off x="8410675" y="6732550"/>
            <a:ext cx="9194400" cy="1351500"/>
          </a:xfrm>
          <a:prstGeom prst="rect">
            <a:avLst/>
          </a:prstGeom>
          <a:noFill/>
          <a:ln/>
        </p:spPr>
        <p:txBody>
          <a:bodyPr wrap="square" lIns="0" tIns="0" rIns="0" bIns="0" rtlCol="0" anchor="t"/>
          <a:lstStyle/>
          <a:p>
            <a:pPr algn="l" indent="0" marL="0">
              <a:lnSpc>
                <a:spcPct val="100000"/>
              </a:lnSpc>
              <a:buNone/>
            </a:pPr>
            <a:r>
              <a:rPr lang="en-US" sz="2800" b="1" dirty="0">
                <a:solidFill>
                  <a:srgbClr val="000000"/>
                </a:solidFill>
                <a:latin typeface="Arial" pitchFamily="34" charset="0"/>
                <a:ea typeface="Arial" pitchFamily="34" charset="-122"/>
                <a:cs typeface="Arial" pitchFamily="34" charset="-120"/>
              </a:rPr>
              <a:t>Линейный угол
</a:t>
            </a:r>
            <a:pPr algn="l" indent="0" marL="0">
              <a:lnSpc>
                <a:spcPct val="100000"/>
              </a:lnSpc>
              <a:buNone/>
            </a:pPr>
            <a:r>
              <a:rPr lang="en-US" sz="8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2300" dirty="0">
                <a:solidFill>
                  <a:srgbClr val="000000"/>
                </a:solidFill>
                <a:latin typeface="Arial" pitchFamily="34" charset="0"/>
                <a:ea typeface="Arial" pitchFamily="34" charset="-122"/>
                <a:cs typeface="Arial" pitchFamily="34" charset="-120"/>
              </a:rPr>
              <a:t>Это вспомогательный плоский угол, связанный с выбранным ребром и перпендикулярным сечением. Его используют для измерения и сравнения многогранных углов.
</a:t>
            </a:r>
            <a:endParaRPr lang="en-US" sz="2800" dirty="0"/>
          </a:p>
        </p:txBody>
      </p:sp>
      <p:sp>
        <p:nvSpPr>
          <p:cNvPr id="15" name="Text 6"/>
          <p:cNvSpPr txBox="1"/>
          <p:nvPr/>
        </p:nvSpPr>
        <p:spPr>
          <a:xfrm>
            <a:off x="8410675" y="8197925"/>
            <a:ext cx="9194400" cy="1351500"/>
          </a:xfrm>
          <a:prstGeom prst="rect">
            <a:avLst/>
          </a:prstGeom>
          <a:noFill/>
          <a:ln/>
        </p:spPr>
        <p:txBody>
          <a:bodyPr wrap="square" lIns="0" tIns="0" rIns="0" bIns="0" rtlCol="0" anchor="t"/>
          <a:lstStyle/>
          <a:p>
            <a:pPr algn="l" indent="0" marL="0">
              <a:lnSpc>
                <a:spcPct val="100000"/>
              </a:lnSpc>
              <a:buNone/>
            </a:pPr>
            <a:r>
              <a:rPr lang="en-US" sz="2800" b="1" dirty="0">
                <a:solidFill>
                  <a:srgbClr val="000000"/>
                </a:solidFill>
                <a:latin typeface="Arial" pitchFamily="34" charset="0"/>
                <a:ea typeface="Arial" pitchFamily="34" charset="-122"/>
                <a:cs typeface="Arial" pitchFamily="34" charset="-120"/>
              </a:rPr>
              <a:t>Пример в пирамиде
</a:t>
            </a:r>
            <a:pPr algn="l" indent="0" marL="0">
              <a:lnSpc>
                <a:spcPct val="100000"/>
              </a:lnSpc>
              <a:buNone/>
            </a:pPr>
            <a:r>
              <a:rPr lang="en-US" sz="8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2300" dirty="0">
                <a:solidFill>
                  <a:srgbClr val="000000"/>
                </a:solidFill>
                <a:latin typeface="Arial" pitchFamily="34" charset="0"/>
                <a:ea typeface="Arial" pitchFamily="34" charset="-122"/>
                <a:cs typeface="Arial" pitchFamily="34" charset="-120"/>
              </a:rPr>
              <a:t>На вершине пирамиды все элементы видны особенно наглядно: несколько боковых граней сходятся в одной точке, образуя пространственный угол.
</a:t>
            </a:r>
            <a:endParaRPr lang="en-US" sz="2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0" y="0"/>
            <a:ext cx="18288000" cy="10287000"/>
          </a:xfrm>
          <a:prstGeom prst="rect">
            <a:avLst/>
          </a:prstGeom>
        </p:spPr>
      </p:pic>
      <p:pic>
        <p:nvPicPr>
          <p:cNvPr id="4" name="Image 2" descr="preencoded.png">    </p:cNvPr>
          <p:cNvPicPr>
            <a:picLocks noChangeAspect="1"/>
          </p:cNvPicPr>
          <p:nvPr/>
        </p:nvPicPr>
        <p:blipFill>
          <a:blip r:embed="rId3"/>
          <a:stretch>
            <a:fillRect/>
          </a:stretch>
        </p:blipFill>
        <p:spPr>
          <a:xfrm>
            <a:off x="8703325" y="3707737"/>
            <a:ext cx="9042900" cy="3071926"/>
          </a:xfrm>
          <a:prstGeom prst="rect">
            <a:avLst/>
          </a:prstGeom>
        </p:spPr>
      </p:pic>
      <p:sp>
        <p:nvSpPr>
          <p:cNvPr id="5" name="Text 0"/>
          <p:cNvSpPr txBox="1"/>
          <p:nvPr/>
        </p:nvSpPr>
        <p:spPr>
          <a:xfrm>
            <a:off x="8703325" y="8881500"/>
            <a:ext cx="9042900" cy="246300"/>
          </a:xfrm>
          <a:prstGeom prst="rect">
            <a:avLst/>
          </a:prstGeom>
          <a:noFill/>
          <a:ln/>
        </p:spPr>
        <p:txBody>
          <a:bodyPr wrap="square" lIns="0" tIns="0" rIns="0" bIns="0" rtlCol="0" anchor="t"/>
          <a:lstStyle/>
          <a:p>
            <a:pPr algn="r" indent="0" marL="0">
              <a:lnSpc>
                <a:spcPct val="150041"/>
              </a:lnSpc>
              <a:buNone/>
            </a:pPr>
            <a:r>
              <a:rPr lang="en-US" sz="1292" dirty="0">
                <a:solidFill>
                  <a:srgbClr val="2A3E5C"/>
                </a:solidFill>
                <a:latin typeface="Arial" pitchFamily="34" charset="0"/>
                <a:ea typeface="Arial" pitchFamily="34" charset="-122"/>
                <a:cs typeface="Arial" pitchFamily="34" charset="-120"/>
              </a:rPr>
              <a:t>Школьный курс стереометрии
</a:t>
            </a:r>
            <a:endParaRPr lang="en-US" sz="1292" dirty="0"/>
          </a:p>
        </p:txBody>
      </p:sp>
      <p:sp>
        <p:nvSpPr>
          <p:cNvPr id="6" name="Text 1"/>
          <p:cNvSpPr txBox="1"/>
          <p:nvPr/>
        </p:nvSpPr>
        <p:spPr>
          <a:xfrm>
            <a:off x="123775" y="9536150"/>
            <a:ext cx="1028700" cy="746400"/>
          </a:xfrm>
          <a:prstGeom prst="rect">
            <a:avLst/>
          </a:prstGeom>
          <a:noFill/>
          <a:ln/>
        </p:spPr>
        <p:txBody>
          <a:bodyPr wrap="square" lIns="0" tIns="0" rIns="0" bIns="0" rtlCol="0" anchor="t"/>
          <a:lstStyle/>
          <a:p>
            <a:pPr algn="ctr" indent="0" marL="0">
              <a:lnSpc>
                <a:spcPct val="100000"/>
              </a:lnSpc>
              <a:buNone/>
            </a:pPr>
            <a:r>
              <a:rPr lang="en-US" sz="2200" b="1" dirty="0">
                <a:solidFill>
                  <a:srgbClr val="D9D9D9"/>
                </a:solidFill>
                <a:latin typeface="Arial" pitchFamily="34" charset="0"/>
                <a:ea typeface="Arial" pitchFamily="34" charset="-122"/>
                <a:cs typeface="Arial" pitchFamily="34" charset="-120"/>
              </a:rPr>
              <a:t>5</a:t>
            </a:r>
            <a:endParaRPr lang="en-US" sz="2200" dirty="0"/>
          </a:p>
        </p:txBody>
      </p:sp>
      <p:sp>
        <p:nvSpPr>
          <p:cNvPr id="7" name="Text 2"/>
          <p:cNvSpPr txBox="1"/>
          <p:nvPr/>
        </p:nvSpPr>
        <p:spPr>
          <a:xfrm>
            <a:off x="382425" y="1918950"/>
            <a:ext cx="8069100" cy="6649500"/>
          </a:xfrm>
          <a:prstGeom prst="rect">
            <a:avLst/>
          </a:prstGeom>
          <a:noFill/>
          <a:ln/>
        </p:spPr>
        <p:txBody>
          <a:bodyPr wrap="square" lIns="0" tIns="0" rIns="0" bIns="0" rtlCol="0" anchor="ctr"/>
          <a:lstStyle/>
          <a:p>
            <a:pPr algn="l" indent="0" marL="0">
              <a:lnSpc>
                <a:spcPct val="120000"/>
              </a:lnSpc>
              <a:buNone/>
            </a:pPr>
            <a:r>
              <a:rPr lang="en-US" sz="4600" b="1" dirty="0">
                <a:solidFill>
                  <a:srgbClr val="000000"/>
                </a:solidFill>
                <a:latin typeface="Arial" pitchFamily="34" charset="0"/>
                <a:ea typeface="Arial" pitchFamily="34" charset="-122"/>
                <a:cs typeface="Arial" pitchFamily="34" charset="-120"/>
              </a:rPr>
              <a:t>Основные элементы многогранного угла
</a:t>
            </a:r>
            <a:pPr algn="l" indent="0" marL="0">
              <a:lnSpc>
                <a:spcPct val="120000"/>
              </a:lnSpc>
              <a:buNone/>
            </a:pPr>
            <a:r>
              <a:rPr lang="en-US" sz="4000" b="1" dirty="0">
                <a:solidFill>
                  <a:srgbClr val="000000"/>
                </a:solidFill>
                <a:latin typeface="Arial" pitchFamily="34" charset="0"/>
                <a:ea typeface="Arial" pitchFamily="34" charset="-122"/>
                <a:cs typeface="Arial" pitchFamily="34" charset="-120"/>
              </a:rPr>
              <a:t>
</a:t>
            </a:r>
            <a:pPr algn="l" indent="0" marL="0">
              <a:lnSpc>
                <a:spcPct val="150041"/>
              </a:lnSpc>
              <a:buNone/>
            </a:pPr>
            <a:r>
              <a:rPr lang="en-US" sz="2400" dirty="0">
                <a:solidFill>
                  <a:srgbClr val="000000"/>
                </a:solidFill>
                <a:latin typeface="Arial" pitchFamily="34" charset="0"/>
                <a:ea typeface="Arial" pitchFamily="34" charset="-122"/>
                <a:cs typeface="Arial" pitchFamily="34" charset="-120"/>
              </a:rPr>
              <a:t>
</a:t>
            </a:r>
            <a:pPr algn="l" indent="0" marL="0">
              <a:lnSpc>
                <a:spcPct val="150041"/>
              </a:lnSpc>
              <a:buNone/>
            </a:pPr>
            <a:r>
              <a:rPr lang="en-US" sz="2400" dirty="0">
                <a:solidFill>
                  <a:srgbClr val="000000"/>
                </a:solidFill>
                <a:latin typeface="Arial" pitchFamily="34" charset="0"/>
                <a:ea typeface="Arial" pitchFamily="34" charset="-122"/>
                <a:cs typeface="Arial" pitchFamily="34" charset="-120"/>
              </a:rPr>
              <a:t>Элементы фигуры и их роль в стереометрии.
</a:t>
            </a:r>
            <a:pPr algn="l" indent="0" marL="0">
              <a:lnSpc>
                <a:spcPct val="150041"/>
              </a:lnSpc>
              <a:buNone/>
            </a:pPr>
            <a:r>
              <a:rPr lang="en-US" sz="2600" dirty="0">
                <a:solidFill>
                  <a:srgbClr val="000000"/>
                </a:solidFill>
                <a:latin typeface="Arial" pitchFamily="34" charset="0"/>
                <a:ea typeface="Arial" pitchFamily="34" charset="-122"/>
                <a:cs typeface="Arial" pitchFamily="34" charset="-120"/>
              </a:rPr>
              <a:t>
</a:t>
            </a:r>
            <a:pPr algn="l" indent="0" marL="0">
              <a:lnSpc>
                <a:spcPct val="150041"/>
              </a:lnSpc>
              <a:buNone/>
            </a:pPr>
            <a:r>
              <a:rPr lang="en-US" sz="2400" dirty="0">
                <a:solidFill>
                  <a:srgbClr val="000000"/>
                </a:solidFill>
                <a:latin typeface="Arial" pitchFamily="34" charset="0"/>
                <a:ea typeface="Arial" pitchFamily="34" charset="-122"/>
                <a:cs typeface="Arial" pitchFamily="34" charset="-120"/>
              </a:rPr>
              <a:t>Каждый элемент описывает отдельную часть пространственной конструкции и нужен для точного анализа вершины.
</a:t>
            </a:r>
            <a:endParaRPr lang="en-US" sz="4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0" y="0"/>
            <a:ext cx="18288000" cy="10287000"/>
          </a:xfrm>
          <a:prstGeom prst="rect">
            <a:avLst/>
          </a:prstGeom>
        </p:spPr>
      </p:pic>
      <p:pic>
        <p:nvPicPr>
          <p:cNvPr id="4" name="Image 2" descr="preencoded.png">    </p:cNvPr>
          <p:cNvPicPr>
            <a:picLocks noChangeAspect="1"/>
          </p:cNvPicPr>
          <p:nvPr/>
        </p:nvPicPr>
        <p:blipFill>
          <a:blip r:embed="rId3"/>
          <a:stretch>
            <a:fillRect/>
          </a:stretch>
        </p:blipFill>
        <p:spPr>
          <a:xfrm>
            <a:off x="0" y="0"/>
            <a:ext cx="18288000" cy="10287000"/>
          </a:xfrm>
          <a:prstGeom prst="rect">
            <a:avLst/>
          </a:prstGeom>
        </p:spPr>
      </p:pic>
      <p:pic>
        <p:nvPicPr>
          <p:cNvPr id="5" name="Image 3" descr="preencoded.png">    </p:cNvPr>
          <p:cNvPicPr>
            <a:picLocks noChangeAspect="1"/>
          </p:cNvPicPr>
          <p:nvPr/>
        </p:nvPicPr>
        <p:blipFill>
          <a:blip r:embed="rId4"/>
          <a:stretch>
            <a:fillRect/>
          </a:stretch>
        </p:blipFill>
        <p:spPr>
          <a:xfrm>
            <a:off x="0" y="0"/>
            <a:ext cx="18288000" cy="10287000"/>
          </a:xfrm>
          <a:prstGeom prst="rect">
            <a:avLst/>
          </a:prstGeom>
        </p:spPr>
      </p:pic>
      <p:pic>
        <p:nvPicPr>
          <p:cNvPr id="6" name="Image 4" descr="preencoded.png">    </p:cNvPr>
          <p:cNvPicPr>
            <a:picLocks noChangeAspect="1"/>
          </p:cNvPicPr>
          <p:nvPr/>
        </p:nvPicPr>
        <p:blipFill>
          <a:blip r:embed="rId5"/>
          <a:stretch>
            <a:fillRect/>
          </a:stretch>
        </p:blipFill>
        <p:spPr>
          <a:xfrm>
            <a:off x="0" y="0"/>
            <a:ext cx="18288000" cy="10287000"/>
          </a:xfrm>
          <a:prstGeom prst="rect">
            <a:avLst/>
          </a:prstGeom>
        </p:spPr>
      </p:pic>
      <p:pic>
        <p:nvPicPr>
          <p:cNvPr id="7" name="Image 5" descr="preencoded.png">    </p:cNvPr>
          <p:cNvPicPr>
            <a:picLocks noChangeAspect="1"/>
          </p:cNvPicPr>
          <p:nvPr/>
        </p:nvPicPr>
        <p:blipFill>
          <a:blip r:embed="rId6"/>
          <a:stretch>
            <a:fillRect/>
          </a:stretch>
        </p:blipFill>
        <p:spPr>
          <a:xfrm>
            <a:off x="0" y="0"/>
            <a:ext cx="18288000" cy="10287000"/>
          </a:xfrm>
          <a:prstGeom prst="rect">
            <a:avLst/>
          </a:prstGeom>
        </p:spPr>
      </p:pic>
      <p:pic>
        <p:nvPicPr>
          <p:cNvPr id="8" name="Image 6" descr="preencoded.png">    </p:cNvPr>
          <p:cNvPicPr>
            <a:picLocks noChangeAspect="1"/>
          </p:cNvPicPr>
          <p:nvPr/>
        </p:nvPicPr>
        <p:blipFill>
          <a:blip r:embed="rId7"/>
          <a:stretch>
            <a:fillRect/>
          </a:stretch>
        </p:blipFill>
        <p:spPr>
          <a:xfrm>
            <a:off x="0" y="0"/>
            <a:ext cx="18288000" cy="10287000"/>
          </a:xfrm>
          <a:prstGeom prst="rect">
            <a:avLst/>
          </a:prstGeom>
        </p:spPr>
      </p:pic>
      <p:sp>
        <p:nvSpPr>
          <p:cNvPr id="9" name="Text 0"/>
          <p:cNvSpPr txBox="1"/>
          <p:nvPr/>
        </p:nvSpPr>
        <p:spPr>
          <a:xfrm>
            <a:off x="123775" y="9536150"/>
            <a:ext cx="1029000" cy="746400"/>
          </a:xfrm>
          <a:prstGeom prst="rect">
            <a:avLst/>
          </a:prstGeom>
          <a:noFill/>
          <a:ln/>
        </p:spPr>
        <p:txBody>
          <a:bodyPr wrap="square" lIns="0" tIns="0" rIns="0" bIns="0" rtlCol="0" anchor="t"/>
          <a:lstStyle/>
          <a:p>
            <a:pPr algn="ctr" indent="0" marL="0">
              <a:lnSpc>
                <a:spcPct val="100000"/>
              </a:lnSpc>
              <a:buNone/>
            </a:pPr>
            <a:r>
              <a:rPr lang="en-US" sz="2200" b="1" dirty="0">
                <a:solidFill>
                  <a:srgbClr val="D9D9D9"/>
                </a:solidFill>
                <a:latin typeface="Arial" pitchFamily="34" charset="0"/>
                <a:ea typeface="Arial" pitchFamily="34" charset="-122"/>
                <a:cs typeface="Arial" pitchFamily="34" charset="-120"/>
              </a:rPr>
              <a:t>6</a:t>
            </a:r>
            <a:endParaRPr lang="en-US" sz="2200" dirty="0"/>
          </a:p>
        </p:txBody>
      </p:sp>
      <p:sp>
        <p:nvSpPr>
          <p:cNvPr id="10" name="Text 1"/>
          <p:cNvSpPr txBox="1"/>
          <p:nvPr/>
        </p:nvSpPr>
        <p:spPr>
          <a:xfrm>
            <a:off x="529525" y="1994875"/>
            <a:ext cx="6835800" cy="3054000"/>
          </a:xfrm>
          <a:prstGeom prst="rect">
            <a:avLst/>
          </a:prstGeom>
          <a:noFill/>
          <a:ln/>
        </p:spPr>
        <p:txBody>
          <a:bodyPr wrap="square" lIns="0" tIns="0" rIns="0" bIns="0" rtlCol="0" anchor="t"/>
          <a:lstStyle/>
          <a:p>
            <a:pPr algn="l" indent="0" marL="0">
              <a:lnSpc>
                <a:spcPct val="100000"/>
              </a:lnSpc>
              <a:buNone/>
            </a:pPr>
            <a:r>
              <a:rPr lang="en-US" sz="4500" b="1" dirty="0">
                <a:solidFill>
                  <a:srgbClr val="000000"/>
                </a:solidFill>
                <a:latin typeface="Arial" pitchFamily="34" charset="0"/>
                <a:ea typeface="Arial" pitchFamily="34" charset="-122"/>
                <a:cs typeface="Arial" pitchFamily="34" charset="-120"/>
              </a:rPr>
              <a:t>Выпуклые и невыпуклые многогранные углы
</a:t>
            </a:r>
            <a:endParaRPr lang="en-US" sz="4500" dirty="0"/>
          </a:p>
        </p:txBody>
      </p:sp>
      <p:sp>
        <p:nvSpPr>
          <p:cNvPr id="11" name="Text 2"/>
          <p:cNvSpPr txBox="1"/>
          <p:nvPr/>
        </p:nvSpPr>
        <p:spPr>
          <a:xfrm>
            <a:off x="9404100" y="1797625"/>
            <a:ext cx="3177000" cy="3987300"/>
          </a:xfrm>
          <a:prstGeom prst="rect">
            <a:avLst/>
          </a:prstGeom>
          <a:noFill/>
          <a:ln/>
        </p:spPr>
        <p:txBody>
          <a:bodyPr wrap="square" lIns="0" tIns="0" rIns="0" bIns="0" rtlCol="0" anchor="t"/>
          <a:lstStyle/>
          <a:p>
            <a:pPr algn="l" indent="0" marL="0">
              <a:lnSpc>
                <a:spcPct val="100000"/>
              </a:lnSpc>
              <a:buNone/>
            </a:pPr>
            <a:r>
              <a:rPr lang="en-US" sz="2941" b="1" dirty="0">
                <a:solidFill>
                  <a:srgbClr val="000000"/>
                </a:solidFill>
                <a:latin typeface="Arial" pitchFamily="34" charset="0"/>
                <a:ea typeface="Arial" pitchFamily="34" charset="-122"/>
                <a:cs typeface="Arial" pitchFamily="34" charset="-120"/>
              </a:rPr>
              <a:t>Выпуклый случай
</a:t>
            </a:r>
            <a:pPr algn="l" indent="0" marL="0">
              <a:lnSpc>
                <a:spcPct val="100000"/>
              </a:lnSpc>
              <a:buNone/>
            </a:pPr>
            <a:r>
              <a:rPr lang="en-US" sz="98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2451" dirty="0">
                <a:solidFill>
                  <a:srgbClr val="000000"/>
                </a:solidFill>
                <a:latin typeface="Arial" pitchFamily="34" charset="0"/>
                <a:ea typeface="Arial" pitchFamily="34" charset="-122"/>
                <a:cs typeface="Arial" pitchFamily="34" charset="-120"/>
              </a:rPr>
              <a:t>Если соединить любые две внутренние точки отрезком, он целиком остаётся внутри фигуры. Именно такие многогранные углы чаще всего рассматриваются в школьных задачах.
</a:t>
            </a:r>
            <a:endParaRPr lang="en-US" sz="2941" dirty="0"/>
          </a:p>
        </p:txBody>
      </p:sp>
      <p:sp>
        <p:nvSpPr>
          <p:cNvPr id="12" name="Text 3"/>
          <p:cNvSpPr txBox="1"/>
          <p:nvPr/>
        </p:nvSpPr>
        <p:spPr>
          <a:xfrm>
            <a:off x="9404100" y="6045250"/>
            <a:ext cx="3177000" cy="3987300"/>
          </a:xfrm>
          <a:prstGeom prst="rect">
            <a:avLst/>
          </a:prstGeom>
          <a:noFill/>
          <a:ln/>
        </p:spPr>
        <p:txBody>
          <a:bodyPr wrap="square" lIns="0" tIns="0" rIns="0" bIns="0" rtlCol="0" anchor="t"/>
          <a:lstStyle/>
          <a:p>
            <a:pPr algn="l" indent="0" marL="0">
              <a:lnSpc>
                <a:spcPct val="100000"/>
              </a:lnSpc>
              <a:buNone/>
            </a:pPr>
            <a:r>
              <a:rPr lang="en-US" sz="2941" b="1" dirty="0">
                <a:solidFill>
                  <a:srgbClr val="000000"/>
                </a:solidFill>
                <a:latin typeface="Arial" pitchFamily="34" charset="0"/>
                <a:ea typeface="Arial" pitchFamily="34" charset="-122"/>
                <a:cs typeface="Arial" pitchFamily="34" charset="-120"/>
              </a:rPr>
              <a:t>Почему это важно
</a:t>
            </a:r>
            <a:pPr algn="l" indent="0" marL="0">
              <a:lnSpc>
                <a:spcPct val="100000"/>
              </a:lnSpc>
              <a:buNone/>
            </a:pPr>
            <a:r>
              <a:rPr lang="en-US" sz="98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2451" dirty="0">
                <a:solidFill>
                  <a:srgbClr val="000000"/>
                </a:solidFill>
                <a:latin typeface="Arial" pitchFamily="34" charset="0"/>
                <a:ea typeface="Arial" pitchFamily="34" charset="-122"/>
                <a:cs typeface="Arial" pitchFamily="34" charset="-120"/>
              </a:rPr>
              <a:t>Для выпуклых фигур легче формулировать признаки, строить сечения и применять теоремы. Поэтому они служат основной моделью в стереометрии 10 класса.
</a:t>
            </a:r>
            <a:endParaRPr lang="en-US" sz="2941" dirty="0"/>
          </a:p>
        </p:txBody>
      </p:sp>
      <p:sp>
        <p:nvSpPr>
          <p:cNvPr id="13" name="Text 4"/>
          <p:cNvSpPr txBox="1"/>
          <p:nvPr/>
        </p:nvSpPr>
        <p:spPr>
          <a:xfrm>
            <a:off x="14115125" y="6045250"/>
            <a:ext cx="3177000" cy="3987300"/>
          </a:xfrm>
          <a:prstGeom prst="rect">
            <a:avLst/>
          </a:prstGeom>
          <a:noFill/>
          <a:ln/>
        </p:spPr>
        <p:txBody>
          <a:bodyPr wrap="square" lIns="0" tIns="0" rIns="0" bIns="0" rtlCol="0" anchor="t"/>
          <a:lstStyle/>
          <a:p>
            <a:pPr algn="l" indent="0" marL="0">
              <a:lnSpc>
                <a:spcPct val="100000"/>
              </a:lnSpc>
              <a:buNone/>
            </a:pPr>
            <a:r>
              <a:rPr lang="en-US" sz="2941" b="1" dirty="0">
                <a:solidFill>
                  <a:srgbClr val="000000"/>
                </a:solidFill>
                <a:latin typeface="Arial" pitchFamily="34" charset="0"/>
                <a:ea typeface="Arial" pitchFamily="34" charset="-122"/>
                <a:cs typeface="Arial" pitchFamily="34" charset="-120"/>
              </a:rPr>
              <a:t>Практический вывод
</a:t>
            </a:r>
            <a:pPr algn="l" indent="0" marL="0">
              <a:lnSpc>
                <a:spcPct val="100000"/>
              </a:lnSpc>
              <a:buNone/>
            </a:pPr>
            <a:r>
              <a:rPr lang="en-US" sz="98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2451" dirty="0">
                <a:solidFill>
                  <a:srgbClr val="000000"/>
                </a:solidFill>
                <a:latin typeface="Arial" pitchFamily="34" charset="0"/>
                <a:ea typeface="Arial" pitchFamily="34" charset="-122"/>
                <a:cs typeface="Arial" pitchFamily="34" charset="-120"/>
              </a:rPr>
              <a:t>Перед решением задачи всегда нужно установить, выпуклый ли многогранный угол дан в условии. Это определяет дальнейший ход рассуждений и выбор признаков.
</a:t>
            </a:r>
            <a:endParaRPr lang="en-US" sz="2941" dirty="0"/>
          </a:p>
        </p:txBody>
      </p:sp>
      <p:sp>
        <p:nvSpPr>
          <p:cNvPr id="14" name="Text 5"/>
          <p:cNvSpPr txBox="1"/>
          <p:nvPr/>
        </p:nvSpPr>
        <p:spPr>
          <a:xfrm>
            <a:off x="14115125" y="1797625"/>
            <a:ext cx="3177000" cy="3987300"/>
          </a:xfrm>
          <a:prstGeom prst="rect">
            <a:avLst/>
          </a:prstGeom>
          <a:noFill/>
          <a:ln/>
        </p:spPr>
        <p:txBody>
          <a:bodyPr wrap="square" lIns="0" tIns="0" rIns="0" bIns="0" rtlCol="0" anchor="t"/>
          <a:lstStyle/>
          <a:p>
            <a:pPr algn="l" indent="0" marL="0">
              <a:lnSpc>
                <a:spcPct val="100000"/>
              </a:lnSpc>
              <a:buNone/>
            </a:pPr>
            <a:r>
              <a:rPr lang="en-US" sz="2798" b="1" dirty="0">
                <a:solidFill>
                  <a:srgbClr val="000000"/>
                </a:solidFill>
                <a:latin typeface="Arial" pitchFamily="34" charset="0"/>
                <a:ea typeface="Arial" pitchFamily="34" charset="-122"/>
                <a:cs typeface="Arial" pitchFamily="34" charset="-120"/>
              </a:rPr>
              <a:t>Невыпуклый случай
</a:t>
            </a:r>
            <a:pPr algn="l" indent="0" marL="0">
              <a:lnSpc>
                <a:spcPct val="100000"/>
              </a:lnSpc>
              <a:buNone/>
            </a:pPr>
            <a:r>
              <a:rPr lang="en-US" sz="933"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2332" dirty="0">
                <a:solidFill>
                  <a:srgbClr val="000000"/>
                </a:solidFill>
                <a:latin typeface="Arial" pitchFamily="34" charset="0"/>
                <a:ea typeface="Arial" pitchFamily="34" charset="-122"/>
                <a:cs typeface="Arial" pitchFamily="34" charset="-120"/>
              </a:rPr>
              <a:t>Такие углы встречаются реже и требуют более внимательного анализа. Их форма сложнее, а визуальное распознавание на чертеже обычно вызывает затруднения.
</a:t>
            </a:r>
            <a:endParaRPr lang="en-US" sz="2798"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959773" y="3063875"/>
            <a:ext cx="16483054" cy="6284700"/>
          </a:xfrm>
          <a:prstGeom prst="rect">
            <a:avLst/>
          </a:prstGeom>
        </p:spPr>
      </p:pic>
      <p:sp>
        <p:nvSpPr>
          <p:cNvPr id="4" name="Text 0"/>
          <p:cNvSpPr txBox="1"/>
          <p:nvPr/>
        </p:nvSpPr>
        <p:spPr>
          <a:xfrm>
            <a:off x="957150" y="428975"/>
            <a:ext cx="16488300" cy="1300800"/>
          </a:xfrm>
          <a:prstGeom prst="rect">
            <a:avLst/>
          </a:prstGeom>
          <a:noFill/>
          <a:ln/>
        </p:spPr>
        <p:txBody>
          <a:bodyPr wrap="square" lIns="0" tIns="0" rIns="0" bIns="0" rtlCol="0" anchor="ctr"/>
          <a:lstStyle/>
          <a:p>
            <a:pPr algn="l" indent="0" marL="0">
              <a:lnSpc>
                <a:spcPct val="120000"/>
              </a:lnSpc>
              <a:buNone/>
            </a:pPr>
            <a:r>
              <a:rPr lang="en-US" sz="4500" b="1" dirty="0">
                <a:solidFill>
                  <a:srgbClr val="000000"/>
                </a:solidFill>
                <a:latin typeface="Arial" pitchFamily="34" charset="0"/>
                <a:ea typeface="Arial" pitchFamily="34" charset="-122"/>
                <a:cs typeface="Arial" pitchFamily="34" charset="-120"/>
              </a:rPr>
              <a:t>Как распознать многогранный угол
</a:t>
            </a:r>
            <a:endParaRPr lang="en-US" sz="4500" dirty="0"/>
          </a:p>
        </p:txBody>
      </p:sp>
      <p:sp>
        <p:nvSpPr>
          <p:cNvPr id="5" name="Text 1"/>
          <p:cNvSpPr txBox="1"/>
          <p:nvPr/>
        </p:nvSpPr>
        <p:spPr>
          <a:xfrm>
            <a:off x="123775" y="9536150"/>
            <a:ext cx="1028700" cy="746400"/>
          </a:xfrm>
          <a:prstGeom prst="rect">
            <a:avLst/>
          </a:prstGeom>
          <a:noFill/>
          <a:ln/>
        </p:spPr>
        <p:txBody>
          <a:bodyPr wrap="square" lIns="0" tIns="0" rIns="0" bIns="0" rtlCol="0" anchor="t"/>
          <a:lstStyle/>
          <a:p>
            <a:pPr algn="ctr" indent="0" marL="0">
              <a:lnSpc>
                <a:spcPct val="100000"/>
              </a:lnSpc>
              <a:buNone/>
            </a:pPr>
            <a:r>
              <a:rPr lang="en-US" sz="2200" b="1" dirty="0">
                <a:solidFill>
                  <a:srgbClr val="D9D9D9"/>
                </a:solidFill>
                <a:latin typeface="Arial" pitchFamily="34" charset="0"/>
                <a:ea typeface="Arial" pitchFamily="34" charset="-122"/>
                <a:cs typeface="Arial" pitchFamily="34" charset="-120"/>
              </a:rPr>
              <a:t>7</a:t>
            </a:r>
            <a:endParaRPr lang="en-US" sz="2200" dirty="0"/>
          </a:p>
        </p:txBody>
      </p:sp>
      <p:sp>
        <p:nvSpPr>
          <p:cNvPr id="6" name="Text 2"/>
          <p:cNvSpPr txBox="1"/>
          <p:nvPr/>
        </p:nvSpPr>
        <p:spPr>
          <a:xfrm>
            <a:off x="957150" y="1729775"/>
            <a:ext cx="16488300" cy="1334100"/>
          </a:xfrm>
          <a:prstGeom prst="rect">
            <a:avLst/>
          </a:prstGeom>
          <a:noFill/>
          <a:ln/>
        </p:spPr>
        <p:txBody>
          <a:bodyPr wrap="square" lIns="0" tIns="0" rIns="0" bIns="0" rtlCol="0" anchor="t"/>
          <a:lstStyle/>
          <a:p>
            <a:pPr algn="l" indent="0" marL="0">
              <a:lnSpc>
                <a:spcPct val="120000"/>
              </a:lnSpc>
              <a:buNone/>
            </a:pPr>
            <a:r>
              <a:rPr lang="en-US" sz="2600" dirty="0">
                <a:solidFill>
                  <a:srgbClr val="1C3354"/>
                </a:solidFill>
                <a:latin typeface="Arial" pitchFamily="34" charset="0"/>
                <a:ea typeface="Arial" pitchFamily="34" charset="-122"/>
                <a:cs typeface="Arial" pitchFamily="34" charset="-120"/>
              </a:rPr>
              <a:t>Последовательность признаков в школьном чертеже
</a:t>
            </a:r>
            <a:endParaRPr lang="en-US" sz="2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0" y="0"/>
            <a:ext cx="18288000" cy="10287000"/>
          </a:xfrm>
          <a:prstGeom prst="rect">
            <a:avLst/>
          </a:prstGeom>
        </p:spPr>
      </p:pic>
      <p:pic>
        <p:nvPicPr>
          <p:cNvPr id="4" name="Image 2" descr="preencoded.png">    </p:cNvPr>
          <p:cNvPicPr>
            <a:picLocks noChangeAspect="1"/>
          </p:cNvPicPr>
          <p:nvPr/>
        </p:nvPicPr>
        <p:blipFill>
          <a:blip r:embed="rId3"/>
          <a:stretch>
            <a:fillRect/>
          </a:stretch>
        </p:blipFill>
        <p:spPr>
          <a:xfrm>
            <a:off x="9723448" y="1979215"/>
            <a:ext cx="8287500" cy="6649052"/>
          </a:xfrm>
          <a:prstGeom prst="rect">
            <a:avLst/>
          </a:prstGeom>
        </p:spPr>
      </p:pic>
      <p:sp>
        <p:nvSpPr>
          <p:cNvPr id="5" name="Text 0"/>
          <p:cNvSpPr txBox="1"/>
          <p:nvPr/>
        </p:nvSpPr>
        <p:spPr>
          <a:xfrm>
            <a:off x="10372575" y="9023150"/>
            <a:ext cx="6911700" cy="746400"/>
          </a:xfrm>
          <a:prstGeom prst="rect">
            <a:avLst/>
          </a:prstGeom>
          <a:noFill/>
          <a:ln/>
        </p:spPr>
        <p:txBody>
          <a:bodyPr wrap="square" lIns="0" tIns="0" rIns="0" bIns="0" rtlCol="0" anchor="t"/>
          <a:lstStyle/>
          <a:p>
            <a:pPr algn="r" indent="0" marL="0">
              <a:lnSpc>
                <a:spcPct val="150041"/>
              </a:lnSpc>
              <a:buNone/>
            </a:pPr>
            <a:r>
              <a:rPr lang="en-US" sz="2000" dirty="0">
                <a:solidFill>
                  <a:srgbClr val="2A3E5C"/>
                </a:solidFill>
                <a:latin typeface="Arial" pitchFamily="34" charset="0"/>
                <a:ea typeface="Arial" pitchFamily="34" charset="-122"/>
                <a:cs typeface="Arial" pitchFamily="34" charset="-120"/>
              </a:rPr>
              <a:t>Условные учебные данные для сравнения
</a:t>
            </a:r>
            <a:endParaRPr lang="en-US" sz="2000" dirty="0"/>
          </a:p>
        </p:txBody>
      </p:sp>
      <p:sp>
        <p:nvSpPr>
          <p:cNvPr id="6" name="Text 1"/>
          <p:cNvSpPr txBox="1"/>
          <p:nvPr/>
        </p:nvSpPr>
        <p:spPr>
          <a:xfrm>
            <a:off x="123775" y="9536150"/>
            <a:ext cx="1028700" cy="746400"/>
          </a:xfrm>
          <a:prstGeom prst="rect">
            <a:avLst/>
          </a:prstGeom>
          <a:noFill/>
          <a:ln/>
        </p:spPr>
        <p:txBody>
          <a:bodyPr wrap="square" lIns="0" tIns="0" rIns="0" bIns="0" rtlCol="0" anchor="t"/>
          <a:lstStyle/>
          <a:p>
            <a:pPr algn="ctr" indent="0" marL="0">
              <a:lnSpc>
                <a:spcPct val="100000"/>
              </a:lnSpc>
              <a:buNone/>
            </a:pPr>
            <a:r>
              <a:rPr lang="en-US" sz="2200" b="1" dirty="0">
                <a:solidFill>
                  <a:srgbClr val="D9D9D9"/>
                </a:solidFill>
                <a:latin typeface="Arial" pitchFamily="34" charset="0"/>
                <a:ea typeface="Arial" pitchFamily="34" charset="-122"/>
                <a:cs typeface="Arial" pitchFamily="34" charset="-120"/>
              </a:rPr>
              <a:t>8</a:t>
            </a:r>
            <a:endParaRPr lang="en-US" sz="2200" dirty="0"/>
          </a:p>
        </p:txBody>
      </p:sp>
      <p:sp>
        <p:nvSpPr>
          <p:cNvPr id="7" name="Text 2"/>
          <p:cNvSpPr txBox="1"/>
          <p:nvPr/>
        </p:nvSpPr>
        <p:spPr>
          <a:xfrm>
            <a:off x="349250" y="2011300"/>
            <a:ext cx="8918400" cy="6649500"/>
          </a:xfrm>
          <a:prstGeom prst="rect">
            <a:avLst/>
          </a:prstGeom>
          <a:noFill/>
          <a:ln/>
        </p:spPr>
        <p:txBody>
          <a:bodyPr wrap="square" lIns="0" tIns="0" rIns="0" bIns="0" rtlCol="0" anchor="ctr"/>
          <a:lstStyle/>
          <a:p>
            <a:pPr algn="l" indent="0" marL="0">
              <a:lnSpc>
                <a:spcPct val="120000"/>
              </a:lnSpc>
              <a:buNone/>
            </a:pPr>
            <a:r>
              <a:rPr lang="en-US" sz="4600" b="1" dirty="0">
                <a:solidFill>
                  <a:srgbClr val="000000"/>
                </a:solidFill>
                <a:latin typeface="Arial" pitchFamily="34" charset="0"/>
                <a:ea typeface="Arial" pitchFamily="34" charset="-122"/>
                <a:cs typeface="Arial" pitchFamily="34" charset="-120"/>
              </a:rPr>
              <a:t>Линейный угол как способ сравнения многогранных углов
</a:t>
            </a:r>
            <a:pPr algn="l" indent="0" marL="0">
              <a:lnSpc>
                <a:spcPct val="150041"/>
              </a:lnSpc>
              <a:buNone/>
            </a:pPr>
            <a:r>
              <a:rPr lang="en-US" sz="3600" dirty="0">
                <a:solidFill>
                  <a:srgbClr val="000000"/>
                </a:solidFill>
                <a:latin typeface="Arial" pitchFamily="34" charset="0"/>
                <a:ea typeface="Arial" pitchFamily="34" charset="-122"/>
                <a:cs typeface="Arial" pitchFamily="34" charset="-120"/>
              </a:rPr>
              <a:t>
</a:t>
            </a:r>
            <a:pPr algn="l" indent="0" marL="0">
              <a:lnSpc>
                <a:spcPct val="150041"/>
              </a:lnSpc>
              <a:buNone/>
            </a:pPr>
            <a:r>
              <a:rPr lang="en-US" sz="2400" dirty="0">
                <a:solidFill>
                  <a:srgbClr val="000000"/>
                </a:solidFill>
                <a:latin typeface="Arial" pitchFamily="34" charset="0"/>
                <a:ea typeface="Arial" pitchFamily="34" charset="-122"/>
                <a:cs typeface="Arial" pitchFamily="34" charset="-120"/>
              </a:rPr>
              <a:t>Диаграмма показывает, что сравнивают не сам чертёж, а измеряемый линейный угол, связанный с перпендикулярным сечением у ребра.
</a:t>
            </a:r>
            <a:pPr algn="l" indent="0" marL="0">
              <a:lnSpc>
                <a:spcPct val="150041"/>
              </a:lnSpc>
              <a:buNone/>
            </a:pPr>
            <a:r>
              <a:rPr lang="en-US" sz="2600" dirty="0">
                <a:solidFill>
                  <a:srgbClr val="000000"/>
                </a:solidFill>
                <a:latin typeface="Arial" pitchFamily="34" charset="0"/>
                <a:ea typeface="Arial" pitchFamily="34" charset="-122"/>
                <a:cs typeface="Arial" pitchFamily="34" charset="-120"/>
              </a:rPr>
              <a:t>
</a:t>
            </a:r>
            <a:pPr algn="l" indent="0" marL="0">
              <a:lnSpc>
                <a:spcPct val="150041"/>
              </a:lnSpc>
              <a:buNone/>
            </a:pPr>
            <a:r>
              <a:rPr lang="en-US" sz="2400" dirty="0">
                <a:solidFill>
                  <a:srgbClr val="000000"/>
                </a:solidFill>
                <a:latin typeface="Arial" pitchFamily="34" charset="0"/>
                <a:ea typeface="Arial" pitchFamily="34" charset="-122"/>
                <a:cs typeface="Arial" pitchFamily="34" charset="-120"/>
              </a:rPr>
              <a:t>Чем больше линейный угол, тем шире раскрыта вершина. Для сравнения пространственных фигур это более надёжный ориентир, чем визуальная оценка.
</a:t>
            </a:r>
            <a:endParaRPr lang="en-US" sz="4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0" y="0"/>
            <a:ext cx="18288000" cy="10287000"/>
          </a:xfrm>
          <a:prstGeom prst="rect">
            <a:avLst/>
          </a:prstGeom>
        </p:spPr>
      </p:pic>
      <p:sp>
        <p:nvSpPr>
          <p:cNvPr id="4" name="Text 0"/>
          <p:cNvSpPr txBox="1"/>
          <p:nvPr/>
        </p:nvSpPr>
        <p:spPr>
          <a:xfrm>
            <a:off x="1199075" y="3321938"/>
            <a:ext cx="8958300" cy="4102800"/>
          </a:xfrm>
          <a:prstGeom prst="rect">
            <a:avLst/>
          </a:prstGeom>
          <a:noFill/>
          <a:ln/>
        </p:spPr>
        <p:txBody>
          <a:bodyPr wrap="square" lIns="0" tIns="0" rIns="0" bIns="0" rtlCol="0" anchor="ctr"/>
          <a:lstStyle/>
          <a:p>
            <a:pPr algn="ctr" indent="0" marL="0">
              <a:lnSpc>
                <a:spcPct val="120004"/>
              </a:lnSpc>
              <a:buNone/>
            </a:pPr>
            <a:r>
              <a:rPr lang="en-US" sz="6500" dirty="0">
                <a:solidFill>
                  <a:srgbClr val="000000"/>
                </a:solidFill>
                <a:latin typeface="Arial" pitchFamily="34" charset="0"/>
                <a:ea typeface="Arial" pitchFamily="34" charset="-122"/>
                <a:cs typeface="Arial" pitchFamily="34" charset="-120"/>
              </a:rPr>
              <a:t>360°
</a:t>
            </a:r>
            <a:pPr algn="ctr" indent="0" marL="0">
              <a:lnSpc>
                <a:spcPct val="140014"/>
              </a:lnSpc>
              <a:buNone/>
            </a:pPr>
            <a:r>
              <a:rPr lang="en-US" sz="3000" dirty="0">
                <a:solidFill>
                  <a:srgbClr val="000000"/>
                </a:solidFill>
                <a:latin typeface="Arial" pitchFamily="34" charset="0"/>
                <a:ea typeface="Arial" pitchFamily="34" charset="-122"/>
                <a:cs typeface="Arial" pitchFamily="34" charset="-120"/>
              </a:rPr>
              <a:t>остаётся верхней границей суммы плоских углов выпуклого многогранного угла.
</a:t>
            </a:r>
            <a:pPr algn="ctr" indent="0" marL="0">
              <a:lnSpc>
                <a:spcPct val="140014"/>
              </a:lnSpc>
              <a:buNone/>
            </a:pPr>
            <a:r>
              <a:rPr lang="en-US" sz="3200" dirty="0">
                <a:solidFill>
                  <a:srgbClr val="000000"/>
                </a:solidFill>
                <a:latin typeface="Arial" pitchFamily="34" charset="0"/>
                <a:ea typeface="Arial" pitchFamily="34" charset="-122"/>
                <a:cs typeface="Arial" pitchFamily="34" charset="-120"/>
              </a:rPr>
              <a:t>
</a:t>
            </a:r>
            <a:pPr algn="ctr" indent="0" marL="0">
              <a:lnSpc>
                <a:spcPct val="140014"/>
              </a:lnSpc>
              <a:buNone/>
            </a:pPr>
            <a:r>
              <a:rPr lang="en-US" sz="2300" dirty="0">
                <a:solidFill>
                  <a:srgbClr val="000000"/>
                </a:solidFill>
                <a:latin typeface="Arial" pitchFamily="34" charset="0"/>
                <a:ea typeface="Arial" pitchFamily="34" charset="-122"/>
                <a:cs typeface="Arial" pitchFamily="34" charset="-120"/>
              </a:rPr>
              <a:t>Школьный курс геометрии
</a:t>
            </a:r>
            <a:endParaRPr lang="en-US" sz="6500" dirty="0"/>
          </a:p>
        </p:txBody>
      </p:sp>
      <p:sp>
        <p:nvSpPr>
          <p:cNvPr id="5" name="Text 1"/>
          <p:cNvSpPr txBox="1"/>
          <p:nvPr/>
        </p:nvSpPr>
        <p:spPr>
          <a:xfrm>
            <a:off x="123775" y="9536150"/>
            <a:ext cx="1028700" cy="746400"/>
          </a:xfrm>
          <a:prstGeom prst="rect">
            <a:avLst/>
          </a:prstGeom>
          <a:noFill/>
          <a:ln/>
        </p:spPr>
        <p:txBody>
          <a:bodyPr wrap="square" lIns="0" tIns="0" rIns="0" bIns="0" rtlCol="0" anchor="t"/>
          <a:lstStyle/>
          <a:p>
            <a:pPr algn="ctr" indent="0" marL="0">
              <a:lnSpc>
                <a:spcPct val="100000"/>
              </a:lnSpc>
              <a:buNone/>
            </a:pPr>
            <a:r>
              <a:rPr lang="en-US" sz="2200" b="1" dirty="0">
                <a:solidFill>
                  <a:srgbClr val="D9D9D9"/>
                </a:solidFill>
                <a:latin typeface="Arial" pitchFamily="34" charset="0"/>
                <a:ea typeface="Arial" pitchFamily="34" charset="-122"/>
                <a:cs typeface="Arial" pitchFamily="34" charset="-120"/>
              </a:rPr>
              <a:t>9</a:t>
            </a:r>
            <a:endParaRPr lang="en-US" sz="2200" dirty="0"/>
          </a:p>
        </p:txBody>
      </p:sp>
      <p:sp>
        <p:nvSpPr>
          <p:cNvPr id="6" name="Text 2"/>
          <p:cNvSpPr txBox="1"/>
          <p:nvPr/>
        </p:nvSpPr>
        <p:spPr>
          <a:xfrm>
            <a:off x="10862450" y="2817850"/>
            <a:ext cx="6809400" cy="4996500"/>
          </a:xfrm>
          <a:prstGeom prst="rect">
            <a:avLst/>
          </a:prstGeom>
          <a:noFill/>
          <a:ln/>
        </p:spPr>
        <p:txBody>
          <a:bodyPr wrap="square" lIns="0" tIns="0" rIns="0" bIns="0" rtlCol="0" anchor="ctr"/>
          <a:lstStyle/>
          <a:p>
            <a:pPr algn="l" indent="0" marL="0">
              <a:lnSpc>
                <a:spcPct val="140014"/>
              </a:lnSpc>
              <a:buNone/>
            </a:pPr>
            <a:r>
              <a:rPr lang="en-US" sz="2500" dirty="0">
                <a:solidFill>
                  <a:srgbClr val="000000"/>
                </a:solidFill>
                <a:latin typeface="Arial" pitchFamily="34" charset="0"/>
                <a:ea typeface="Arial" pitchFamily="34" charset="-122"/>
                <a:cs typeface="Arial" pitchFamily="34" charset="-120"/>
              </a:rPr>
              <a:t>Если сумма не меньше этого значения, выпуклый многогранный угол не может существовать.
</a:t>
            </a:r>
            <a:endParaRPr lang="en-US" sz="2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1152475" y="4474602"/>
            <a:ext cx="8493000" cy="2310596"/>
          </a:xfrm>
          <a:prstGeom prst="rect">
            <a:avLst/>
          </a:prstGeom>
        </p:spPr>
      </p:pic>
      <p:sp>
        <p:nvSpPr>
          <p:cNvPr id="4" name="Text 0"/>
          <p:cNvSpPr txBox="1"/>
          <p:nvPr/>
        </p:nvSpPr>
        <p:spPr>
          <a:xfrm>
            <a:off x="957150" y="428975"/>
            <a:ext cx="14362200" cy="1511400"/>
          </a:xfrm>
          <a:prstGeom prst="rect">
            <a:avLst/>
          </a:prstGeom>
          <a:noFill/>
          <a:ln/>
        </p:spPr>
        <p:txBody>
          <a:bodyPr wrap="square" lIns="0" tIns="0" rIns="0" bIns="0" rtlCol="0" anchor="ctr"/>
          <a:lstStyle/>
          <a:p>
            <a:pPr algn="l" indent="0" marL="0">
              <a:lnSpc>
                <a:spcPct val="120000"/>
              </a:lnSpc>
              <a:buNone/>
            </a:pPr>
            <a:r>
              <a:rPr lang="en-US" sz="4500" b="1" dirty="0">
                <a:solidFill>
                  <a:srgbClr val="000000"/>
                </a:solidFill>
                <a:latin typeface="Arial" pitchFamily="34" charset="0"/>
                <a:ea typeface="Arial" pitchFamily="34" charset="-122"/>
                <a:cs typeface="Arial" pitchFamily="34" charset="-120"/>
              </a:rPr>
              <a:t>Плоский угол, двугранный угол и многогранный угол
</a:t>
            </a:r>
            <a:endParaRPr lang="en-US" sz="4500" dirty="0"/>
          </a:p>
        </p:txBody>
      </p:sp>
      <p:sp>
        <p:nvSpPr>
          <p:cNvPr id="5" name="Text 1"/>
          <p:cNvSpPr txBox="1"/>
          <p:nvPr/>
        </p:nvSpPr>
        <p:spPr>
          <a:xfrm>
            <a:off x="10254875" y="2305150"/>
            <a:ext cx="7728300" cy="5632200"/>
          </a:xfrm>
          <a:prstGeom prst="rect">
            <a:avLst/>
          </a:prstGeom>
          <a:noFill/>
          <a:ln/>
        </p:spPr>
        <p:txBody>
          <a:bodyPr wrap="square" lIns="0" tIns="0" rIns="0" bIns="0" rtlCol="0" anchor="ctr"/>
          <a:lstStyle/>
          <a:p>
            <a:pPr algn="l" indent="0" marL="0">
              <a:lnSpc>
                <a:spcPct val="150041"/>
              </a:lnSpc>
              <a:buNone/>
            </a:pPr>
            <a:r>
              <a:rPr lang="en-US" sz="2500" dirty="0">
                <a:solidFill>
                  <a:srgbClr val="000000"/>
                </a:solidFill>
                <a:latin typeface="Arial" pitchFamily="34" charset="0"/>
                <a:ea typeface="Arial" pitchFamily="34" charset="-122"/>
                <a:cs typeface="Arial" pitchFamily="34" charset="-120"/>
              </a:rPr>
              <a:t>Сопоставление трёх угловых моделей помогает увидеть переход от плоскости к пространству.
</a:t>
            </a:r>
            <a:pPr algn="l" indent="0" marL="0">
              <a:lnSpc>
                <a:spcPct val="150041"/>
              </a:lnSpc>
              <a:buNone/>
            </a:pPr>
            <a:r>
              <a:rPr lang="en-US" sz="3200" dirty="0">
                <a:solidFill>
                  <a:srgbClr val="000000"/>
                </a:solidFill>
                <a:latin typeface="Arial" pitchFamily="34" charset="0"/>
                <a:ea typeface="Arial" pitchFamily="34" charset="-122"/>
                <a:cs typeface="Arial" pitchFamily="34" charset="-120"/>
              </a:rPr>
              <a:t>
</a:t>
            </a:r>
            <a:pPr algn="l" indent="0" marL="0">
              <a:lnSpc>
                <a:spcPct val="150041"/>
              </a:lnSpc>
              <a:buNone/>
            </a:pPr>
            <a:r>
              <a:rPr lang="en-US" sz="2500" dirty="0">
                <a:solidFill>
                  <a:srgbClr val="000000"/>
                </a:solidFill>
                <a:latin typeface="Arial" pitchFamily="34" charset="0"/>
                <a:ea typeface="Arial" pitchFamily="34" charset="-122"/>
                <a:cs typeface="Arial" pitchFamily="34" charset="-120"/>
              </a:rPr>
              <a:t>Многогранный угол — наиболее сложная из трёх моделей: он объединяет несколько угловых элементов в одной пространственной вершине.
</a:t>
            </a:r>
            <a:endParaRPr lang="en-US" sz="2500" dirty="0"/>
          </a:p>
        </p:txBody>
      </p:sp>
      <p:sp>
        <p:nvSpPr>
          <p:cNvPr id="6" name="Text 2"/>
          <p:cNvSpPr txBox="1"/>
          <p:nvPr/>
        </p:nvSpPr>
        <p:spPr>
          <a:xfrm>
            <a:off x="123775" y="9536150"/>
            <a:ext cx="1028700" cy="746400"/>
          </a:xfrm>
          <a:prstGeom prst="rect">
            <a:avLst/>
          </a:prstGeom>
          <a:noFill/>
          <a:ln/>
        </p:spPr>
        <p:txBody>
          <a:bodyPr wrap="square" lIns="0" tIns="0" rIns="0" bIns="0" rtlCol="0" anchor="t"/>
          <a:lstStyle/>
          <a:p>
            <a:pPr algn="ctr" indent="0" marL="0">
              <a:lnSpc>
                <a:spcPct val="100000"/>
              </a:lnSpc>
              <a:buNone/>
            </a:pPr>
            <a:r>
              <a:rPr lang="en-US" sz="2200" b="1" dirty="0">
                <a:solidFill>
                  <a:srgbClr val="D9D9D9"/>
                </a:solidFill>
                <a:latin typeface="Arial" pitchFamily="34" charset="0"/>
                <a:ea typeface="Arial" pitchFamily="34" charset="-122"/>
                <a:cs typeface="Arial" pitchFamily="34" charset="-120"/>
              </a:rPr>
              <a:t>10</a:t>
            </a:r>
            <a:endParaRPr lang="en-US" sz="2200" dirty="0"/>
          </a:p>
        </p:txBody>
      </p:sp>
      <p:sp>
        <p:nvSpPr>
          <p:cNvPr id="7" name="Text 3"/>
          <p:cNvSpPr txBox="1"/>
          <p:nvPr/>
        </p:nvSpPr>
        <p:spPr>
          <a:xfrm>
            <a:off x="9645375" y="8170450"/>
            <a:ext cx="6291900" cy="1879800"/>
          </a:xfrm>
          <a:prstGeom prst="rect">
            <a:avLst/>
          </a:prstGeom>
          <a:noFill/>
          <a:ln/>
        </p:spPr>
        <p:txBody>
          <a:bodyPr wrap="square" lIns="0" tIns="0" rIns="0" bIns="0" rtlCol="0" anchor="ctr"/>
          <a:lstStyle/>
          <a:p>
            <a:pPr algn="r" indent="0" marL="0">
              <a:lnSpc>
                <a:spcPct val="150041"/>
              </a:lnSpc>
              <a:buNone/>
            </a:pPr>
            <a:r>
              <a:rPr lang="en-US" sz="2000" dirty="0">
                <a:solidFill>
                  <a:srgbClr val="2A3E5C"/>
                </a:solidFill>
                <a:latin typeface="Arial" pitchFamily="34" charset="0"/>
                <a:ea typeface="Arial" pitchFamily="34" charset="-122"/>
                <a:cs typeface="Arial" pitchFamily="34" charset="-120"/>
              </a:rPr>
              <a:t>Школьный курс стереометрии
</a:t>
            </a:r>
            <a:endParaRPr lang="en-US" sz="2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E8EDFD"/>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0" y="0"/>
            <a:ext cx="18288000" cy="10287000"/>
          </a:xfrm>
          <a:prstGeom prst="rect">
            <a:avLst/>
          </a:prstGeom>
        </p:spPr>
      </p:pic>
      <p:pic>
        <p:nvPicPr>
          <p:cNvPr id="4" name="Image 2" descr="preencoded.png">    </p:cNvPr>
          <p:cNvPicPr>
            <a:picLocks noChangeAspect="1"/>
          </p:cNvPicPr>
          <p:nvPr/>
        </p:nvPicPr>
        <p:blipFill>
          <a:blip r:embed="rId3"/>
          <a:stretch>
            <a:fillRect/>
          </a:stretch>
        </p:blipFill>
        <p:spPr>
          <a:xfrm>
            <a:off x="1089275" y="2025012"/>
            <a:ext cx="5112600" cy="3989226"/>
          </a:xfrm>
          <a:prstGeom prst="rect">
            <a:avLst/>
          </a:prstGeom>
        </p:spPr>
      </p:pic>
      <p:pic>
        <p:nvPicPr>
          <p:cNvPr id="5" name="Image 3" descr="preencoded.png">    </p:cNvPr>
          <p:cNvPicPr>
            <a:picLocks noChangeAspect="1"/>
          </p:cNvPicPr>
          <p:nvPr/>
        </p:nvPicPr>
        <p:blipFill>
          <a:blip r:embed="rId4"/>
          <a:stretch>
            <a:fillRect/>
          </a:stretch>
        </p:blipFill>
        <p:spPr>
          <a:xfrm>
            <a:off x="0" y="0"/>
            <a:ext cx="18288000" cy="10287000"/>
          </a:xfrm>
          <a:prstGeom prst="rect">
            <a:avLst/>
          </a:prstGeom>
        </p:spPr>
      </p:pic>
      <p:pic>
        <p:nvPicPr>
          <p:cNvPr id="6" name="Image 4" descr="preencoded.png">    </p:cNvPr>
          <p:cNvPicPr>
            <a:picLocks noChangeAspect="1"/>
          </p:cNvPicPr>
          <p:nvPr/>
        </p:nvPicPr>
        <p:blipFill>
          <a:blip r:embed="rId5"/>
          <a:stretch>
            <a:fillRect/>
          </a:stretch>
        </p:blipFill>
        <p:spPr>
          <a:xfrm>
            <a:off x="6796107" y="2024325"/>
            <a:ext cx="5107760" cy="3990600"/>
          </a:xfrm>
          <a:prstGeom prst="rect">
            <a:avLst/>
          </a:prstGeom>
        </p:spPr>
      </p:pic>
      <p:pic>
        <p:nvPicPr>
          <p:cNvPr id="7" name="Image 5" descr="preencoded.png">    </p:cNvPr>
          <p:cNvPicPr>
            <a:picLocks noChangeAspect="1"/>
          </p:cNvPicPr>
          <p:nvPr/>
        </p:nvPicPr>
        <p:blipFill>
          <a:blip r:embed="rId6"/>
          <a:stretch>
            <a:fillRect/>
          </a:stretch>
        </p:blipFill>
        <p:spPr>
          <a:xfrm>
            <a:off x="0" y="0"/>
            <a:ext cx="18288000" cy="10287000"/>
          </a:xfrm>
          <a:prstGeom prst="rect">
            <a:avLst/>
          </a:prstGeom>
        </p:spPr>
      </p:pic>
      <p:pic>
        <p:nvPicPr>
          <p:cNvPr id="8" name="Image 6" descr="preencoded.png">    </p:cNvPr>
          <p:cNvPicPr>
            <a:picLocks noChangeAspect="1"/>
          </p:cNvPicPr>
          <p:nvPr/>
        </p:nvPicPr>
        <p:blipFill>
          <a:blip r:embed="rId7"/>
          <a:stretch>
            <a:fillRect/>
          </a:stretch>
        </p:blipFill>
        <p:spPr>
          <a:xfrm>
            <a:off x="12498100" y="2025012"/>
            <a:ext cx="5112600" cy="3989226"/>
          </a:xfrm>
          <a:prstGeom prst="rect">
            <a:avLst/>
          </a:prstGeom>
        </p:spPr>
      </p:pic>
      <p:pic>
        <p:nvPicPr>
          <p:cNvPr id="9" name="Image 7" descr="preencoded.png">    </p:cNvPr>
          <p:cNvPicPr>
            <a:picLocks noChangeAspect="1"/>
          </p:cNvPicPr>
          <p:nvPr/>
        </p:nvPicPr>
        <p:blipFill>
          <a:blip r:embed="rId8"/>
          <a:stretch>
            <a:fillRect/>
          </a:stretch>
        </p:blipFill>
        <p:spPr>
          <a:xfrm>
            <a:off x="0" y="0"/>
            <a:ext cx="18288000" cy="10287000"/>
          </a:xfrm>
          <a:prstGeom prst="rect">
            <a:avLst/>
          </a:prstGeom>
        </p:spPr>
      </p:pic>
      <p:sp>
        <p:nvSpPr>
          <p:cNvPr id="10" name="Text 0"/>
          <p:cNvSpPr txBox="1"/>
          <p:nvPr/>
        </p:nvSpPr>
        <p:spPr>
          <a:xfrm>
            <a:off x="123775" y="9536150"/>
            <a:ext cx="1029000" cy="746400"/>
          </a:xfrm>
          <a:prstGeom prst="rect">
            <a:avLst/>
          </a:prstGeom>
          <a:noFill/>
          <a:ln/>
        </p:spPr>
        <p:txBody>
          <a:bodyPr wrap="square" lIns="0" tIns="0" rIns="0" bIns="0" rtlCol="0" anchor="t"/>
          <a:lstStyle/>
          <a:p>
            <a:pPr algn="ctr" indent="0" marL="0">
              <a:lnSpc>
                <a:spcPct val="100000"/>
              </a:lnSpc>
              <a:buNone/>
            </a:pPr>
            <a:r>
              <a:rPr lang="en-US" sz="2200" b="1" dirty="0">
                <a:solidFill>
                  <a:srgbClr val="000000"/>
                </a:solidFill>
                <a:latin typeface="Arial" pitchFamily="34" charset="0"/>
                <a:ea typeface="Arial" pitchFamily="34" charset="-122"/>
                <a:cs typeface="Arial" pitchFamily="34" charset="-120"/>
              </a:rPr>
              <a:t>11</a:t>
            </a:r>
            <a:endParaRPr lang="en-US" sz="2200" dirty="0"/>
          </a:p>
        </p:txBody>
      </p:sp>
      <p:sp>
        <p:nvSpPr>
          <p:cNvPr id="11" name="Text 1"/>
          <p:cNvSpPr txBox="1"/>
          <p:nvPr/>
        </p:nvSpPr>
        <p:spPr>
          <a:xfrm>
            <a:off x="679950" y="491775"/>
            <a:ext cx="16930800" cy="877200"/>
          </a:xfrm>
          <a:prstGeom prst="rect">
            <a:avLst/>
          </a:prstGeom>
          <a:noFill/>
          <a:ln/>
        </p:spPr>
        <p:txBody>
          <a:bodyPr wrap="square" lIns="0" tIns="0" rIns="0" bIns="0" rtlCol="0" anchor="t"/>
          <a:lstStyle/>
          <a:p>
            <a:pPr algn="l" indent="0" marL="0">
              <a:lnSpc>
                <a:spcPct val="100000"/>
              </a:lnSpc>
              <a:buNone/>
            </a:pPr>
            <a:r>
              <a:rPr lang="en-US" sz="4500" b="1" dirty="0">
                <a:solidFill>
                  <a:srgbClr val="FFFFFF"/>
                </a:solidFill>
                <a:latin typeface="Arial" pitchFamily="34" charset="0"/>
                <a:ea typeface="Arial" pitchFamily="34" charset="-122"/>
                <a:cs typeface="Arial" pitchFamily="34" charset="-120"/>
              </a:rPr>
              <a:t>Многогранный угол в вершине пирамиды
</a:t>
            </a:r>
            <a:endParaRPr lang="en-US" sz="4500" dirty="0"/>
          </a:p>
        </p:txBody>
      </p:sp>
      <p:sp>
        <p:nvSpPr>
          <p:cNvPr id="12" name="Text 2"/>
          <p:cNvSpPr txBox="1"/>
          <p:nvPr/>
        </p:nvSpPr>
        <p:spPr>
          <a:xfrm>
            <a:off x="1089275" y="7326427"/>
            <a:ext cx="5112600" cy="1966200"/>
          </a:xfrm>
          <a:prstGeom prst="rect">
            <a:avLst/>
          </a:prstGeom>
          <a:noFill/>
          <a:ln/>
        </p:spPr>
        <p:txBody>
          <a:bodyPr wrap="square" lIns="0" tIns="0" rIns="0" bIns="0" rtlCol="0" anchor="t"/>
          <a:lstStyle/>
          <a:p>
            <a:pPr algn="l" indent="0" marL="0">
              <a:lnSpc>
                <a:spcPct val="100000"/>
              </a:lnSpc>
              <a:buNone/>
            </a:pPr>
            <a:r>
              <a:rPr lang="en-US" sz="1932" dirty="0">
                <a:solidFill>
                  <a:srgbClr val="000000"/>
                </a:solidFill>
                <a:latin typeface="Arial" pitchFamily="34" charset="0"/>
                <a:ea typeface="Arial" pitchFamily="34" charset="-122"/>
                <a:cs typeface="Arial" pitchFamily="34" charset="-120"/>
              </a:rPr>
              <a:t>В вершине пирамиды сходятся боковые грани, и именно здесь возникает многогранный угол. Его удобно рассматривать как «узел» пространственной фигуры, где каждая грань задаёт отдельный плоский угол. На чертеже сразу видно, как меняется форма вершины при разном числе сторон основания.
</a:t>
            </a:r>
            <a:endParaRPr lang="en-US" sz="1932" dirty="0"/>
          </a:p>
        </p:txBody>
      </p:sp>
      <p:sp>
        <p:nvSpPr>
          <p:cNvPr id="13" name="Text 3"/>
          <p:cNvSpPr txBox="1"/>
          <p:nvPr/>
        </p:nvSpPr>
        <p:spPr>
          <a:xfrm>
            <a:off x="1089277" y="6289732"/>
            <a:ext cx="5112600" cy="772800"/>
          </a:xfrm>
          <a:prstGeom prst="rect">
            <a:avLst/>
          </a:prstGeom>
          <a:noFill/>
          <a:ln/>
        </p:spPr>
        <p:txBody>
          <a:bodyPr wrap="square" lIns="0" tIns="0" rIns="0" bIns="0" rtlCol="0" anchor="ctr"/>
          <a:lstStyle/>
          <a:p>
            <a:pPr algn="l" indent="0" marL="0">
              <a:lnSpc>
                <a:spcPct val="115000"/>
              </a:lnSpc>
              <a:buNone/>
            </a:pPr>
            <a:r>
              <a:rPr lang="en-US" sz="2644" b="1" dirty="0">
                <a:solidFill>
                  <a:srgbClr val="0345E4"/>
                </a:solidFill>
                <a:latin typeface="Arial" pitchFamily="34" charset="0"/>
                <a:ea typeface="Arial" pitchFamily="34" charset="-122"/>
                <a:cs typeface="Arial" pitchFamily="34" charset="-120"/>
              </a:rPr>
              <a:t>Одна вершина — несколько граней
</a:t>
            </a:r>
            <a:endParaRPr lang="en-US" sz="2644" dirty="0"/>
          </a:p>
        </p:txBody>
      </p:sp>
      <p:sp>
        <p:nvSpPr>
          <p:cNvPr id="14" name="Text 4"/>
          <p:cNvSpPr txBox="1"/>
          <p:nvPr/>
        </p:nvSpPr>
        <p:spPr>
          <a:xfrm>
            <a:off x="6793688" y="7326427"/>
            <a:ext cx="5112600" cy="1966200"/>
          </a:xfrm>
          <a:prstGeom prst="rect">
            <a:avLst/>
          </a:prstGeom>
          <a:noFill/>
          <a:ln/>
        </p:spPr>
        <p:txBody>
          <a:bodyPr wrap="square" lIns="0" tIns="0" rIns="0" bIns="0" rtlCol="0" anchor="t"/>
          <a:lstStyle/>
          <a:p>
            <a:pPr algn="l" indent="0" marL="0">
              <a:lnSpc>
                <a:spcPct val="100000"/>
              </a:lnSpc>
              <a:buNone/>
            </a:pPr>
            <a:r>
              <a:rPr lang="en-US" sz="2045" dirty="0">
                <a:solidFill>
                  <a:srgbClr val="000000"/>
                </a:solidFill>
                <a:latin typeface="Arial" pitchFamily="34" charset="0"/>
                <a:ea typeface="Arial" pitchFamily="34" charset="-122"/>
                <a:cs typeface="Arial" pitchFamily="34" charset="-120"/>
              </a:rPr>
              <a:t>Треугольная пирамида образует самый простой наглядный пример: в её вершине сходятся три боковые грани. У четырёхугольной пирамиды таких граней уже четыре, а у правильной — симметрия делает вершину особенно удобной для сравнения углов и построений.
</a:t>
            </a:r>
            <a:endParaRPr lang="en-US" sz="2045" dirty="0"/>
          </a:p>
        </p:txBody>
      </p:sp>
      <p:sp>
        <p:nvSpPr>
          <p:cNvPr id="15" name="Text 5"/>
          <p:cNvSpPr txBox="1"/>
          <p:nvPr/>
        </p:nvSpPr>
        <p:spPr>
          <a:xfrm>
            <a:off x="6793690" y="6289732"/>
            <a:ext cx="5112600" cy="772800"/>
          </a:xfrm>
          <a:prstGeom prst="rect">
            <a:avLst/>
          </a:prstGeom>
          <a:noFill/>
          <a:ln/>
        </p:spPr>
        <p:txBody>
          <a:bodyPr wrap="square" lIns="0" tIns="0" rIns="0" bIns="0" rtlCol="0" anchor="ctr"/>
          <a:lstStyle/>
          <a:p>
            <a:pPr algn="l" indent="0" marL="0">
              <a:lnSpc>
                <a:spcPct val="115000"/>
              </a:lnSpc>
              <a:buNone/>
            </a:pPr>
            <a:r>
              <a:rPr lang="en-US" sz="2800" b="1" dirty="0">
                <a:solidFill>
                  <a:srgbClr val="0345E4"/>
                </a:solidFill>
                <a:latin typeface="Arial" pitchFamily="34" charset="0"/>
                <a:ea typeface="Arial" pitchFamily="34" charset="-122"/>
                <a:cs typeface="Arial" pitchFamily="34" charset="-120"/>
              </a:rPr>
              <a:t>Три, четыре, много
</a:t>
            </a:r>
            <a:endParaRPr lang="en-US" sz="2800" dirty="0"/>
          </a:p>
        </p:txBody>
      </p:sp>
      <p:sp>
        <p:nvSpPr>
          <p:cNvPr id="16" name="Text 6"/>
          <p:cNvSpPr txBox="1"/>
          <p:nvPr/>
        </p:nvSpPr>
        <p:spPr>
          <a:xfrm>
            <a:off x="12498100" y="7326427"/>
            <a:ext cx="5112600" cy="1966200"/>
          </a:xfrm>
          <a:prstGeom prst="rect">
            <a:avLst/>
          </a:prstGeom>
          <a:noFill/>
          <a:ln/>
        </p:spPr>
        <p:txBody>
          <a:bodyPr wrap="square" lIns="0" tIns="0" rIns="0" bIns="0" rtlCol="0" anchor="t"/>
          <a:lstStyle/>
          <a:p>
            <a:pPr algn="l" indent="0" marL="0">
              <a:lnSpc>
                <a:spcPct val="100000"/>
              </a:lnSpc>
              <a:buNone/>
            </a:pPr>
            <a:r>
              <a:rPr lang="en-US" sz="1957" dirty="0">
                <a:solidFill>
                  <a:srgbClr val="000000"/>
                </a:solidFill>
                <a:latin typeface="Arial" pitchFamily="34" charset="0"/>
                <a:ea typeface="Arial" pitchFamily="34" charset="-122"/>
                <a:cs typeface="Arial" pitchFamily="34" charset="-120"/>
              </a:rPr>
              <a:t>Такой пример помогает увидеть связь между школьной теорией и пространственной моделью. Вершина пирамиды показывает, что многогранный угол не абстрактен: он описывает реальную конфигурацию рёбер и граней, с которой постоянно работают в стереометрии.
</a:t>
            </a:r>
            <a:endParaRPr lang="en-US" sz="1957" dirty="0"/>
          </a:p>
        </p:txBody>
      </p:sp>
      <p:sp>
        <p:nvSpPr>
          <p:cNvPr id="17" name="Text 7"/>
          <p:cNvSpPr txBox="1"/>
          <p:nvPr/>
        </p:nvSpPr>
        <p:spPr>
          <a:xfrm>
            <a:off x="12498102" y="6289732"/>
            <a:ext cx="5112600" cy="772800"/>
          </a:xfrm>
          <a:prstGeom prst="rect">
            <a:avLst/>
          </a:prstGeom>
          <a:noFill/>
          <a:ln/>
        </p:spPr>
        <p:txBody>
          <a:bodyPr wrap="square" lIns="0" tIns="0" rIns="0" bIns="0" rtlCol="0" anchor="ctr"/>
          <a:lstStyle/>
          <a:p>
            <a:pPr algn="l" indent="0" marL="0">
              <a:lnSpc>
                <a:spcPct val="115000"/>
              </a:lnSpc>
              <a:buNone/>
            </a:pPr>
            <a:r>
              <a:rPr lang="en-US" sz="2800" b="1" dirty="0">
                <a:solidFill>
                  <a:srgbClr val="0345E4"/>
                </a:solidFill>
                <a:latin typeface="Arial" pitchFamily="34" charset="0"/>
                <a:ea typeface="Arial" pitchFamily="34" charset="-122"/>
                <a:cs typeface="Arial" pitchFamily="34" charset="-120"/>
              </a:rPr>
              <a:t>Геометрия в объёме
</a:t>
            </a:r>
            <a:endParaRPr lang="en-US" sz="2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0" y="0"/>
            <a:ext cx="18288000" cy="10287000"/>
          </a:xfrm>
          <a:prstGeom prst="rect">
            <a:avLst/>
          </a:prstGeom>
        </p:spPr>
      </p:pic>
      <p:pic>
        <p:nvPicPr>
          <p:cNvPr id="4" name="Image 2" descr="preencoded.png">    </p:cNvPr>
          <p:cNvPicPr>
            <a:picLocks noChangeAspect="1"/>
          </p:cNvPicPr>
          <p:nvPr/>
        </p:nvPicPr>
        <p:blipFill>
          <a:blip r:embed="rId3"/>
          <a:stretch>
            <a:fillRect/>
          </a:stretch>
        </p:blipFill>
        <p:spPr>
          <a:xfrm>
            <a:off x="9723448" y="1979215"/>
            <a:ext cx="8287500" cy="6649052"/>
          </a:xfrm>
          <a:prstGeom prst="rect">
            <a:avLst/>
          </a:prstGeom>
        </p:spPr>
      </p:pic>
      <p:sp>
        <p:nvSpPr>
          <p:cNvPr id="5" name="Text 0"/>
          <p:cNvSpPr txBox="1"/>
          <p:nvPr/>
        </p:nvSpPr>
        <p:spPr>
          <a:xfrm>
            <a:off x="10372575" y="9023150"/>
            <a:ext cx="6911700" cy="746400"/>
          </a:xfrm>
          <a:prstGeom prst="rect">
            <a:avLst/>
          </a:prstGeom>
          <a:noFill/>
          <a:ln/>
        </p:spPr>
        <p:txBody>
          <a:bodyPr wrap="square" lIns="0" tIns="0" rIns="0" bIns="0" rtlCol="0" anchor="t"/>
          <a:lstStyle/>
          <a:p>
            <a:pPr algn="r" indent="0" marL="0">
              <a:lnSpc>
                <a:spcPct val="150041"/>
              </a:lnSpc>
              <a:buNone/>
            </a:pPr>
            <a:r>
              <a:rPr lang="en-US" sz="1957" dirty="0">
                <a:solidFill>
                  <a:srgbClr val="2A3E5C"/>
                </a:solidFill>
                <a:latin typeface="Arial" pitchFamily="34" charset="0"/>
                <a:ea typeface="Arial" pitchFamily="34" charset="-122"/>
                <a:cs typeface="Arial" pitchFamily="34" charset="-120"/>
              </a:rPr>
              <a:t>Обобщение учебных примеров из курса стереометрии 10 класса
</a:t>
            </a:r>
            <a:endParaRPr lang="en-US" sz="1957" dirty="0"/>
          </a:p>
        </p:txBody>
      </p:sp>
      <p:sp>
        <p:nvSpPr>
          <p:cNvPr id="6" name="Text 1"/>
          <p:cNvSpPr txBox="1"/>
          <p:nvPr/>
        </p:nvSpPr>
        <p:spPr>
          <a:xfrm>
            <a:off x="123775" y="9536150"/>
            <a:ext cx="1028700" cy="746400"/>
          </a:xfrm>
          <a:prstGeom prst="rect">
            <a:avLst/>
          </a:prstGeom>
          <a:noFill/>
          <a:ln/>
        </p:spPr>
        <p:txBody>
          <a:bodyPr wrap="square" lIns="0" tIns="0" rIns="0" bIns="0" rtlCol="0" anchor="t"/>
          <a:lstStyle/>
          <a:p>
            <a:pPr algn="ctr" indent="0" marL="0">
              <a:lnSpc>
                <a:spcPct val="100000"/>
              </a:lnSpc>
              <a:buNone/>
            </a:pPr>
            <a:r>
              <a:rPr lang="en-US" sz="2200" b="1" dirty="0">
                <a:solidFill>
                  <a:srgbClr val="D9D9D9"/>
                </a:solidFill>
                <a:latin typeface="Arial" pitchFamily="34" charset="0"/>
                <a:ea typeface="Arial" pitchFamily="34" charset="-122"/>
                <a:cs typeface="Arial" pitchFamily="34" charset="-120"/>
              </a:rPr>
              <a:t>12</a:t>
            </a:r>
            <a:endParaRPr lang="en-US" sz="2200" dirty="0"/>
          </a:p>
        </p:txBody>
      </p:sp>
      <p:sp>
        <p:nvSpPr>
          <p:cNvPr id="7" name="Text 2"/>
          <p:cNvSpPr txBox="1"/>
          <p:nvPr/>
        </p:nvSpPr>
        <p:spPr>
          <a:xfrm>
            <a:off x="349250" y="2011300"/>
            <a:ext cx="8918400" cy="6649500"/>
          </a:xfrm>
          <a:prstGeom prst="rect">
            <a:avLst/>
          </a:prstGeom>
          <a:noFill/>
          <a:ln/>
        </p:spPr>
        <p:txBody>
          <a:bodyPr wrap="square" lIns="0" tIns="0" rIns="0" bIns="0" rtlCol="0" anchor="ctr"/>
          <a:lstStyle/>
          <a:p>
            <a:pPr algn="l" indent="0" marL="0">
              <a:lnSpc>
                <a:spcPct val="120000"/>
              </a:lnSpc>
              <a:buNone/>
            </a:pPr>
            <a:r>
              <a:rPr lang="en-US" sz="4600" b="1" dirty="0">
                <a:solidFill>
                  <a:srgbClr val="000000"/>
                </a:solidFill>
                <a:latin typeface="Arial" pitchFamily="34" charset="0"/>
                <a:ea typeface="Arial" pitchFamily="34" charset="-122"/>
                <a:cs typeface="Arial" pitchFamily="34" charset="-120"/>
              </a:rPr>
              <a:t>Где встречаются многогранные углы
</a:t>
            </a:r>
            <a:pPr algn="l" indent="0" marL="0">
              <a:lnSpc>
                <a:spcPct val="150041"/>
              </a:lnSpc>
              <a:buNone/>
            </a:pPr>
            <a:r>
              <a:rPr lang="en-US" sz="3600" dirty="0">
                <a:solidFill>
                  <a:srgbClr val="000000"/>
                </a:solidFill>
                <a:latin typeface="Arial" pitchFamily="34" charset="0"/>
                <a:ea typeface="Arial" pitchFamily="34" charset="-122"/>
                <a:cs typeface="Arial" pitchFamily="34" charset="-120"/>
              </a:rPr>
              <a:t>
</a:t>
            </a:r>
            <a:pPr algn="l" indent="0" marL="0">
              <a:lnSpc>
                <a:spcPct val="150041"/>
              </a:lnSpc>
              <a:buNone/>
            </a:pPr>
            <a:r>
              <a:rPr lang="en-US" sz="2400" dirty="0">
                <a:solidFill>
                  <a:srgbClr val="000000"/>
                </a:solidFill>
                <a:latin typeface="Arial" pitchFamily="34" charset="0"/>
                <a:ea typeface="Arial" pitchFamily="34" charset="-122"/>
                <a:cs typeface="Arial" pitchFamily="34" charset="-120"/>
              </a:rPr>
              <a:t>На диаграмме показаны самые заметные области, где пространственные вершины и стыки поверхностей играют практическую роль.
</a:t>
            </a:r>
            <a:pPr algn="l" indent="0" marL="0">
              <a:lnSpc>
                <a:spcPct val="150041"/>
              </a:lnSpc>
              <a:buNone/>
            </a:pPr>
            <a:r>
              <a:rPr lang="en-US" sz="2600" dirty="0">
                <a:solidFill>
                  <a:srgbClr val="000000"/>
                </a:solidFill>
                <a:latin typeface="Arial" pitchFamily="34" charset="0"/>
                <a:ea typeface="Arial" pitchFamily="34" charset="-122"/>
                <a:cs typeface="Arial" pitchFamily="34" charset="-120"/>
              </a:rPr>
              <a:t>
</a:t>
            </a:r>
            <a:pPr algn="l" indent="0" marL="0">
              <a:lnSpc>
                <a:spcPct val="150041"/>
              </a:lnSpc>
              <a:buNone/>
            </a:pPr>
            <a:r>
              <a:rPr lang="en-US" sz="2400" dirty="0">
                <a:solidFill>
                  <a:srgbClr val="000000"/>
                </a:solidFill>
                <a:latin typeface="Arial" pitchFamily="34" charset="0"/>
                <a:ea typeface="Arial" pitchFamily="34" charset="-122"/>
                <a:cs typeface="Arial" pitchFamily="34" charset="-120"/>
              </a:rPr>
              <a:t>Наиболее наглядны архитектура и кристаллы: именно там многогранные углы чаще всего определяют форму, устойчивость и симметрию.
</a:t>
            </a:r>
            <a:endParaRPr lang="en-US" sz="4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1149033" y="2915264"/>
            <a:ext cx="505125" cy="808200"/>
          </a:xfrm>
          <a:prstGeom prst="rect">
            <a:avLst/>
          </a:prstGeom>
        </p:spPr>
      </p:pic>
      <p:pic>
        <p:nvPicPr>
          <p:cNvPr id="4" name="Image 2" descr="preencoded.png">    </p:cNvPr>
          <p:cNvPicPr>
            <a:picLocks noChangeAspect="1"/>
          </p:cNvPicPr>
          <p:nvPr/>
        </p:nvPicPr>
        <p:blipFill>
          <a:blip r:embed="rId3"/>
          <a:stretch>
            <a:fillRect/>
          </a:stretch>
        </p:blipFill>
        <p:spPr>
          <a:xfrm>
            <a:off x="9710962" y="2948164"/>
            <a:ext cx="835200" cy="742400"/>
          </a:xfrm>
          <a:prstGeom prst="rect">
            <a:avLst/>
          </a:prstGeom>
        </p:spPr>
      </p:pic>
      <p:pic>
        <p:nvPicPr>
          <p:cNvPr id="5" name="Image 3" descr="preencoded.png">    </p:cNvPr>
          <p:cNvPicPr>
            <a:picLocks noChangeAspect="1"/>
          </p:cNvPicPr>
          <p:nvPr/>
        </p:nvPicPr>
        <p:blipFill>
          <a:blip r:embed="rId4"/>
          <a:stretch>
            <a:fillRect/>
          </a:stretch>
        </p:blipFill>
        <p:spPr>
          <a:xfrm>
            <a:off x="997509" y="6638231"/>
            <a:ext cx="808200" cy="808200"/>
          </a:xfrm>
          <a:prstGeom prst="rect">
            <a:avLst/>
          </a:prstGeom>
        </p:spPr>
      </p:pic>
      <p:sp>
        <p:nvSpPr>
          <p:cNvPr id="6" name="Text 0"/>
          <p:cNvSpPr txBox="1"/>
          <p:nvPr/>
        </p:nvSpPr>
        <p:spPr>
          <a:xfrm>
            <a:off x="832650" y="-56980"/>
            <a:ext cx="16622700" cy="1620900"/>
          </a:xfrm>
          <a:prstGeom prst="rect">
            <a:avLst/>
          </a:prstGeom>
          <a:noFill/>
          <a:ln/>
        </p:spPr>
        <p:txBody>
          <a:bodyPr wrap="square" lIns="0" tIns="0" rIns="0" bIns="0" rtlCol="0" anchor="ctr"/>
          <a:lstStyle/>
          <a:p>
            <a:pPr algn="ctr" indent="0" marL="0">
              <a:lnSpc>
                <a:spcPct val="100000"/>
              </a:lnSpc>
              <a:buNone/>
            </a:pPr>
            <a:r>
              <a:rPr lang="en-US" sz="4500" b="1" dirty="0">
                <a:solidFill>
                  <a:srgbClr val="000000"/>
                </a:solidFill>
                <a:latin typeface="Arial" pitchFamily="34" charset="0"/>
                <a:ea typeface="Arial" pitchFamily="34" charset="-122"/>
                <a:cs typeface="Arial" pitchFamily="34" charset="-120"/>
              </a:rPr>
              <a:t>Сравнение плоского, двугранного и многогранного углов
</a:t>
            </a:r>
            <a:endParaRPr lang="en-US" sz="4500" dirty="0"/>
          </a:p>
        </p:txBody>
      </p:sp>
      <p:sp>
        <p:nvSpPr>
          <p:cNvPr id="7" name="Text 1"/>
          <p:cNvSpPr txBox="1"/>
          <p:nvPr/>
        </p:nvSpPr>
        <p:spPr>
          <a:xfrm>
            <a:off x="123775" y="9536150"/>
            <a:ext cx="1028700" cy="746400"/>
          </a:xfrm>
          <a:prstGeom prst="rect">
            <a:avLst/>
          </a:prstGeom>
          <a:noFill/>
          <a:ln/>
        </p:spPr>
        <p:txBody>
          <a:bodyPr wrap="square" lIns="0" tIns="0" rIns="0" bIns="0" rtlCol="0" anchor="t"/>
          <a:lstStyle/>
          <a:p>
            <a:pPr algn="ctr" indent="0" marL="0">
              <a:lnSpc>
                <a:spcPct val="100000"/>
              </a:lnSpc>
              <a:buNone/>
            </a:pPr>
            <a:r>
              <a:rPr lang="en-US" sz="2200" b="1" dirty="0">
                <a:solidFill>
                  <a:srgbClr val="D9D9D9"/>
                </a:solidFill>
                <a:latin typeface="Arial" pitchFamily="34" charset="0"/>
                <a:ea typeface="Arial" pitchFamily="34" charset="-122"/>
                <a:cs typeface="Arial" pitchFamily="34" charset="-120"/>
              </a:rPr>
              <a:t>13</a:t>
            </a:r>
            <a:endParaRPr lang="en-US" sz="2200" dirty="0"/>
          </a:p>
        </p:txBody>
      </p:sp>
      <p:sp>
        <p:nvSpPr>
          <p:cNvPr id="8" name="Text 2"/>
          <p:cNvSpPr txBox="1"/>
          <p:nvPr/>
        </p:nvSpPr>
        <p:spPr>
          <a:xfrm>
            <a:off x="984000" y="3993125"/>
            <a:ext cx="7938600" cy="1879800"/>
          </a:xfrm>
          <a:prstGeom prst="rect">
            <a:avLst/>
          </a:prstGeom>
          <a:noFill/>
          <a:ln/>
        </p:spPr>
        <p:txBody>
          <a:bodyPr wrap="square" lIns="0" tIns="0" rIns="0" bIns="0" rtlCol="0" anchor="t"/>
          <a:lstStyle/>
          <a:p>
            <a:pPr algn="l" indent="0" marL="0">
              <a:lnSpc>
                <a:spcPct val="115000"/>
              </a:lnSpc>
              <a:buNone/>
            </a:pPr>
            <a:r>
              <a:rPr lang="en-US" sz="2500" dirty="0">
                <a:solidFill>
                  <a:srgbClr val="000000"/>
                </a:solidFill>
                <a:latin typeface="Arial" pitchFamily="34" charset="0"/>
                <a:ea typeface="Arial" pitchFamily="34" charset="-122"/>
                <a:cs typeface="Arial" pitchFamily="34" charset="-120"/>
              </a:rPr>
              <a:t>Расположен в одной плоскости и служит базовой моделью угловой величины. Его удобно использовать как отправную точку для перехода к более сложным пространственным фигурам.
</a:t>
            </a:r>
            <a:endParaRPr lang="en-US" sz="2500" dirty="0"/>
          </a:p>
        </p:txBody>
      </p:sp>
      <p:sp>
        <p:nvSpPr>
          <p:cNvPr id="9" name="Text 3"/>
          <p:cNvSpPr txBox="1"/>
          <p:nvPr/>
        </p:nvSpPr>
        <p:spPr>
          <a:xfrm>
            <a:off x="2186875" y="2996125"/>
            <a:ext cx="6735600" cy="677100"/>
          </a:xfrm>
          <a:prstGeom prst="rect">
            <a:avLst/>
          </a:prstGeom>
          <a:noFill/>
          <a:ln/>
        </p:spPr>
        <p:txBody>
          <a:bodyPr wrap="square" lIns="0" tIns="0" rIns="0" bIns="0" rtlCol="0" anchor="ctr"/>
          <a:lstStyle/>
          <a:p>
            <a:pPr algn="l" indent="0" marL="0">
              <a:lnSpc>
                <a:spcPct val="90000"/>
              </a:lnSpc>
              <a:buNone/>
            </a:pPr>
            <a:r>
              <a:rPr lang="en-US" sz="3200" b="1" dirty="0">
                <a:solidFill>
                  <a:srgbClr val="1C3354"/>
                </a:solidFill>
                <a:latin typeface="Arial" pitchFamily="34" charset="0"/>
                <a:ea typeface="Arial" pitchFamily="34" charset="-122"/>
                <a:cs typeface="Arial" pitchFamily="34" charset="-120"/>
              </a:rPr>
              <a:t>Плоский угол
</a:t>
            </a:r>
            <a:endParaRPr lang="en-US" sz="3200" dirty="0"/>
          </a:p>
        </p:txBody>
      </p:sp>
      <p:sp>
        <p:nvSpPr>
          <p:cNvPr id="10" name="Text 4"/>
          <p:cNvSpPr txBox="1"/>
          <p:nvPr/>
        </p:nvSpPr>
        <p:spPr>
          <a:xfrm>
            <a:off x="9710950" y="3993175"/>
            <a:ext cx="7938600" cy="1879800"/>
          </a:xfrm>
          <a:prstGeom prst="rect">
            <a:avLst/>
          </a:prstGeom>
          <a:noFill/>
          <a:ln/>
        </p:spPr>
        <p:txBody>
          <a:bodyPr wrap="square" lIns="0" tIns="0" rIns="0" bIns="0" rtlCol="0" anchor="t"/>
          <a:lstStyle/>
          <a:p>
            <a:pPr algn="l" indent="0" marL="0">
              <a:lnSpc>
                <a:spcPct val="115000"/>
              </a:lnSpc>
              <a:buNone/>
            </a:pPr>
            <a:r>
              <a:rPr lang="en-US" sz="2500" dirty="0">
                <a:solidFill>
                  <a:srgbClr val="000000"/>
                </a:solidFill>
                <a:latin typeface="Arial" pitchFamily="34" charset="0"/>
                <a:ea typeface="Arial" pitchFamily="34" charset="-122"/>
                <a:cs typeface="Arial" pitchFamily="34" charset="-120"/>
              </a:rPr>
              <a:t>Образован двумя полуплоскостями с общей границей. Он показывает, как одна грань может быть наклонена относительно другой, и поэтому важен при изучении рёбер многогранников.
</a:t>
            </a:r>
            <a:endParaRPr lang="en-US" sz="2500" dirty="0"/>
          </a:p>
        </p:txBody>
      </p:sp>
      <p:sp>
        <p:nvSpPr>
          <p:cNvPr id="11" name="Text 5"/>
          <p:cNvSpPr txBox="1"/>
          <p:nvPr/>
        </p:nvSpPr>
        <p:spPr>
          <a:xfrm>
            <a:off x="11030275" y="2980825"/>
            <a:ext cx="6619200" cy="677100"/>
          </a:xfrm>
          <a:prstGeom prst="rect">
            <a:avLst/>
          </a:prstGeom>
          <a:noFill/>
          <a:ln/>
        </p:spPr>
        <p:txBody>
          <a:bodyPr wrap="square" lIns="0" tIns="0" rIns="0" bIns="0" rtlCol="0" anchor="ctr"/>
          <a:lstStyle/>
          <a:p>
            <a:pPr algn="l" indent="0" marL="0">
              <a:lnSpc>
                <a:spcPct val="90000"/>
              </a:lnSpc>
              <a:buNone/>
            </a:pPr>
            <a:r>
              <a:rPr lang="en-US" sz="3200" b="1" dirty="0">
                <a:solidFill>
                  <a:srgbClr val="1C3354"/>
                </a:solidFill>
                <a:latin typeface="Arial" pitchFamily="34" charset="0"/>
                <a:ea typeface="Arial" pitchFamily="34" charset="-122"/>
                <a:cs typeface="Arial" pitchFamily="34" charset="-120"/>
              </a:rPr>
              <a:t>Двугранный угол
</a:t>
            </a:r>
            <a:endParaRPr lang="en-US" sz="3200" dirty="0"/>
          </a:p>
        </p:txBody>
      </p:sp>
      <p:sp>
        <p:nvSpPr>
          <p:cNvPr id="12" name="Text 6"/>
          <p:cNvSpPr txBox="1"/>
          <p:nvPr/>
        </p:nvSpPr>
        <p:spPr>
          <a:xfrm>
            <a:off x="984000" y="7758600"/>
            <a:ext cx="7938600" cy="1879800"/>
          </a:xfrm>
          <a:prstGeom prst="rect">
            <a:avLst/>
          </a:prstGeom>
          <a:noFill/>
          <a:ln/>
        </p:spPr>
        <p:txBody>
          <a:bodyPr wrap="square" lIns="0" tIns="0" rIns="0" bIns="0" rtlCol="0" anchor="t"/>
          <a:lstStyle/>
          <a:p>
            <a:pPr algn="l" indent="0" marL="0">
              <a:lnSpc>
                <a:spcPct val="115000"/>
              </a:lnSpc>
              <a:buNone/>
            </a:pPr>
            <a:r>
              <a:rPr lang="en-US" sz="2500" dirty="0">
                <a:solidFill>
                  <a:srgbClr val="000000"/>
                </a:solidFill>
                <a:latin typeface="Arial" pitchFamily="34" charset="0"/>
                <a:ea typeface="Arial" pitchFamily="34" charset="-122"/>
                <a:cs typeface="Arial" pitchFamily="34" charset="-120"/>
              </a:rPr>
              <a:t>Состоит из нескольких плоских углов, сходящихся в одной вершине. Он объединяет сразу несколько элементов и демонстрирует, как плоские представления складываются в объёмную конфигурацию.
</a:t>
            </a:r>
            <a:endParaRPr lang="en-US" sz="2500" dirty="0"/>
          </a:p>
        </p:txBody>
      </p:sp>
      <p:sp>
        <p:nvSpPr>
          <p:cNvPr id="13" name="Text 7"/>
          <p:cNvSpPr txBox="1"/>
          <p:nvPr/>
        </p:nvSpPr>
        <p:spPr>
          <a:xfrm>
            <a:off x="2186875" y="6703775"/>
            <a:ext cx="6735600" cy="677100"/>
          </a:xfrm>
          <a:prstGeom prst="rect">
            <a:avLst/>
          </a:prstGeom>
          <a:noFill/>
          <a:ln/>
        </p:spPr>
        <p:txBody>
          <a:bodyPr wrap="square" lIns="0" tIns="0" rIns="0" bIns="0" rtlCol="0" anchor="ctr"/>
          <a:lstStyle/>
          <a:p>
            <a:pPr algn="l" indent="0" marL="0">
              <a:lnSpc>
                <a:spcPct val="90000"/>
              </a:lnSpc>
              <a:buNone/>
            </a:pPr>
            <a:r>
              <a:rPr lang="en-US" sz="3200" b="1" dirty="0">
                <a:solidFill>
                  <a:srgbClr val="1C3354"/>
                </a:solidFill>
                <a:latin typeface="Arial" pitchFamily="34" charset="0"/>
                <a:ea typeface="Arial" pitchFamily="34" charset="-122"/>
                <a:cs typeface="Arial" pitchFamily="34" charset="-120"/>
              </a:rPr>
              <a:t>Многогранный угол
</a:t>
            </a:r>
            <a:endParaRPr lang="en-US" sz="3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959773" y="3063875"/>
            <a:ext cx="16483054" cy="6284700"/>
          </a:xfrm>
          <a:prstGeom prst="rect">
            <a:avLst/>
          </a:prstGeom>
        </p:spPr>
      </p:pic>
      <p:sp>
        <p:nvSpPr>
          <p:cNvPr id="4" name="Text 0"/>
          <p:cNvSpPr txBox="1"/>
          <p:nvPr/>
        </p:nvSpPr>
        <p:spPr>
          <a:xfrm>
            <a:off x="957150" y="428975"/>
            <a:ext cx="16488300" cy="1300800"/>
          </a:xfrm>
          <a:prstGeom prst="rect">
            <a:avLst/>
          </a:prstGeom>
          <a:noFill/>
          <a:ln/>
        </p:spPr>
        <p:txBody>
          <a:bodyPr wrap="square" lIns="0" tIns="0" rIns="0" bIns="0" rtlCol="0" anchor="ctr"/>
          <a:lstStyle/>
          <a:p>
            <a:pPr algn="l" indent="0" marL="0">
              <a:lnSpc>
                <a:spcPct val="120000"/>
              </a:lnSpc>
              <a:buNone/>
            </a:pPr>
            <a:r>
              <a:rPr lang="en-US" sz="4500" b="1" dirty="0">
                <a:solidFill>
                  <a:srgbClr val="000000"/>
                </a:solidFill>
                <a:latin typeface="Arial" pitchFamily="34" charset="0"/>
                <a:ea typeface="Arial" pitchFamily="34" charset="-122"/>
                <a:cs typeface="Arial" pitchFamily="34" charset="-120"/>
              </a:rPr>
              <a:t>Алгоритм решения задач на многогранный угол
</a:t>
            </a:r>
            <a:endParaRPr lang="en-US" sz="4500" dirty="0"/>
          </a:p>
        </p:txBody>
      </p:sp>
      <p:sp>
        <p:nvSpPr>
          <p:cNvPr id="5" name="Text 1"/>
          <p:cNvSpPr txBox="1"/>
          <p:nvPr/>
        </p:nvSpPr>
        <p:spPr>
          <a:xfrm>
            <a:off x="123775" y="9536150"/>
            <a:ext cx="1028700" cy="746400"/>
          </a:xfrm>
          <a:prstGeom prst="rect">
            <a:avLst/>
          </a:prstGeom>
          <a:noFill/>
          <a:ln/>
        </p:spPr>
        <p:txBody>
          <a:bodyPr wrap="square" lIns="0" tIns="0" rIns="0" bIns="0" rtlCol="0" anchor="t"/>
          <a:lstStyle/>
          <a:p>
            <a:pPr algn="ctr" indent="0" marL="0">
              <a:lnSpc>
                <a:spcPct val="100000"/>
              </a:lnSpc>
              <a:buNone/>
            </a:pPr>
            <a:r>
              <a:rPr lang="en-US" sz="2200" b="1" dirty="0">
                <a:solidFill>
                  <a:srgbClr val="D9D9D9"/>
                </a:solidFill>
                <a:latin typeface="Arial" pitchFamily="34" charset="0"/>
                <a:ea typeface="Arial" pitchFamily="34" charset="-122"/>
                <a:cs typeface="Arial" pitchFamily="34" charset="-120"/>
              </a:rPr>
              <a:t>14</a:t>
            </a:r>
            <a:endParaRPr lang="en-US" sz="2200" dirty="0"/>
          </a:p>
        </p:txBody>
      </p:sp>
      <p:sp>
        <p:nvSpPr>
          <p:cNvPr id="6" name="Text 2"/>
          <p:cNvSpPr txBox="1"/>
          <p:nvPr/>
        </p:nvSpPr>
        <p:spPr>
          <a:xfrm>
            <a:off x="957150" y="1729775"/>
            <a:ext cx="16488300" cy="1334100"/>
          </a:xfrm>
          <a:prstGeom prst="rect">
            <a:avLst/>
          </a:prstGeom>
          <a:noFill/>
          <a:ln/>
        </p:spPr>
        <p:txBody>
          <a:bodyPr wrap="square" lIns="0" tIns="0" rIns="0" bIns="0" rtlCol="0" anchor="t"/>
          <a:lstStyle/>
          <a:p>
            <a:pPr algn="l" indent="0" marL="0">
              <a:lnSpc>
                <a:spcPct val="120000"/>
              </a:lnSpc>
              <a:buNone/>
            </a:pPr>
            <a:r>
              <a:rPr lang="en-US" sz="2600" dirty="0">
                <a:solidFill>
                  <a:srgbClr val="1C3354"/>
                </a:solidFill>
                <a:latin typeface="Arial" pitchFamily="34" charset="0"/>
                <a:ea typeface="Arial" pitchFamily="34" charset="-122"/>
                <a:cs typeface="Arial" pitchFamily="34" charset="-120"/>
              </a:rPr>
              <a:t>Последовательность действий при анализе вершины, граней и линейного угла в задачах стереометрии.
</a:t>
            </a:r>
            <a:endParaRPr lang="en-US" sz="2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24175" y="5795005"/>
            <a:ext cx="17258400" cy="3404489"/>
          </a:xfrm>
          <a:prstGeom prst="rect">
            <a:avLst/>
          </a:prstGeom>
        </p:spPr>
      </p:pic>
      <p:pic>
        <p:nvPicPr>
          <p:cNvPr id="3" name="Image 1" descr="preencoded.png">    </p:cNvPr>
          <p:cNvPicPr>
            <a:picLocks noChangeAspect="1"/>
          </p:cNvPicPr>
          <p:nvPr/>
        </p:nvPicPr>
        <p:blipFill>
          <a:blip r:embed="rId2"/>
          <a:stretch>
            <a:fillRect/>
          </a:stretch>
        </p:blipFill>
        <p:spPr>
          <a:xfrm>
            <a:off x="0" y="0"/>
            <a:ext cx="18288000" cy="10287000"/>
          </a:xfrm>
          <a:prstGeom prst="rect">
            <a:avLst/>
          </a:prstGeom>
        </p:spPr>
      </p:pic>
      <p:pic>
        <p:nvPicPr>
          <p:cNvPr id="4" name="Image 2" descr="preencoded.png">    </p:cNvPr>
          <p:cNvPicPr>
            <a:picLocks noChangeAspect="1"/>
          </p:cNvPicPr>
          <p:nvPr/>
        </p:nvPicPr>
        <p:blipFill>
          <a:blip r:embed="rId3"/>
          <a:stretch>
            <a:fillRect/>
          </a:stretch>
        </p:blipFill>
        <p:spPr>
          <a:xfrm>
            <a:off x="0" y="0"/>
            <a:ext cx="18288000" cy="10287000"/>
          </a:xfrm>
          <a:prstGeom prst="rect">
            <a:avLst/>
          </a:prstGeom>
        </p:spPr>
      </p:pic>
      <p:pic>
        <p:nvPicPr>
          <p:cNvPr id="5" name="Image 3" descr="preencoded.png">    </p:cNvPr>
          <p:cNvPicPr>
            <a:picLocks noChangeAspect="1"/>
          </p:cNvPicPr>
          <p:nvPr/>
        </p:nvPicPr>
        <p:blipFill>
          <a:blip r:embed="rId4"/>
          <a:stretch>
            <a:fillRect/>
          </a:stretch>
        </p:blipFill>
        <p:spPr>
          <a:xfrm>
            <a:off x="0" y="0"/>
            <a:ext cx="18288000" cy="10287000"/>
          </a:xfrm>
          <a:prstGeom prst="rect">
            <a:avLst/>
          </a:prstGeom>
        </p:spPr>
      </p:pic>
      <p:pic>
        <p:nvPicPr>
          <p:cNvPr id="6" name="Image 4" descr="preencoded.png">    </p:cNvPr>
          <p:cNvPicPr>
            <a:picLocks noChangeAspect="1"/>
          </p:cNvPicPr>
          <p:nvPr/>
        </p:nvPicPr>
        <p:blipFill>
          <a:blip r:embed="rId5"/>
          <a:stretch>
            <a:fillRect/>
          </a:stretch>
        </p:blipFill>
        <p:spPr>
          <a:xfrm>
            <a:off x="0" y="0"/>
            <a:ext cx="18288000" cy="10287000"/>
          </a:xfrm>
          <a:prstGeom prst="rect">
            <a:avLst/>
          </a:prstGeom>
        </p:spPr>
      </p:pic>
      <p:pic>
        <p:nvPicPr>
          <p:cNvPr id="7" name="Image 5" descr="preencoded.png">    </p:cNvPr>
          <p:cNvPicPr>
            <a:picLocks noChangeAspect="1"/>
          </p:cNvPicPr>
          <p:nvPr/>
        </p:nvPicPr>
        <p:blipFill>
          <a:blip r:embed="rId6"/>
          <a:stretch>
            <a:fillRect/>
          </a:stretch>
        </p:blipFill>
        <p:spPr>
          <a:xfrm>
            <a:off x="0" y="0"/>
            <a:ext cx="18288000" cy="10287000"/>
          </a:xfrm>
          <a:prstGeom prst="rect">
            <a:avLst/>
          </a:prstGeom>
        </p:spPr>
      </p:pic>
      <p:sp>
        <p:nvSpPr>
          <p:cNvPr id="8" name="Text 0"/>
          <p:cNvSpPr txBox="1"/>
          <p:nvPr/>
        </p:nvSpPr>
        <p:spPr>
          <a:xfrm>
            <a:off x="123775" y="9536150"/>
            <a:ext cx="1029000" cy="746400"/>
          </a:xfrm>
          <a:prstGeom prst="rect">
            <a:avLst/>
          </a:prstGeom>
          <a:noFill/>
          <a:ln/>
        </p:spPr>
        <p:txBody>
          <a:bodyPr wrap="square" lIns="0" tIns="0" rIns="0" bIns="0" rtlCol="0" anchor="t"/>
          <a:lstStyle/>
          <a:p>
            <a:pPr algn="ctr" indent="0" marL="0">
              <a:lnSpc>
                <a:spcPct val="100000"/>
              </a:lnSpc>
              <a:buNone/>
            </a:pPr>
            <a:r>
              <a:rPr lang="en-US" sz="2200" b="1" dirty="0">
                <a:solidFill>
                  <a:srgbClr val="D9D9D9"/>
                </a:solidFill>
                <a:latin typeface="Arial" pitchFamily="34" charset="0"/>
                <a:ea typeface="Arial" pitchFamily="34" charset="-122"/>
                <a:cs typeface="Arial" pitchFamily="34" charset="-120"/>
              </a:rPr>
              <a:t>15</a:t>
            </a:r>
            <a:endParaRPr lang="en-US" sz="2200" dirty="0"/>
          </a:p>
        </p:txBody>
      </p:sp>
      <p:sp>
        <p:nvSpPr>
          <p:cNvPr id="9" name="Text 1"/>
          <p:cNvSpPr txBox="1"/>
          <p:nvPr/>
        </p:nvSpPr>
        <p:spPr>
          <a:xfrm>
            <a:off x="524725" y="1189600"/>
            <a:ext cx="17239800" cy="1286100"/>
          </a:xfrm>
          <a:prstGeom prst="rect">
            <a:avLst/>
          </a:prstGeom>
          <a:noFill/>
          <a:ln/>
        </p:spPr>
        <p:txBody>
          <a:bodyPr wrap="square" lIns="0" tIns="0" rIns="0" bIns="0" rtlCol="0" anchor="t"/>
          <a:lstStyle/>
          <a:p>
            <a:pPr algn="l" indent="0" marL="0">
              <a:lnSpc>
                <a:spcPct val="100000"/>
              </a:lnSpc>
              <a:buNone/>
            </a:pPr>
            <a:r>
              <a:rPr lang="en-US" sz="4500" b="1" dirty="0">
                <a:solidFill>
                  <a:srgbClr val="000000"/>
                </a:solidFill>
                <a:latin typeface="Arial" pitchFamily="34" charset="0"/>
                <a:ea typeface="Arial" pitchFamily="34" charset="-122"/>
                <a:cs typeface="Arial" pitchFamily="34" charset="-120"/>
              </a:rPr>
              <a:t>Типичные ошибки при работе с многогранными углами
</a:t>
            </a:r>
            <a:endParaRPr lang="en-US" sz="4500" dirty="0"/>
          </a:p>
        </p:txBody>
      </p:sp>
      <p:sp>
        <p:nvSpPr>
          <p:cNvPr id="10" name="Text 2"/>
          <p:cNvSpPr txBox="1"/>
          <p:nvPr/>
        </p:nvSpPr>
        <p:spPr>
          <a:xfrm>
            <a:off x="1495200" y="2890275"/>
            <a:ext cx="3138600" cy="2709600"/>
          </a:xfrm>
          <a:prstGeom prst="rect">
            <a:avLst/>
          </a:prstGeom>
          <a:noFill/>
          <a:ln/>
        </p:spPr>
        <p:txBody>
          <a:bodyPr wrap="square" lIns="0" tIns="0" rIns="0" bIns="0" rtlCol="0" anchor="t"/>
          <a:lstStyle/>
          <a:p>
            <a:pPr algn="l" indent="0" marL="0">
              <a:lnSpc>
                <a:spcPct val="100000"/>
              </a:lnSpc>
              <a:buNone/>
            </a:pPr>
            <a:r>
              <a:rPr lang="en-US" sz="2320" b="1" dirty="0">
                <a:solidFill>
                  <a:srgbClr val="000000"/>
                </a:solidFill>
                <a:latin typeface="Arial" pitchFamily="34" charset="0"/>
                <a:ea typeface="Arial" pitchFamily="34" charset="-122"/>
                <a:cs typeface="Arial" pitchFamily="34" charset="-120"/>
              </a:rPr>
              <a:t>Путают виды углов
</a:t>
            </a:r>
            <a:pPr algn="l" indent="0" marL="0">
              <a:lnSpc>
                <a:spcPct val="100000"/>
              </a:lnSpc>
              <a:buNone/>
            </a:pPr>
            <a:r>
              <a:rPr lang="en-US" sz="773"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934" dirty="0">
                <a:solidFill>
                  <a:srgbClr val="000000"/>
                </a:solidFill>
                <a:latin typeface="Arial" pitchFamily="34" charset="0"/>
                <a:ea typeface="Arial" pitchFamily="34" charset="-122"/>
                <a:cs typeface="Arial" pitchFamily="34" charset="-120"/>
              </a:rPr>
              <a:t>Часто плоский угол принимают за линейный, хотя линейный угол связан с перпендикулярным сечением. Без этого различия невозможно корректно измерять и сравнивать пространственные фигуры.
</a:t>
            </a:r>
            <a:endParaRPr lang="en-US" sz="2320" dirty="0"/>
          </a:p>
        </p:txBody>
      </p:sp>
      <p:sp>
        <p:nvSpPr>
          <p:cNvPr id="11" name="Text 3"/>
          <p:cNvSpPr txBox="1"/>
          <p:nvPr/>
        </p:nvSpPr>
        <p:spPr>
          <a:xfrm>
            <a:off x="5897300" y="2890275"/>
            <a:ext cx="3138600" cy="2709600"/>
          </a:xfrm>
          <a:prstGeom prst="rect">
            <a:avLst/>
          </a:prstGeom>
          <a:noFill/>
          <a:ln/>
        </p:spPr>
        <p:txBody>
          <a:bodyPr wrap="square" lIns="0" tIns="0" rIns="0" bIns="0" rtlCol="0" anchor="t"/>
          <a:lstStyle/>
          <a:p>
            <a:pPr algn="l" indent="0" marL="0">
              <a:lnSpc>
                <a:spcPct val="100000"/>
              </a:lnSpc>
              <a:buNone/>
            </a:pPr>
            <a:r>
              <a:rPr lang="en-US" sz="2232" b="1" dirty="0">
                <a:solidFill>
                  <a:srgbClr val="000000"/>
                </a:solidFill>
                <a:latin typeface="Arial" pitchFamily="34" charset="0"/>
                <a:ea typeface="Arial" pitchFamily="34" charset="-122"/>
                <a:cs typeface="Arial" pitchFamily="34" charset="-120"/>
              </a:rPr>
              <a:t>Неверно отмечают элементы
</a:t>
            </a:r>
            <a:pPr algn="l" indent="0" marL="0">
              <a:lnSpc>
                <a:spcPct val="100000"/>
              </a:lnSpc>
              <a:buNone/>
            </a:pPr>
            <a:r>
              <a:rPr lang="en-US" sz="744"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860" dirty="0">
                <a:solidFill>
                  <a:srgbClr val="000000"/>
                </a:solidFill>
                <a:latin typeface="Arial" pitchFamily="34" charset="0"/>
                <a:ea typeface="Arial" pitchFamily="34" charset="-122"/>
                <a:cs typeface="Arial" pitchFamily="34" charset="-120"/>
              </a:rPr>
              <a:t>Ошибки возникают при определении вершин, рёбер и граней. Если перепутать общую вершину с любой точкой чертежа, вся дальнейшая рассуждение о многогранном угле становится неверным.
</a:t>
            </a:r>
            <a:endParaRPr lang="en-US" sz="2232" dirty="0"/>
          </a:p>
        </p:txBody>
      </p:sp>
      <p:sp>
        <p:nvSpPr>
          <p:cNvPr id="12" name="Text 4"/>
          <p:cNvSpPr txBox="1"/>
          <p:nvPr/>
        </p:nvSpPr>
        <p:spPr>
          <a:xfrm>
            <a:off x="10299400" y="2890275"/>
            <a:ext cx="3138600" cy="2709600"/>
          </a:xfrm>
          <a:prstGeom prst="rect">
            <a:avLst/>
          </a:prstGeom>
          <a:noFill/>
          <a:ln/>
        </p:spPr>
        <p:txBody>
          <a:bodyPr wrap="square" lIns="0" tIns="0" rIns="0" bIns="0" rtlCol="0" anchor="t"/>
          <a:lstStyle/>
          <a:p>
            <a:pPr algn="l" indent="0" marL="0">
              <a:lnSpc>
                <a:spcPct val="100000"/>
              </a:lnSpc>
              <a:buNone/>
            </a:pPr>
            <a:r>
              <a:rPr lang="en-US" sz="2385" b="1" dirty="0">
                <a:solidFill>
                  <a:srgbClr val="000000"/>
                </a:solidFill>
                <a:latin typeface="Arial" pitchFamily="34" charset="0"/>
                <a:ea typeface="Arial" pitchFamily="34" charset="-122"/>
                <a:cs typeface="Arial" pitchFamily="34" charset="-120"/>
              </a:rPr>
              <a:t>Игнорируют выпуклость
</a:t>
            </a:r>
            <a:pPr algn="l" indent="0" marL="0">
              <a:lnSpc>
                <a:spcPct val="100000"/>
              </a:lnSpc>
              <a:buNone/>
            </a:pPr>
            <a:r>
              <a:rPr lang="en-US" sz="795"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987" dirty="0">
                <a:solidFill>
                  <a:srgbClr val="000000"/>
                </a:solidFill>
                <a:latin typeface="Arial" pitchFamily="34" charset="0"/>
                <a:ea typeface="Arial" pitchFamily="34" charset="-122"/>
                <a:cs typeface="Arial" pitchFamily="34" charset="-120"/>
              </a:rPr>
              <a:t>Не всякая вершина подходит под школьное определение. Если не проверить выпуклость, можно применить теорему там, где она не работает, и получить ложный вывод.
</a:t>
            </a:r>
            <a:endParaRPr lang="en-US" sz="2385" dirty="0"/>
          </a:p>
        </p:txBody>
      </p:sp>
      <p:sp>
        <p:nvSpPr>
          <p:cNvPr id="13" name="Text 5"/>
          <p:cNvSpPr txBox="1"/>
          <p:nvPr/>
        </p:nvSpPr>
        <p:spPr>
          <a:xfrm>
            <a:off x="14701500" y="2890275"/>
            <a:ext cx="3138600" cy="2709600"/>
          </a:xfrm>
          <a:prstGeom prst="rect">
            <a:avLst/>
          </a:prstGeom>
          <a:noFill/>
          <a:ln/>
        </p:spPr>
        <p:txBody>
          <a:bodyPr wrap="square" lIns="0" tIns="0" rIns="0" bIns="0" rtlCol="0" anchor="t"/>
          <a:lstStyle/>
          <a:p>
            <a:pPr algn="l" indent="0" marL="0">
              <a:lnSpc>
                <a:spcPct val="100000"/>
              </a:lnSpc>
              <a:buNone/>
            </a:pPr>
            <a:r>
              <a:rPr lang="en-US" sz="2370" b="1" dirty="0">
                <a:solidFill>
                  <a:srgbClr val="000000"/>
                </a:solidFill>
                <a:latin typeface="Arial" pitchFamily="34" charset="0"/>
                <a:ea typeface="Arial" pitchFamily="34" charset="-122"/>
                <a:cs typeface="Arial" pitchFamily="34" charset="-120"/>
              </a:rPr>
              <a:t>Сбиваются при подсчёте граней
</a:t>
            </a:r>
            <a:pPr algn="l" indent="0" marL="0">
              <a:lnSpc>
                <a:spcPct val="100000"/>
              </a:lnSpc>
              <a:buNone/>
            </a:pPr>
            <a:r>
              <a:rPr lang="en-US" sz="79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975" dirty="0">
                <a:solidFill>
                  <a:srgbClr val="000000"/>
                </a:solidFill>
                <a:latin typeface="Arial" pitchFamily="34" charset="0"/>
                <a:ea typeface="Arial" pitchFamily="34" charset="-122"/>
                <a:cs typeface="Arial" pitchFamily="34" charset="-120"/>
              </a:rPr>
              <a:t>В пирамиде число граней многогранного угла в вершине равно числу боковых рёбер, выходящих из неё. Ошибка в подсчёте сразу искажает всю геометрическую модель.
</a:t>
            </a:r>
            <a:endParaRPr lang="en-US" sz="237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6F6F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0" y="0"/>
            <a:ext cx="18288000" cy="10287000"/>
          </a:xfrm>
          <a:prstGeom prst="rect">
            <a:avLst/>
          </a:prstGeom>
        </p:spPr>
      </p:pic>
      <p:pic>
        <p:nvPicPr>
          <p:cNvPr id="4" name="Image 2" descr="preencoded.png">    </p:cNvPr>
          <p:cNvPicPr>
            <a:picLocks noChangeAspect="1"/>
          </p:cNvPicPr>
          <p:nvPr/>
        </p:nvPicPr>
        <p:blipFill>
          <a:blip r:embed="rId3"/>
          <a:stretch>
            <a:fillRect/>
          </a:stretch>
        </p:blipFill>
        <p:spPr>
          <a:xfrm>
            <a:off x="832639" y="5704910"/>
            <a:ext cx="5092945" cy="2780231"/>
          </a:xfrm>
          <a:prstGeom prst="rect">
            <a:avLst/>
          </a:prstGeom>
        </p:spPr>
      </p:pic>
      <p:pic>
        <p:nvPicPr>
          <p:cNvPr id="5" name="Image 3" descr="preencoded.png">    </p:cNvPr>
          <p:cNvPicPr>
            <a:picLocks noChangeAspect="1"/>
          </p:cNvPicPr>
          <p:nvPr/>
        </p:nvPicPr>
        <p:blipFill>
          <a:blip r:embed="rId4"/>
          <a:stretch>
            <a:fillRect/>
          </a:stretch>
        </p:blipFill>
        <p:spPr>
          <a:xfrm>
            <a:off x="12394964" y="5704910"/>
            <a:ext cx="5092945" cy="2780231"/>
          </a:xfrm>
          <a:prstGeom prst="rect">
            <a:avLst/>
          </a:prstGeom>
        </p:spPr>
      </p:pic>
      <p:pic>
        <p:nvPicPr>
          <p:cNvPr id="6" name="Image 4" descr="preencoded.png">    </p:cNvPr>
          <p:cNvPicPr>
            <a:picLocks noChangeAspect="1"/>
          </p:cNvPicPr>
          <p:nvPr/>
        </p:nvPicPr>
        <p:blipFill>
          <a:blip r:embed="rId5"/>
          <a:stretch>
            <a:fillRect/>
          </a:stretch>
        </p:blipFill>
        <p:spPr>
          <a:xfrm>
            <a:off x="6613802" y="5704910"/>
            <a:ext cx="5092945" cy="2780231"/>
          </a:xfrm>
          <a:prstGeom prst="rect">
            <a:avLst/>
          </a:prstGeom>
        </p:spPr>
      </p:pic>
      <p:pic>
        <p:nvPicPr>
          <p:cNvPr id="7" name="Image 5" descr="preencoded.png">    </p:cNvPr>
          <p:cNvPicPr>
            <a:picLocks noChangeAspect="1"/>
          </p:cNvPicPr>
          <p:nvPr/>
        </p:nvPicPr>
        <p:blipFill>
          <a:blip r:embed="rId6"/>
          <a:stretch>
            <a:fillRect/>
          </a:stretch>
        </p:blipFill>
        <p:spPr>
          <a:xfrm>
            <a:off x="0" y="0"/>
            <a:ext cx="18288000" cy="10287000"/>
          </a:xfrm>
          <a:prstGeom prst="rect">
            <a:avLst/>
          </a:prstGeom>
        </p:spPr>
      </p:pic>
      <p:sp>
        <p:nvSpPr>
          <p:cNvPr id="8" name="Text 0"/>
          <p:cNvSpPr txBox="1"/>
          <p:nvPr/>
        </p:nvSpPr>
        <p:spPr>
          <a:xfrm>
            <a:off x="832650" y="376226"/>
            <a:ext cx="16622700" cy="1656600"/>
          </a:xfrm>
          <a:prstGeom prst="rect">
            <a:avLst/>
          </a:prstGeom>
          <a:noFill/>
          <a:ln/>
        </p:spPr>
        <p:txBody>
          <a:bodyPr wrap="square" lIns="0" tIns="0" rIns="0" bIns="0" rtlCol="0" anchor="ctr"/>
          <a:lstStyle/>
          <a:p>
            <a:pPr algn="ctr" indent="0" marL="0">
              <a:lnSpc>
                <a:spcPct val="100000"/>
              </a:lnSpc>
              <a:buNone/>
            </a:pPr>
            <a:r>
              <a:rPr lang="en-US" sz="4500" b="1" dirty="0">
                <a:solidFill>
                  <a:srgbClr val="000000"/>
                </a:solidFill>
                <a:latin typeface="Arial" pitchFamily="34" charset="0"/>
                <a:ea typeface="Arial" pitchFamily="34" charset="-122"/>
                <a:cs typeface="Arial" pitchFamily="34" charset="-120"/>
              </a:rPr>
              <a:t>Правильные многогранные углы
</a:t>
            </a:r>
            <a:endParaRPr lang="en-US" sz="4500" dirty="0"/>
          </a:p>
        </p:txBody>
      </p:sp>
      <p:sp>
        <p:nvSpPr>
          <p:cNvPr id="9" name="Text 1"/>
          <p:cNvSpPr txBox="1"/>
          <p:nvPr/>
        </p:nvSpPr>
        <p:spPr>
          <a:xfrm>
            <a:off x="123775" y="9536150"/>
            <a:ext cx="1028700" cy="746400"/>
          </a:xfrm>
          <a:prstGeom prst="rect">
            <a:avLst/>
          </a:prstGeom>
          <a:noFill/>
          <a:ln/>
        </p:spPr>
        <p:txBody>
          <a:bodyPr wrap="square" lIns="0" tIns="0" rIns="0" bIns="0" rtlCol="0" anchor="t"/>
          <a:lstStyle/>
          <a:p>
            <a:pPr algn="ctr" indent="0" marL="0">
              <a:lnSpc>
                <a:spcPct val="100000"/>
              </a:lnSpc>
              <a:buNone/>
            </a:pPr>
            <a:r>
              <a:rPr lang="en-US" sz="2200" b="1" dirty="0">
                <a:solidFill>
                  <a:srgbClr val="D9D9D9"/>
                </a:solidFill>
                <a:latin typeface="Arial" pitchFamily="34" charset="0"/>
                <a:ea typeface="Arial" pitchFamily="34" charset="-122"/>
                <a:cs typeface="Arial" pitchFamily="34" charset="-120"/>
              </a:rPr>
              <a:t>16</a:t>
            </a:r>
            <a:endParaRPr lang="en-US" sz="2200" dirty="0"/>
          </a:p>
        </p:txBody>
      </p:sp>
      <p:sp>
        <p:nvSpPr>
          <p:cNvPr id="10" name="Text 2"/>
          <p:cNvSpPr txBox="1"/>
          <p:nvPr/>
        </p:nvSpPr>
        <p:spPr>
          <a:xfrm>
            <a:off x="832639" y="3474225"/>
            <a:ext cx="5092945" cy="1656600"/>
          </a:xfrm>
          <a:prstGeom prst="rect">
            <a:avLst/>
          </a:prstGeom>
          <a:noFill/>
          <a:ln/>
        </p:spPr>
        <p:txBody>
          <a:bodyPr wrap="square" lIns="0" tIns="0" rIns="0" bIns="0" rtlCol="0" anchor="t"/>
          <a:lstStyle/>
          <a:p>
            <a:pPr algn="l" indent="0" marL="0">
              <a:lnSpc>
                <a:spcPct val="115000"/>
              </a:lnSpc>
              <a:buNone/>
            </a:pPr>
            <a:r>
              <a:rPr lang="en-US" sz="1889" dirty="0">
                <a:solidFill>
                  <a:srgbClr val="000000"/>
                </a:solidFill>
                <a:latin typeface="Arial" pitchFamily="34" charset="0"/>
                <a:ea typeface="Arial" pitchFamily="34" charset="-122"/>
                <a:cs typeface="Arial" pitchFamily="34" charset="-120"/>
              </a:rPr>
              <a:t>У правильного многогранного угла элементы расположены симметрично, а линейные углы равны. Такая вершина выглядит упорядоченно и позволяет быстро увидеть повторяющиеся связи между гранями, рёбрами и общей конфигурацией фигуры.
</a:t>
            </a:r>
            <a:endParaRPr lang="en-US" sz="1889" dirty="0"/>
          </a:p>
        </p:txBody>
      </p:sp>
      <p:sp>
        <p:nvSpPr>
          <p:cNvPr id="11" name="Text 3"/>
          <p:cNvSpPr txBox="1"/>
          <p:nvPr/>
        </p:nvSpPr>
        <p:spPr>
          <a:xfrm>
            <a:off x="832624" y="2685275"/>
            <a:ext cx="5092945" cy="677100"/>
          </a:xfrm>
          <a:prstGeom prst="rect">
            <a:avLst/>
          </a:prstGeom>
          <a:noFill/>
          <a:ln/>
        </p:spPr>
        <p:txBody>
          <a:bodyPr wrap="square" lIns="0" tIns="0" rIns="0" bIns="0" rtlCol="0" anchor="ctr"/>
          <a:lstStyle/>
          <a:p>
            <a:pPr algn="l" indent="0" marL="0">
              <a:lnSpc>
                <a:spcPct val="90000"/>
              </a:lnSpc>
              <a:buNone/>
            </a:pPr>
            <a:r>
              <a:rPr lang="en-US" sz="2600" b="1" dirty="0">
                <a:solidFill>
                  <a:srgbClr val="1C3354"/>
                </a:solidFill>
                <a:latin typeface="Arial" pitchFamily="34" charset="0"/>
                <a:ea typeface="Arial" pitchFamily="34" charset="-122"/>
                <a:cs typeface="Arial" pitchFamily="34" charset="-120"/>
              </a:rPr>
              <a:t>Симметрия вершины
</a:t>
            </a:r>
            <a:endParaRPr lang="en-US" sz="2600" dirty="0"/>
          </a:p>
        </p:txBody>
      </p:sp>
      <p:sp>
        <p:nvSpPr>
          <p:cNvPr id="12" name="Text 4"/>
          <p:cNvSpPr txBox="1"/>
          <p:nvPr/>
        </p:nvSpPr>
        <p:spPr>
          <a:xfrm>
            <a:off x="12394964" y="3474225"/>
            <a:ext cx="5092945" cy="1656600"/>
          </a:xfrm>
          <a:prstGeom prst="rect">
            <a:avLst/>
          </a:prstGeom>
          <a:noFill/>
          <a:ln/>
        </p:spPr>
        <p:txBody>
          <a:bodyPr wrap="square" lIns="0" tIns="0" rIns="0" bIns="0" rtlCol="0" anchor="t"/>
          <a:lstStyle/>
          <a:p>
            <a:pPr algn="l" indent="0" marL="0">
              <a:lnSpc>
                <a:spcPct val="115000"/>
              </a:lnSpc>
              <a:buNone/>
            </a:pPr>
            <a:r>
              <a:rPr lang="en-US" sz="1889" dirty="0">
                <a:solidFill>
                  <a:srgbClr val="000000"/>
                </a:solidFill>
                <a:latin typeface="Arial" pitchFamily="34" charset="0"/>
                <a:ea typeface="Arial" pitchFamily="34" charset="-122"/>
                <a:cs typeface="Arial" pitchFamily="34" charset="-120"/>
              </a:rPr>
              <a:t>Правильная пирамида хорошо показывает, как симметрия упрощает пространственный образ. На схеме легко заметить равные углы и равномерное расположение граней, поэтому такая модель подходит для объяснения свойств многогранных углов.
</a:t>
            </a:r>
            <a:endParaRPr lang="en-US" sz="1889" dirty="0"/>
          </a:p>
        </p:txBody>
      </p:sp>
      <p:sp>
        <p:nvSpPr>
          <p:cNvPr id="13" name="Text 5"/>
          <p:cNvSpPr txBox="1"/>
          <p:nvPr/>
        </p:nvSpPr>
        <p:spPr>
          <a:xfrm>
            <a:off x="12394949" y="2685275"/>
            <a:ext cx="5092945" cy="677100"/>
          </a:xfrm>
          <a:prstGeom prst="rect">
            <a:avLst/>
          </a:prstGeom>
          <a:noFill/>
          <a:ln/>
        </p:spPr>
        <p:txBody>
          <a:bodyPr wrap="square" lIns="0" tIns="0" rIns="0" bIns="0" rtlCol="0" anchor="ctr"/>
          <a:lstStyle/>
          <a:p>
            <a:pPr algn="l" indent="0" marL="0">
              <a:lnSpc>
                <a:spcPct val="90000"/>
              </a:lnSpc>
              <a:buNone/>
            </a:pPr>
            <a:r>
              <a:rPr lang="en-US" sz="2600" b="1" dirty="0">
                <a:solidFill>
                  <a:srgbClr val="1C3354"/>
                </a:solidFill>
                <a:latin typeface="Arial" pitchFamily="34" charset="0"/>
                <a:ea typeface="Arial" pitchFamily="34" charset="-122"/>
                <a:cs typeface="Arial" pitchFamily="34" charset="-120"/>
              </a:rPr>
              <a:t>Наглядность на чертеже
</a:t>
            </a:r>
            <a:endParaRPr lang="en-US" sz="2600" dirty="0"/>
          </a:p>
        </p:txBody>
      </p:sp>
      <p:sp>
        <p:nvSpPr>
          <p:cNvPr id="14" name="Text 6"/>
          <p:cNvSpPr txBox="1"/>
          <p:nvPr/>
        </p:nvSpPr>
        <p:spPr>
          <a:xfrm>
            <a:off x="6613802" y="3474225"/>
            <a:ext cx="5092945" cy="1656600"/>
          </a:xfrm>
          <a:prstGeom prst="rect">
            <a:avLst/>
          </a:prstGeom>
          <a:noFill/>
          <a:ln/>
        </p:spPr>
        <p:txBody>
          <a:bodyPr wrap="square" lIns="0" tIns="0" rIns="0" bIns="0" rtlCol="0" anchor="t"/>
          <a:lstStyle/>
          <a:p>
            <a:pPr algn="l" indent="0" marL="0">
              <a:lnSpc>
                <a:spcPct val="115000"/>
              </a:lnSpc>
              <a:buNone/>
            </a:pPr>
            <a:r>
              <a:rPr lang="en-US" sz="1889" dirty="0">
                <a:solidFill>
                  <a:srgbClr val="000000"/>
                </a:solidFill>
                <a:latin typeface="Arial" pitchFamily="34" charset="0"/>
                <a:ea typeface="Arial" pitchFamily="34" charset="-122"/>
                <a:cs typeface="Arial" pitchFamily="34" charset="-120"/>
              </a:rPr>
              <a:t>В учебных задачах правильные фигуры особенно полезны, потому что их легче сравнивать и строить. Когда все угловые элементы согласованы, рассуждение становится прозрачнее, а вычисления — короче и понятнее для ученика.
</a:t>
            </a:r>
            <a:endParaRPr lang="en-US" sz="1889" dirty="0"/>
          </a:p>
        </p:txBody>
      </p:sp>
      <p:sp>
        <p:nvSpPr>
          <p:cNvPr id="15" name="Text 7"/>
          <p:cNvSpPr txBox="1"/>
          <p:nvPr/>
        </p:nvSpPr>
        <p:spPr>
          <a:xfrm>
            <a:off x="6613786" y="2685275"/>
            <a:ext cx="5092945" cy="677100"/>
          </a:xfrm>
          <a:prstGeom prst="rect">
            <a:avLst/>
          </a:prstGeom>
          <a:noFill/>
          <a:ln/>
        </p:spPr>
        <p:txBody>
          <a:bodyPr wrap="square" lIns="0" tIns="0" rIns="0" bIns="0" rtlCol="0" anchor="ctr"/>
          <a:lstStyle/>
          <a:p>
            <a:pPr algn="l" indent="0" marL="0">
              <a:lnSpc>
                <a:spcPct val="90000"/>
              </a:lnSpc>
              <a:buNone/>
            </a:pPr>
            <a:r>
              <a:rPr lang="en-US" sz="2600" b="1" dirty="0">
                <a:solidFill>
                  <a:srgbClr val="1C3354"/>
                </a:solidFill>
                <a:latin typeface="Arial" pitchFamily="34" charset="0"/>
                <a:ea typeface="Arial" pitchFamily="34" charset="-122"/>
                <a:cs typeface="Arial" pitchFamily="34" charset="-120"/>
              </a:rPr>
              <a:t>Удобная модель для школы
</a:t>
            </a:r>
            <a:endParaRPr lang="en-US" sz="2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0" y="0"/>
            <a:ext cx="18288000" cy="10287000"/>
          </a:xfrm>
          <a:prstGeom prst="rect">
            <a:avLst/>
          </a:prstGeom>
        </p:spPr>
      </p:pic>
      <p:pic>
        <p:nvPicPr>
          <p:cNvPr id="4" name="Image 2" descr="preencoded.png">    </p:cNvPr>
          <p:cNvPicPr>
            <a:picLocks noChangeAspect="1"/>
          </p:cNvPicPr>
          <p:nvPr/>
        </p:nvPicPr>
        <p:blipFill>
          <a:blip r:embed="rId3"/>
          <a:stretch>
            <a:fillRect/>
          </a:stretch>
        </p:blipFill>
        <p:spPr>
          <a:xfrm>
            <a:off x="9723448" y="1979215"/>
            <a:ext cx="8287500" cy="6649052"/>
          </a:xfrm>
          <a:prstGeom prst="rect">
            <a:avLst/>
          </a:prstGeom>
        </p:spPr>
      </p:pic>
      <p:sp>
        <p:nvSpPr>
          <p:cNvPr id="5" name="Text 0"/>
          <p:cNvSpPr txBox="1"/>
          <p:nvPr/>
        </p:nvSpPr>
        <p:spPr>
          <a:xfrm>
            <a:off x="10372575" y="9023150"/>
            <a:ext cx="6911700" cy="746400"/>
          </a:xfrm>
          <a:prstGeom prst="rect">
            <a:avLst/>
          </a:prstGeom>
          <a:noFill/>
          <a:ln/>
        </p:spPr>
        <p:txBody>
          <a:bodyPr wrap="square" lIns="0" tIns="0" rIns="0" bIns="0" rtlCol="0" anchor="t"/>
          <a:lstStyle/>
          <a:p>
            <a:pPr algn="r" indent="0" marL="0">
              <a:lnSpc>
                <a:spcPct val="150041"/>
              </a:lnSpc>
              <a:buNone/>
            </a:pPr>
            <a:r>
              <a:rPr lang="en-US" sz="1957" dirty="0">
                <a:solidFill>
                  <a:srgbClr val="2A3E5C"/>
                </a:solidFill>
                <a:latin typeface="Arial" pitchFamily="34" charset="0"/>
                <a:ea typeface="Arial" pitchFamily="34" charset="-122"/>
                <a:cs typeface="Arial" pitchFamily="34" charset="-120"/>
              </a:rPr>
              <a:t>Учебная иллюстрация на основе курса стереометрии 10 класса
</a:t>
            </a:r>
            <a:endParaRPr lang="en-US" sz="1957" dirty="0"/>
          </a:p>
        </p:txBody>
      </p:sp>
      <p:sp>
        <p:nvSpPr>
          <p:cNvPr id="6" name="Text 1"/>
          <p:cNvSpPr txBox="1"/>
          <p:nvPr/>
        </p:nvSpPr>
        <p:spPr>
          <a:xfrm>
            <a:off x="123775" y="9536150"/>
            <a:ext cx="1028700" cy="746400"/>
          </a:xfrm>
          <a:prstGeom prst="rect">
            <a:avLst/>
          </a:prstGeom>
          <a:noFill/>
          <a:ln/>
        </p:spPr>
        <p:txBody>
          <a:bodyPr wrap="square" lIns="0" tIns="0" rIns="0" bIns="0" rtlCol="0" anchor="t"/>
          <a:lstStyle/>
          <a:p>
            <a:pPr algn="ctr" indent="0" marL="0">
              <a:lnSpc>
                <a:spcPct val="100000"/>
              </a:lnSpc>
              <a:buNone/>
            </a:pPr>
            <a:r>
              <a:rPr lang="en-US" sz="2200" b="1" dirty="0">
                <a:solidFill>
                  <a:srgbClr val="D9D9D9"/>
                </a:solidFill>
                <a:latin typeface="Arial" pitchFamily="34" charset="0"/>
                <a:ea typeface="Arial" pitchFamily="34" charset="-122"/>
                <a:cs typeface="Arial" pitchFamily="34" charset="-120"/>
              </a:rPr>
              <a:t>17</a:t>
            </a:r>
            <a:endParaRPr lang="en-US" sz="2200" dirty="0"/>
          </a:p>
        </p:txBody>
      </p:sp>
      <p:sp>
        <p:nvSpPr>
          <p:cNvPr id="7" name="Text 2"/>
          <p:cNvSpPr txBox="1"/>
          <p:nvPr/>
        </p:nvSpPr>
        <p:spPr>
          <a:xfrm>
            <a:off x="349250" y="2011300"/>
            <a:ext cx="8918400" cy="6649500"/>
          </a:xfrm>
          <a:prstGeom prst="rect">
            <a:avLst/>
          </a:prstGeom>
          <a:noFill/>
          <a:ln/>
        </p:spPr>
        <p:txBody>
          <a:bodyPr wrap="square" lIns="0" tIns="0" rIns="0" bIns="0" rtlCol="0" anchor="ctr"/>
          <a:lstStyle/>
          <a:p>
            <a:pPr algn="l" indent="0" marL="0">
              <a:lnSpc>
                <a:spcPct val="120000"/>
              </a:lnSpc>
              <a:buNone/>
            </a:pPr>
            <a:r>
              <a:rPr lang="en-US" sz="4600" b="1" dirty="0">
                <a:solidFill>
                  <a:srgbClr val="000000"/>
                </a:solidFill>
                <a:latin typeface="Arial" pitchFamily="34" charset="0"/>
                <a:ea typeface="Arial" pitchFamily="34" charset="-122"/>
                <a:cs typeface="Arial" pitchFamily="34" charset="-120"/>
              </a:rPr>
              <a:t>Как увеличивается сложность многогранного угла
</a:t>
            </a:r>
            <a:pPr algn="l" indent="0" marL="0">
              <a:lnSpc>
                <a:spcPct val="150041"/>
              </a:lnSpc>
              <a:buNone/>
            </a:pPr>
            <a:r>
              <a:rPr lang="en-US" sz="3600" dirty="0">
                <a:solidFill>
                  <a:srgbClr val="000000"/>
                </a:solidFill>
                <a:latin typeface="Arial" pitchFamily="34" charset="0"/>
                <a:ea typeface="Arial" pitchFamily="34" charset="-122"/>
                <a:cs typeface="Arial" pitchFamily="34" charset="-120"/>
              </a:rPr>
              <a:t>
</a:t>
            </a:r>
            <a:pPr algn="l" indent="0" marL="0">
              <a:lnSpc>
                <a:spcPct val="150041"/>
              </a:lnSpc>
              <a:buNone/>
            </a:pPr>
            <a:r>
              <a:rPr lang="en-US" sz="2400" dirty="0">
                <a:solidFill>
                  <a:srgbClr val="000000"/>
                </a:solidFill>
                <a:latin typeface="Arial" pitchFamily="34" charset="0"/>
                <a:ea typeface="Arial" pitchFamily="34" charset="-122"/>
                <a:cs typeface="Arial" pitchFamily="34" charset="-120"/>
              </a:rPr>
              <a:t>С ростом числа граней возрастает число связей, которые нужно удерживать при построении и проверке фигуры.
</a:t>
            </a:r>
            <a:pPr algn="l" indent="0" marL="0">
              <a:lnSpc>
                <a:spcPct val="150041"/>
              </a:lnSpc>
              <a:buNone/>
            </a:pPr>
            <a:r>
              <a:rPr lang="en-US" sz="2600" dirty="0">
                <a:solidFill>
                  <a:srgbClr val="000000"/>
                </a:solidFill>
                <a:latin typeface="Arial" pitchFamily="34" charset="0"/>
                <a:ea typeface="Arial" pitchFamily="34" charset="-122"/>
                <a:cs typeface="Arial" pitchFamily="34" charset="-120"/>
              </a:rPr>
              <a:t>
</a:t>
            </a:r>
            <a:pPr algn="l" indent="0" marL="0">
              <a:lnSpc>
                <a:spcPct val="150041"/>
              </a:lnSpc>
              <a:buNone/>
            </a:pPr>
            <a:r>
              <a:rPr lang="en-US" sz="2400" dirty="0">
                <a:solidFill>
                  <a:srgbClr val="000000"/>
                </a:solidFill>
                <a:latin typeface="Arial" pitchFamily="34" charset="0"/>
                <a:ea typeface="Arial" pitchFamily="34" charset="-122"/>
                <a:cs typeface="Arial" pitchFamily="34" charset="-120"/>
              </a:rPr>
              <a:t>Чем больше граней сходится в вершине, тем сложнее анализировать конфигурацию и тем важнее точность в обозначениях.
</a:t>
            </a:r>
            <a:endParaRPr lang="en-US" sz="46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6F6F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0" y="0"/>
            <a:ext cx="18288000" cy="10287000"/>
          </a:xfrm>
          <a:prstGeom prst="rect">
            <a:avLst/>
          </a:prstGeom>
        </p:spPr>
      </p:pic>
      <p:pic>
        <p:nvPicPr>
          <p:cNvPr id="4" name="Image 2" descr="preencoded.png">    </p:cNvPr>
          <p:cNvPicPr>
            <a:picLocks noChangeAspect="1"/>
          </p:cNvPicPr>
          <p:nvPr/>
        </p:nvPicPr>
        <p:blipFill>
          <a:blip r:embed="rId3"/>
          <a:stretch>
            <a:fillRect/>
          </a:stretch>
        </p:blipFill>
        <p:spPr>
          <a:xfrm>
            <a:off x="0" y="0"/>
            <a:ext cx="18288000" cy="10287000"/>
          </a:xfrm>
          <a:prstGeom prst="rect">
            <a:avLst/>
          </a:prstGeom>
        </p:spPr>
      </p:pic>
      <p:pic>
        <p:nvPicPr>
          <p:cNvPr id="5" name="Image 3" descr="preencoded.png">    </p:cNvPr>
          <p:cNvPicPr>
            <a:picLocks noChangeAspect="1"/>
          </p:cNvPicPr>
          <p:nvPr/>
        </p:nvPicPr>
        <p:blipFill>
          <a:blip r:embed="rId4"/>
          <a:stretch>
            <a:fillRect/>
          </a:stretch>
        </p:blipFill>
        <p:spPr>
          <a:xfrm>
            <a:off x="1604655" y="2827747"/>
            <a:ext cx="614400" cy="614400"/>
          </a:xfrm>
          <a:prstGeom prst="rect">
            <a:avLst/>
          </a:prstGeom>
        </p:spPr>
      </p:pic>
      <p:pic>
        <p:nvPicPr>
          <p:cNvPr id="6" name="Image 4" descr="preencoded.png">    </p:cNvPr>
          <p:cNvPicPr>
            <a:picLocks noChangeAspect="1"/>
          </p:cNvPicPr>
          <p:nvPr/>
        </p:nvPicPr>
        <p:blipFill>
          <a:blip r:embed="rId5"/>
          <a:stretch>
            <a:fillRect/>
          </a:stretch>
        </p:blipFill>
        <p:spPr>
          <a:xfrm>
            <a:off x="0" y="0"/>
            <a:ext cx="18288000" cy="10287000"/>
          </a:xfrm>
          <a:prstGeom prst="rect">
            <a:avLst/>
          </a:prstGeom>
        </p:spPr>
      </p:pic>
      <p:pic>
        <p:nvPicPr>
          <p:cNvPr id="7" name="Image 5" descr="preencoded.png">    </p:cNvPr>
          <p:cNvPicPr>
            <a:picLocks noChangeAspect="1"/>
          </p:cNvPicPr>
          <p:nvPr/>
        </p:nvPicPr>
        <p:blipFill>
          <a:blip r:embed="rId6"/>
          <a:stretch>
            <a:fillRect/>
          </a:stretch>
        </p:blipFill>
        <p:spPr>
          <a:xfrm>
            <a:off x="4724905" y="2827747"/>
            <a:ext cx="614400" cy="614400"/>
          </a:xfrm>
          <a:prstGeom prst="rect">
            <a:avLst/>
          </a:prstGeom>
        </p:spPr>
      </p:pic>
      <p:pic>
        <p:nvPicPr>
          <p:cNvPr id="8" name="Image 6" descr="preencoded.png">    </p:cNvPr>
          <p:cNvPicPr>
            <a:picLocks noChangeAspect="1"/>
          </p:cNvPicPr>
          <p:nvPr/>
        </p:nvPicPr>
        <p:blipFill>
          <a:blip r:embed="rId7"/>
          <a:stretch>
            <a:fillRect/>
          </a:stretch>
        </p:blipFill>
        <p:spPr>
          <a:xfrm>
            <a:off x="0" y="0"/>
            <a:ext cx="18288000" cy="10287000"/>
          </a:xfrm>
          <a:prstGeom prst="rect">
            <a:avLst/>
          </a:prstGeom>
        </p:spPr>
      </p:pic>
      <p:pic>
        <p:nvPicPr>
          <p:cNvPr id="9" name="Image 7" descr="preencoded.png">    </p:cNvPr>
          <p:cNvPicPr>
            <a:picLocks noChangeAspect="1"/>
          </p:cNvPicPr>
          <p:nvPr/>
        </p:nvPicPr>
        <p:blipFill>
          <a:blip r:embed="rId8"/>
          <a:stretch>
            <a:fillRect/>
          </a:stretch>
        </p:blipFill>
        <p:spPr>
          <a:xfrm>
            <a:off x="7820255" y="2839747"/>
            <a:ext cx="664200" cy="590400"/>
          </a:xfrm>
          <a:prstGeom prst="rect">
            <a:avLst/>
          </a:prstGeom>
        </p:spPr>
      </p:pic>
      <p:pic>
        <p:nvPicPr>
          <p:cNvPr id="10" name="Image 8" descr="preencoded.png">    </p:cNvPr>
          <p:cNvPicPr>
            <a:picLocks noChangeAspect="1"/>
          </p:cNvPicPr>
          <p:nvPr/>
        </p:nvPicPr>
        <p:blipFill>
          <a:blip r:embed="rId9"/>
          <a:stretch>
            <a:fillRect/>
          </a:stretch>
        </p:blipFill>
        <p:spPr>
          <a:xfrm>
            <a:off x="0" y="0"/>
            <a:ext cx="18288000" cy="10287000"/>
          </a:xfrm>
          <a:prstGeom prst="rect">
            <a:avLst/>
          </a:prstGeom>
        </p:spPr>
      </p:pic>
      <p:pic>
        <p:nvPicPr>
          <p:cNvPr id="11" name="Image 9" descr="preencoded.png">    </p:cNvPr>
          <p:cNvPicPr>
            <a:picLocks noChangeAspect="1"/>
          </p:cNvPicPr>
          <p:nvPr/>
        </p:nvPicPr>
        <p:blipFill>
          <a:blip r:embed="rId10"/>
          <a:stretch>
            <a:fillRect/>
          </a:stretch>
        </p:blipFill>
        <p:spPr>
          <a:xfrm>
            <a:off x="11003805" y="2827747"/>
            <a:ext cx="537600" cy="614400"/>
          </a:xfrm>
          <a:prstGeom prst="rect">
            <a:avLst/>
          </a:prstGeom>
        </p:spPr>
      </p:pic>
      <p:pic>
        <p:nvPicPr>
          <p:cNvPr id="12" name="Image 10" descr="preencoded.png">    </p:cNvPr>
          <p:cNvPicPr>
            <a:picLocks noChangeAspect="1"/>
          </p:cNvPicPr>
          <p:nvPr/>
        </p:nvPicPr>
        <p:blipFill>
          <a:blip r:embed="rId11"/>
          <a:stretch>
            <a:fillRect/>
          </a:stretch>
        </p:blipFill>
        <p:spPr>
          <a:xfrm>
            <a:off x="0" y="0"/>
            <a:ext cx="18288000" cy="10287000"/>
          </a:xfrm>
          <a:prstGeom prst="rect">
            <a:avLst/>
          </a:prstGeom>
        </p:spPr>
      </p:pic>
      <p:pic>
        <p:nvPicPr>
          <p:cNvPr id="13" name="Image 11" descr="preencoded.png">    </p:cNvPr>
          <p:cNvPicPr>
            <a:picLocks noChangeAspect="1"/>
          </p:cNvPicPr>
          <p:nvPr/>
        </p:nvPicPr>
        <p:blipFill>
          <a:blip r:embed="rId12"/>
          <a:stretch>
            <a:fillRect/>
          </a:stretch>
        </p:blipFill>
        <p:spPr>
          <a:xfrm>
            <a:off x="14085655" y="2827747"/>
            <a:ext cx="614400" cy="614400"/>
          </a:xfrm>
          <a:prstGeom prst="rect">
            <a:avLst/>
          </a:prstGeom>
        </p:spPr>
      </p:pic>
      <p:pic>
        <p:nvPicPr>
          <p:cNvPr id="14" name="Image 12" descr="preencoded.png">    </p:cNvPr>
          <p:cNvPicPr>
            <a:picLocks noChangeAspect="1"/>
          </p:cNvPicPr>
          <p:nvPr/>
        </p:nvPicPr>
        <p:blipFill>
          <a:blip r:embed="rId13"/>
          <a:stretch>
            <a:fillRect/>
          </a:stretch>
        </p:blipFill>
        <p:spPr>
          <a:xfrm>
            <a:off x="0" y="0"/>
            <a:ext cx="18288000" cy="10287000"/>
          </a:xfrm>
          <a:prstGeom prst="rect">
            <a:avLst/>
          </a:prstGeom>
        </p:spPr>
      </p:pic>
      <p:sp>
        <p:nvSpPr>
          <p:cNvPr id="15" name="Text 0"/>
          <p:cNvSpPr txBox="1"/>
          <p:nvPr/>
        </p:nvSpPr>
        <p:spPr>
          <a:xfrm>
            <a:off x="832650" y="376226"/>
            <a:ext cx="16622700" cy="1656600"/>
          </a:xfrm>
          <a:prstGeom prst="rect">
            <a:avLst/>
          </a:prstGeom>
          <a:noFill/>
          <a:ln/>
        </p:spPr>
        <p:txBody>
          <a:bodyPr wrap="square" lIns="0" tIns="0" rIns="0" bIns="0" rtlCol="0" anchor="ctr"/>
          <a:lstStyle/>
          <a:p>
            <a:pPr algn="ctr" indent="0" marL="0">
              <a:lnSpc>
                <a:spcPct val="100000"/>
              </a:lnSpc>
              <a:buNone/>
            </a:pPr>
            <a:r>
              <a:rPr lang="en-US" sz="4500" b="1" dirty="0">
                <a:solidFill>
                  <a:srgbClr val="000000"/>
                </a:solidFill>
                <a:latin typeface="Arial" pitchFamily="34" charset="0"/>
                <a:ea typeface="Arial" pitchFamily="34" charset="-122"/>
                <a:cs typeface="Arial" pitchFamily="34" charset="-120"/>
              </a:rPr>
              <a:t>Практическое значение многогранных углов
</a:t>
            </a:r>
            <a:endParaRPr lang="en-US" sz="4500" dirty="0"/>
          </a:p>
        </p:txBody>
      </p:sp>
      <p:sp>
        <p:nvSpPr>
          <p:cNvPr id="16" name="Text 1"/>
          <p:cNvSpPr txBox="1"/>
          <p:nvPr/>
        </p:nvSpPr>
        <p:spPr>
          <a:xfrm>
            <a:off x="123775" y="9536150"/>
            <a:ext cx="1028700" cy="746400"/>
          </a:xfrm>
          <a:prstGeom prst="rect">
            <a:avLst/>
          </a:prstGeom>
          <a:noFill/>
          <a:ln/>
        </p:spPr>
        <p:txBody>
          <a:bodyPr wrap="square" lIns="0" tIns="0" rIns="0" bIns="0" rtlCol="0" anchor="t"/>
          <a:lstStyle/>
          <a:p>
            <a:pPr algn="ctr" indent="0" marL="0">
              <a:lnSpc>
                <a:spcPct val="100000"/>
              </a:lnSpc>
              <a:buNone/>
            </a:pPr>
            <a:r>
              <a:rPr lang="en-US" sz="2200" b="1" dirty="0">
                <a:solidFill>
                  <a:srgbClr val="D9D9D9"/>
                </a:solidFill>
                <a:latin typeface="Arial" pitchFamily="34" charset="0"/>
                <a:ea typeface="Arial" pitchFamily="34" charset="-122"/>
                <a:cs typeface="Arial" pitchFamily="34" charset="-120"/>
              </a:rPr>
              <a:t>18</a:t>
            </a:r>
            <a:endParaRPr lang="en-US" sz="2200" dirty="0"/>
          </a:p>
        </p:txBody>
      </p:sp>
      <p:sp>
        <p:nvSpPr>
          <p:cNvPr id="17" name="Text 2"/>
          <p:cNvSpPr txBox="1"/>
          <p:nvPr/>
        </p:nvSpPr>
        <p:spPr>
          <a:xfrm>
            <a:off x="1486675" y="5216622"/>
            <a:ext cx="2866200" cy="3133500"/>
          </a:xfrm>
          <a:prstGeom prst="rect">
            <a:avLst/>
          </a:prstGeom>
          <a:noFill/>
          <a:ln/>
        </p:spPr>
        <p:txBody>
          <a:bodyPr wrap="square" lIns="0" tIns="0" rIns="0" bIns="0" rtlCol="0" anchor="t"/>
          <a:lstStyle/>
          <a:p>
            <a:pPr algn="l" indent="0" marL="0">
              <a:lnSpc>
                <a:spcPct val="115000"/>
              </a:lnSpc>
              <a:buNone/>
            </a:pPr>
            <a:r>
              <a:rPr lang="en-US" sz="2000" dirty="0">
                <a:solidFill>
                  <a:srgbClr val="000000"/>
                </a:solidFill>
                <a:latin typeface="Arial" pitchFamily="34" charset="0"/>
                <a:ea typeface="Arial" pitchFamily="34" charset="-122"/>
                <a:cs typeface="Arial" pitchFamily="34" charset="-120"/>
              </a:rPr>
              <a:t>Многогранные углы помогают описывать вершины башен, куполов и сложных фасадов. Они нужны там, где важно точно согласовать форму, стык поверхностей и общую устойчивость конструкции.
</a:t>
            </a:r>
            <a:endParaRPr lang="en-US" sz="2000" dirty="0"/>
          </a:p>
        </p:txBody>
      </p:sp>
      <p:sp>
        <p:nvSpPr>
          <p:cNvPr id="18" name="Text 3"/>
          <p:cNvSpPr txBox="1"/>
          <p:nvPr/>
        </p:nvSpPr>
        <p:spPr>
          <a:xfrm>
            <a:off x="1464025" y="3843725"/>
            <a:ext cx="2866200" cy="1111800"/>
          </a:xfrm>
          <a:prstGeom prst="rect">
            <a:avLst/>
          </a:prstGeom>
          <a:noFill/>
          <a:ln/>
        </p:spPr>
        <p:txBody>
          <a:bodyPr wrap="square" lIns="0" tIns="0" rIns="0" bIns="0" rtlCol="0" anchor="ctr"/>
          <a:lstStyle/>
          <a:p>
            <a:pPr algn="l" indent="0" marL="0">
              <a:lnSpc>
                <a:spcPct val="90000"/>
              </a:lnSpc>
              <a:buNone/>
            </a:pPr>
            <a:r>
              <a:rPr lang="en-US" sz="2600" b="1" dirty="0">
                <a:solidFill>
                  <a:srgbClr val="1C3354"/>
                </a:solidFill>
                <a:latin typeface="Arial" pitchFamily="34" charset="0"/>
                <a:ea typeface="Arial" pitchFamily="34" charset="-122"/>
                <a:cs typeface="Arial" pitchFamily="34" charset="-120"/>
              </a:rPr>
              <a:t>Архитектура
</a:t>
            </a:r>
            <a:endParaRPr lang="en-US" sz="2600" dirty="0"/>
          </a:p>
        </p:txBody>
      </p:sp>
      <p:sp>
        <p:nvSpPr>
          <p:cNvPr id="19" name="Text 4"/>
          <p:cNvSpPr txBox="1"/>
          <p:nvPr/>
        </p:nvSpPr>
        <p:spPr>
          <a:xfrm>
            <a:off x="4606925" y="5216622"/>
            <a:ext cx="2866200" cy="3133500"/>
          </a:xfrm>
          <a:prstGeom prst="rect">
            <a:avLst/>
          </a:prstGeom>
          <a:noFill/>
          <a:ln/>
        </p:spPr>
        <p:txBody>
          <a:bodyPr wrap="square" lIns="0" tIns="0" rIns="0" bIns="0" rtlCol="0" anchor="t"/>
          <a:lstStyle/>
          <a:p>
            <a:pPr algn="l" indent="0" marL="0">
              <a:lnSpc>
                <a:spcPct val="115000"/>
              </a:lnSpc>
              <a:buNone/>
            </a:pPr>
            <a:r>
              <a:rPr lang="en-US" sz="2000" dirty="0">
                <a:solidFill>
                  <a:srgbClr val="000000"/>
                </a:solidFill>
                <a:latin typeface="Arial" pitchFamily="34" charset="0"/>
                <a:ea typeface="Arial" pitchFamily="34" charset="-122"/>
                <a:cs typeface="Arial" pitchFamily="34" charset="-120"/>
              </a:rPr>
              <a:t>В кристаллографии такие углы отражают пространственное строение природных форм. По ним удобнее понимать симметрию, повторяемость граней и особенности внешнего облика кристаллов.
</a:t>
            </a:r>
            <a:endParaRPr lang="en-US" sz="2000" dirty="0"/>
          </a:p>
        </p:txBody>
      </p:sp>
      <p:sp>
        <p:nvSpPr>
          <p:cNvPr id="20" name="Text 5"/>
          <p:cNvSpPr txBox="1"/>
          <p:nvPr/>
        </p:nvSpPr>
        <p:spPr>
          <a:xfrm>
            <a:off x="4584275" y="3843725"/>
            <a:ext cx="2866200" cy="1111800"/>
          </a:xfrm>
          <a:prstGeom prst="rect">
            <a:avLst/>
          </a:prstGeom>
          <a:noFill/>
          <a:ln/>
        </p:spPr>
        <p:txBody>
          <a:bodyPr wrap="square" lIns="0" tIns="0" rIns="0" bIns="0" rtlCol="0" anchor="ctr"/>
          <a:lstStyle/>
          <a:p>
            <a:pPr algn="l" indent="0" marL="0">
              <a:lnSpc>
                <a:spcPct val="90000"/>
              </a:lnSpc>
              <a:buNone/>
            </a:pPr>
            <a:r>
              <a:rPr lang="en-US" sz="2600" b="1" dirty="0">
                <a:solidFill>
                  <a:srgbClr val="1C3354"/>
                </a:solidFill>
                <a:latin typeface="Arial" pitchFamily="34" charset="0"/>
                <a:ea typeface="Arial" pitchFamily="34" charset="-122"/>
                <a:cs typeface="Arial" pitchFamily="34" charset="-120"/>
              </a:rPr>
              <a:t>Кристаллы
</a:t>
            </a:r>
            <a:endParaRPr lang="en-US" sz="2600" dirty="0"/>
          </a:p>
        </p:txBody>
      </p:sp>
      <p:sp>
        <p:nvSpPr>
          <p:cNvPr id="21" name="Text 6"/>
          <p:cNvSpPr txBox="1"/>
          <p:nvPr/>
        </p:nvSpPr>
        <p:spPr>
          <a:xfrm>
            <a:off x="7727175" y="5216622"/>
            <a:ext cx="2866200" cy="3133500"/>
          </a:xfrm>
          <a:prstGeom prst="rect">
            <a:avLst/>
          </a:prstGeom>
          <a:noFill/>
          <a:ln/>
        </p:spPr>
        <p:txBody>
          <a:bodyPr wrap="square" lIns="0" tIns="0" rIns="0" bIns="0" rtlCol="0" anchor="t"/>
          <a:lstStyle/>
          <a:p>
            <a:pPr algn="l" indent="0" marL="0">
              <a:lnSpc>
                <a:spcPct val="115000"/>
              </a:lnSpc>
              <a:buNone/>
            </a:pPr>
            <a:r>
              <a:rPr lang="en-US" sz="1977" dirty="0">
                <a:solidFill>
                  <a:srgbClr val="000000"/>
                </a:solidFill>
                <a:latin typeface="Arial" pitchFamily="34" charset="0"/>
                <a:ea typeface="Arial" pitchFamily="34" charset="-122"/>
                <a:cs typeface="Arial" pitchFamily="34" charset="-120"/>
              </a:rPr>
              <a:t>В каркасных системах многогранные углы позволяют анализировать соединения элементов. От правильности расчёта зависит надёжность узлов, распределение нагрузки и точность сборки.
</a:t>
            </a:r>
            <a:endParaRPr lang="en-US" sz="1977" dirty="0"/>
          </a:p>
        </p:txBody>
      </p:sp>
      <p:sp>
        <p:nvSpPr>
          <p:cNvPr id="22" name="Text 7"/>
          <p:cNvSpPr txBox="1"/>
          <p:nvPr/>
        </p:nvSpPr>
        <p:spPr>
          <a:xfrm>
            <a:off x="7704525" y="3843725"/>
            <a:ext cx="2866200" cy="1111800"/>
          </a:xfrm>
          <a:prstGeom prst="rect">
            <a:avLst/>
          </a:prstGeom>
          <a:noFill/>
          <a:ln/>
        </p:spPr>
        <p:txBody>
          <a:bodyPr wrap="square" lIns="0" tIns="0" rIns="0" bIns="0" rtlCol="0" anchor="ctr"/>
          <a:lstStyle/>
          <a:p>
            <a:pPr algn="l" indent="0" marL="0">
              <a:lnSpc>
                <a:spcPct val="90000"/>
              </a:lnSpc>
              <a:buNone/>
            </a:pPr>
            <a:r>
              <a:rPr lang="en-US" sz="2600" b="1" dirty="0">
                <a:solidFill>
                  <a:srgbClr val="1C3354"/>
                </a:solidFill>
                <a:latin typeface="Arial" pitchFamily="34" charset="0"/>
                <a:ea typeface="Arial" pitchFamily="34" charset="-122"/>
                <a:cs typeface="Arial" pitchFamily="34" charset="-120"/>
              </a:rPr>
              <a:t>Инженерные каркасы
</a:t>
            </a:r>
            <a:endParaRPr lang="en-US" sz="2600" dirty="0"/>
          </a:p>
        </p:txBody>
      </p:sp>
      <p:sp>
        <p:nvSpPr>
          <p:cNvPr id="23" name="Text 8"/>
          <p:cNvSpPr txBox="1"/>
          <p:nvPr/>
        </p:nvSpPr>
        <p:spPr>
          <a:xfrm>
            <a:off x="10847425" y="5216622"/>
            <a:ext cx="2866200" cy="3133500"/>
          </a:xfrm>
          <a:prstGeom prst="rect">
            <a:avLst/>
          </a:prstGeom>
          <a:noFill/>
          <a:ln/>
        </p:spPr>
        <p:txBody>
          <a:bodyPr wrap="square" lIns="0" tIns="0" rIns="0" bIns="0" rtlCol="0" anchor="t"/>
          <a:lstStyle/>
          <a:p>
            <a:pPr algn="l" indent="0" marL="0">
              <a:lnSpc>
                <a:spcPct val="115000"/>
              </a:lnSpc>
              <a:buNone/>
            </a:pPr>
            <a:r>
              <a:rPr lang="en-US" sz="2000" dirty="0">
                <a:solidFill>
                  <a:srgbClr val="000000"/>
                </a:solidFill>
                <a:latin typeface="Arial" pitchFamily="34" charset="0"/>
                <a:ea typeface="Arial" pitchFamily="34" charset="-122"/>
                <a:cs typeface="Arial" pitchFamily="34" charset="-120"/>
              </a:rPr>
              <a:t>При проектировании упаковки многогранные углы возникают на сгибах и вершинах развёрток. Здесь важны точные размеры, чтобы изделие сохраняло форму и легко собиралось.
</a:t>
            </a:r>
            <a:endParaRPr lang="en-US" sz="2000" dirty="0"/>
          </a:p>
        </p:txBody>
      </p:sp>
      <p:sp>
        <p:nvSpPr>
          <p:cNvPr id="24" name="Text 9"/>
          <p:cNvSpPr txBox="1"/>
          <p:nvPr/>
        </p:nvSpPr>
        <p:spPr>
          <a:xfrm>
            <a:off x="10824775" y="3843725"/>
            <a:ext cx="2866200" cy="1111800"/>
          </a:xfrm>
          <a:prstGeom prst="rect">
            <a:avLst/>
          </a:prstGeom>
          <a:noFill/>
          <a:ln/>
        </p:spPr>
        <p:txBody>
          <a:bodyPr wrap="square" lIns="0" tIns="0" rIns="0" bIns="0" rtlCol="0" anchor="ctr"/>
          <a:lstStyle/>
          <a:p>
            <a:pPr algn="l" indent="0" marL="0">
              <a:lnSpc>
                <a:spcPct val="90000"/>
              </a:lnSpc>
              <a:buNone/>
            </a:pPr>
            <a:r>
              <a:rPr lang="en-US" sz="2600" b="1" dirty="0">
                <a:solidFill>
                  <a:srgbClr val="1C3354"/>
                </a:solidFill>
                <a:latin typeface="Arial" pitchFamily="34" charset="0"/>
                <a:ea typeface="Arial" pitchFamily="34" charset="-122"/>
                <a:cs typeface="Arial" pitchFamily="34" charset="-120"/>
              </a:rPr>
              <a:t>Упаковка
</a:t>
            </a:r>
            <a:endParaRPr lang="en-US" sz="2600" dirty="0"/>
          </a:p>
        </p:txBody>
      </p:sp>
      <p:sp>
        <p:nvSpPr>
          <p:cNvPr id="25" name="Text 10"/>
          <p:cNvSpPr txBox="1"/>
          <p:nvPr/>
        </p:nvSpPr>
        <p:spPr>
          <a:xfrm>
            <a:off x="13967675" y="5216622"/>
            <a:ext cx="2866200" cy="3133500"/>
          </a:xfrm>
          <a:prstGeom prst="rect">
            <a:avLst/>
          </a:prstGeom>
          <a:noFill/>
          <a:ln/>
        </p:spPr>
        <p:txBody>
          <a:bodyPr wrap="square" lIns="0" tIns="0" rIns="0" bIns="0" rtlCol="0" anchor="t"/>
          <a:lstStyle/>
          <a:p>
            <a:pPr algn="l" indent="0" marL="0">
              <a:lnSpc>
                <a:spcPct val="115000"/>
              </a:lnSpc>
              <a:buNone/>
            </a:pPr>
            <a:r>
              <a:rPr lang="en-US" sz="1949" dirty="0">
                <a:solidFill>
                  <a:srgbClr val="000000"/>
                </a:solidFill>
                <a:latin typeface="Arial" pitchFamily="34" charset="0"/>
                <a:ea typeface="Arial" pitchFamily="34" charset="-122"/>
                <a:cs typeface="Arial" pitchFamily="34" charset="-120"/>
              </a:rPr>
              <a:t>На уроках геометрии многогранные углы служат удобной моделью для перехода от чертежа к пространству. Они помогают развивать пространственное воображение и аккуратность построений.
</a:t>
            </a:r>
            <a:endParaRPr lang="en-US" sz="1949" dirty="0"/>
          </a:p>
        </p:txBody>
      </p:sp>
      <p:sp>
        <p:nvSpPr>
          <p:cNvPr id="26" name="Text 11"/>
          <p:cNvSpPr txBox="1"/>
          <p:nvPr/>
        </p:nvSpPr>
        <p:spPr>
          <a:xfrm>
            <a:off x="13945025" y="3843725"/>
            <a:ext cx="2866200" cy="1111800"/>
          </a:xfrm>
          <a:prstGeom prst="rect">
            <a:avLst/>
          </a:prstGeom>
          <a:noFill/>
          <a:ln/>
        </p:spPr>
        <p:txBody>
          <a:bodyPr wrap="square" lIns="0" tIns="0" rIns="0" bIns="0" rtlCol="0" anchor="ctr"/>
          <a:lstStyle/>
          <a:p>
            <a:pPr algn="l" indent="0" marL="0">
              <a:lnSpc>
                <a:spcPct val="90000"/>
              </a:lnSpc>
              <a:buNone/>
            </a:pPr>
            <a:r>
              <a:rPr lang="en-US" sz="2600" b="1" dirty="0">
                <a:solidFill>
                  <a:srgbClr val="1C3354"/>
                </a:solidFill>
                <a:latin typeface="Arial" pitchFamily="34" charset="0"/>
                <a:ea typeface="Arial" pitchFamily="34" charset="-122"/>
                <a:cs typeface="Arial" pitchFamily="34" charset="-120"/>
              </a:rPr>
              <a:t>Школьное моделирование
</a:t>
            </a:r>
            <a:endParaRPr lang="en-US" sz="26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0" y="0"/>
            <a:ext cx="18288000" cy="10287000"/>
          </a:xfrm>
          <a:prstGeom prst="rect">
            <a:avLst/>
          </a:prstGeom>
        </p:spPr>
      </p:pic>
      <p:pic>
        <p:nvPicPr>
          <p:cNvPr id="4" name="Image 2" descr="preencoded.png">    </p:cNvPr>
          <p:cNvPicPr>
            <a:picLocks noChangeAspect="1"/>
          </p:cNvPicPr>
          <p:nvPr/>
        </p:nvPicPr>
        <p:blipFill>
          <a:blip r:embed="rId3"/>
          <a:stretch>
            <a:fillRect/>
          </a:stretch>
        </p:blipFill>
        <p:spPr>
          <a:xfrm>
            <a:off x="8703325" y="2796798"/>
            <a:ext cx="9042900" cy="4893805"/>
          </a:xfrm>
          <a:prstGeom prst="rect">
            <a:avLst/>
          </a:prstGeom>
        </p:spPr>
      </p:pic>
      <p:sp>
        <p:nvSpPr>
          <p:cNvPr id="5" name="Text 0"/>
          <p:cNvSpPr txBox="1"/>
          <p:nvPr/>
        </p:nvSpPr>
        <p:spPr>
          <a:xfrm>
            <a:off x="8703325" y="8881500"/>
            <a:ext cx="9042900" cy="246300"/>
          </a:xfrm>
          <a:prstGeom prst="rect">
            <a:avLst/>
          </a:prstGeom>
          <a:noFill/>
          <a:ln/>
        </p:spPr>
        <p:txBody>
          <a:bodyPr wrap="square" lIns="0" tIns="0" rIns="0" bIns="0" rtlCol="0" anchor="t"/>
          <a:lstStyle/>
          <a:p>
            <a:pPr algn="r" indent="0" marL="0">
              <a:lnSpc>
                <a:spcPct val="150041"/>
              </a:lnSpc>
              <a:buNone/>
            </a:pPr>
            <a:r>
              <a:rPr lang="en-US" sz="1292" dirty="0">
                <a:solidFill>
                  <a:srgbClr val="2A3E5C"/>
                </a:solidFill>
                <a:latin typeface="Arial" pitchFamily="34" charset="0"/>
                <a:ea typeface="Arial" pitchFamily="34" charset="-122"/>
                <a:cs typeface="Arial" pitchFamily="34" charset="-120"/>
              </a:rPr>
              <a:t>Курс геометрии 10 класса
</a:t>
            </a:r>
            <a:endParaRPr lang="en-US" sz="1292" dirty="0"/>
          </a:p>
        </p:txBody>
      </p:sp>
      <p:sp>
        <p:nvSpPr>
          <p:cNvPr id="6" name="Text 1"/>
          <p:cNvSpPr txBox="1"/>
          <p:nvPr/>
        </p:nvSpPr>
        <p:spPr>
          <a:xfrm>
            <a:off x="123775" y="9536150"/>
            <a:ext cx="1028700" cy="746400"/>
          </a:xfrm>
          <a:prstGeom prst="rect">
            <a:avLst/>
          </a:prstGeom>
          <a:noFill/>
          <a:ln/>
        </p:spPr>
        <p:txBody>
          <a:bodyPr wrap="square" lIns="0" tIns="0" rIns="0" bIns="0" rtlCol="0" anchor="t"/>
          <a:lstStyle/>
          <a:p>
            <a:pPr algn="ctr" indent="0" marL="0">
              <a:lnSpc>
                <a:spcPct val="100000"/>
              </a:lnSpc>
              <a:buNone/>
            </a:pPr>
            <a:r>
              <a:rPr lang="en-US" sz="2200" b="1" dirty="0">
                <a:solidFill>
                  <a:srgbClr val="D9D9D9"/>
                </a:solidFill>
                <a:latin typeface="Arial" pitchFamily="34" charset="0"/>
                <a:ea typeface="Arial" pitchFamily="34" charset="-122"/>
                <a:cs typeface="Arial" pitchFamily="34" charset="-120"/>
              </a:rPr>
              <a:t>19</a:t>
            </a:r>
            <a:endParaRPr lang="en-US" sz="2200" dirty="0"/>
          </a:p>
        </p:txBody>
      </p:sp>
      <p:sp>
        <p:nvSpPr>
          <p:cNvPr id="7" name="Text 2"/>
          <p:cNvSpPr txBox="1"/>
          <p:nvPr/>
        </p:nvSpPr>
        <p:spPr>
          <a:xfrm>
            <a:off x="382425" y="1918950"/>
            <a:ext cx="8069100" cy="6649500"/>
          </a:xfrm>
          <a:prstGeom prst="rect">
            <a:avLst/>
          </a:prstGeom>
          <a:noFill/>
          <a:ln/>
        </p:spPr>
        <p:txBody>
          <a:bodyPr wrap="square" lIns="0" tIns="0" rIns="0" bIns="0" rtlCol="0" anchor="ctr"/>
          <a:lstStyle/>
          <a:p>
            <a:pPr algn="l" indent="0" marL="0">
              <a:lnSpc>
                <a:spcPct val="120000"/>
              </a:lnSpc>
              <a:buNone/>
            </a:pPr>
            <a:r>
              <a:rPr lang="en-US" sz="4600" b="1" dirty="0">
                <a:solidFill>
                  <a:srgbClr val="000000"/>
                </a:solidFill>
                <a:latin typeface="Arial" pitchFamily="34" charset="0"/>
                <a:ea typeface="Arial" pitchFamily="34" charset="-122"/>
                <a:cs typeface="Arial" pitchFamily="34" charset="-120"/>
              </a:rPr>
              <a:t>Ключевые факты по теме для повторения
</a:t>
            </a:r>
            <a:pPr algn="l" indent="0" marL="0">
              <a:lnSpc>
                <a:spcPct val="120000"/>
              </a:lnSpc>
              <a:buNone/>
            </a:pPr>
            <a:r>
              <a:rPr lang="en-US" sz="4000" b="1" dirty="0">
                <a:solidFill>
                  <a:srgbClr val="000000"/>
                </a:solidFill>
                <a:latin typeface="Arial" pitchFamily="34" charset="0"/>
                <a:ea typeface="Arial" pitchFamily="34" charset="-122"/>
                <a:cs typeface="Arial" pitchFamily="34" charset="-120"/>
              </a:rPr>
              <a:t>
</a:t>
            </a:r>
            <a:pPr algn="l" indent="0" marL="0">
              <a:lnSpc>
                <a:spcPct val="150041"/>
              </a:lnSpc>
              <a:buNone/>
            </a:pPr>
            <a:r>
              <a:rPr lang="en-US" sz="2400" dirty="0">
                <a:solidFill>
                  <a:srgbClr val="000000"/>
                </a:solidFill>
                <a:latin typeface="Arial" pitchFamily="34" charset="0"/>
                <a:ea typeface="Arial" pitchFamily="34" charset="-122"/>
                <a:cs typeface="Arial" pitchFamily="34" charset="-120"/>
              </a:rPr>
              <a:t>
</a:t>
            </a:r>
            <a:pPr algn="l" indent="0" marL="0">
              <a:lnSpc>
                <a:spcPct val="150041"/>
              </a:lnSpc>
              <a:buNone/>
            </a:pPr>
            <a:r>
              <a:rPr lang="en-US" sz="2400" dirty="0">
                <a:solidFill>
                  <a:srgbClr val="000000"/>
                </a:solidFill>
                <a:latin typeface="Arial" pitchFamily="34" charset="0"/>
                <a:ea typeface="Arial" pitchFamily="34" charset="-122"/>
                <a:cs typeface="Arial" pitchFamily="34" charset="-120"/>
              </a:rPr>
              <a:t>Сводная таблица для быстрого повторения основных понятий и их роли в задачах стереометрии.
</a:t>
            </a:r>
            <a:pPr algn="l" indent="0" marL="0">
              <a:lnSpc>
                <a:spcPct val="150041"/>
              </a:lnSpc>
              <a:buNone/>
            </a:pPr>
            <a:r>
              <a:rPr lang="en-US" sz="2600" dirty="0">
                <a:solidFill>
                  <a:srgbClr val="000000"/>
                </a:solidFill>
                <a:latin typeface="Arial" pitchFamily="34" charset="0"/>
                <a:ea typeface="Arial" pitchFamily="34" charset="-122"/>
                <a:cs typeface="Arial" pitchFamily="34" charset="-120"/>
              </a:rPr>
              <a:t>
</a:t>
            </a:r>
            <a:pPr algn="l" indent="0" marL="0">
              <a:lnSpc>
                <a:spcPct val="150041"/>
              </a:lnSpc>
              <a:buNone/>
            </a:pPr>
            <a:r>
              <a:rPr lang="en-US" sz="2400" dirty="0">
                <a:solidFill>
                  <a:srgbClr val="000000"/>
                </a:solidFill>
                <a:latin typeface="Arial" pitchFamily="34" charset="0"/>
                <a:ea typeface="Arial" pitchFamily="34" charset="-122"/>
                <a:cs typeface="Arial" pitchFamily="34" charset="-120"/>
              </a:rPr>
              <a:t>Все ключевые признаки связаны с одной вершиной и используются вместе: без них невозможно корректно описывать и исследовать пространственные фигуры.
</a:t>
            </a:r>
            <a:endParaRPr lang="en-US" sz="46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0" y="0"/>
            <a:ext cx="18288000" cy="10287000"/>
          </a:xfrm>
          <a:prstGeom prst="rect">
            <a:avLst/>
          </a:prstGeom>
        </p:spPr>
      </p:pic>
      <p:sp>
        <p:nvSpPr>
          <p:cNvPr id="4" name="Text 0"/>
          <p:cNvSpPr txBox="1"/>
          <p:nvPr/>
        </p:nvSpPr>
        <p:spPr>
          <a:xfrm>
            <a:off x="1028675" y="2761375"/>
            <a:ext cx="12865200" cy="4745100"/>
          </a:xfrm>
          <a:prstGeom prst="rect">
            <a:avLst/>
          </a:prstGeom>
          <a:noFill/>
          <a:ln/>
        </p:spPr>
        <p:txBody>
          <a:bodyPr wrap="square" lIns="0" tIns="0" rIns="0" bIns="0" rtlCol="0" anchor="t"/>
          <a:lstStyle/>
          <a:p>
            <a:pPr algn="l" indent="0" marL="0">
              <a:lnSpc>
                <a:spcPct val="100000"/>
              </a:lnSpc>
              <a:buNone/>
            </a:pPr>
            <a:r>
              <a:rPr lang="en-US" sz="6000" b="1" dirty="0">
                <a:solidFill>
                  <a:srgbClr val="000000"/>
                </a:solidFill>
                <a:latin typeface="Arial" pitchFamily="34" charset="0"/>
                <a:ea typeface="Arial" pitchFamily="34" charset="-122"/>
                <a:cs typeface="Arial" pitchFamily="34" charset="-120"/>
              </a:rPr>
              <a:t>Главное о многогранных углах
</a:t>
            </a:r>
            <a:pPr algn="l" indent="0" marL="0">
              <a:lnSpc>
                <a:spcPct val="100000"/>
              </a:lnSpc>
              <a:buNone/>
            </a:pPr>
            <a:r>
              <a:rPr lang="en-US" sz="6000" b="1"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2500" dirty="0">
                <a:solidFill>
                  <a:srgbClr val="1C3354"/>
                </a:solidFill>
                <a:latin typeface="Arial" pitchFamily="34" charset="0"/>
                <a:ea typeface="Arial" pitchFamily="34" charset="-122"/>
                <a:cs typeface="Arial" pitchFamily="34" charset="-120"/>
              </a:rPr>
              <a:t>Многогранный угол показывает, как из плоских углов возникает пространственная фигура с вершиной, рёбрами и гранями. Освоив его свойства, проще понимать пирамиды, многогранники и реальные объёмные конструкции.
</a:t>
            </a:r>
            <a:endParaRPr lang="en-US" sz="6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2026-05-29T09:54:11Z</dcterms:created>
  <dcterms:modified xsi:type="dcterms:W3CDTF">2026-05-29T09:54:11Z</dcterms:modified>
</cp:coreProperties>
</file>