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Европа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Моря, фьорды, викинги и города, где природа рядом с будущим.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Европа — это не одна страна, а целый регион, где море, острова и северный климат формируют общий образ жизни.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морей и островов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200" y="2336733"/>
            <a:ext cx="6835800" cy="66488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1359450" y="707575"/>
            <a:ext cx="16245600" cy="13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Северная Европа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8410675" y="2336425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Северное положение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расположен в северной части Европы, ближе к Арктике, чем к тёплым средиземноморским районам. Поэтому здесь особенно заметны долгие зимы и короткое лето.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8410675" y="4092600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отмечают Норвегию, Швецию, Финляндию, Данию и Исландию. Рядом находятся Балтийское, Северное и Норвежское моря, которые сильно влияют на жизнь людей.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8410675" y="5848775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 Арктике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полярный круг проходит рядом с частью территории региона. Это объясняет, почему здесь бывают полярный день, полярная ночь и очень длинные сумерки.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8410675" y="7604950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 и побережье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острова и прибрежные зоны не менее важны, чем материковые территории. Именно там сосредоточены порты, города и основные транспортные связи.
</a:t>
            </a:r>
            <a:endParaRPr lang="en-US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4013600"/>
            <a:ext cx="9042900" cy="24602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и общеупотребительная классификация стран Северной Европы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страны относят к региону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различать близкие, но не одинаковые географические понятия.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Скандинавия — лишь часть более широкого региона Северной Европы.
</a:t>
            </a:r>
            <a:endParaRPr lang="en-US" sz="4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6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климатическим условиям Северной Европы
</a:t>
            </a:r>
            <a:endParaRPr lang="en-US" sz="1961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климат здесь особенный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климат влияют не только широта, но и океан, ветры и горные преграды.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сильные влияния — широта и океан, но тёплое течение заметно смягчает климат побережья.
</a:t>
            </a:r>
            <a:endParaRPr lang="en-US" sz="4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6650" y="6052027"/>
            <a:ext cx="16444800" cy="31636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562200" y="491775"/>
            <a:ext cx="156423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ландшафты
</a:t>
            </a:r>
            <a:endParaRPr lang="en-US" sz="4500" dirty="0"/>
          </a:p>
        </p:txBody>
      </p:sp>
      <p:sp>
        <p:nvSpPr>
          <p:cNvPr id="10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1603191" y="2321753"/>
            <a:ext cx="2675345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Фьорды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Фьорды — узкие морские заливы между высокими скалами. Они особенно известны в Норвегии и делают береговую линию очень изрезанной.
</a:t>
            </a:r>
            <a:endParaRPr lang="en-US" sz="2500" dirty="0"/>
          </a:p>
        </p:txBody>
      </p:sp>
      <p:sp>
        <p:nvSpPr>
          <p:cNvPr id="12" name="Text 3"/>
          <p:cNvSpPr txBox="1"/>
          <p:nvPr/>
        </p:nvSpPr>
        <p:spPr>
          <a:xfrm>
            <a:off x="4826945" y="2321753"/>
            <a:ext cx="2675345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леса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покрывает большие площади региона. Хвойные леса дают древесину, защищают почвы и формируют привычный северный пейзаж.
</a:t>
            </a:r>
            <a:endParaRPr lang="en-US" sz="2500" dirty="0"/>
          </a:p>
        </p:txBody>
      </p:sp>
      <p:sp>
        <p:nvSpPr>
          <p:cNvPr id="13" name="Text 4"/>
          <p:cNvSpPr txBox="1"/>
          <p:nvPr/>
        </p:nvSpPr>
        <p:spPr>
          <a:xfrm>
            <a:off x="8058945" y="2321753"/>
            <a:ext cx="2675345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встречается в более северных районах. Здесь растения низкие, а почвы долго остаются холодными, поэтому природа выглядит особенно хрупкой.
</a:t>
            </a:r>
            <a:endParaRPr lang="en-US" sz="2500" dirty="0"/>
          </a:p>
        </p:txBody>
      </p:sp>
      <p:sp>
        <p:nvSpPr>
          <p:cNvPr id="14" name="Text 5"/>
          <p:cNvSpPr txBox="1"/>
          <p:nvPr/>
        </p:nvSpPr>
        <p:spPr>
          <a:xfrm>
            <a:off x="11290946" y="2321753"/>
            <a:ext cx="2675345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 в Северной Европе очень много, особенно в Финляндии и Швеции. Вода стала частью повседневного ландшафта и отдыха.
</a:t>
            </a:r>
            <a:endParaRPr lang="en-US" sz="2500" dirty="0"/>
          </a:p>
        </p:txBody>
      </p:sp>
      <p:sp>
        <p:nvSpPr>
          <p:cNvPr id="15" name="Text 6"/>
          <p:cNvSpPr txBox="1"/>
          <p:nvPr/>
        </p:nvSpPr>
        <p:spPr>
          <a:xfrm>
            <a:off x="14522943" y="2321753"/>
            <a:ext cx="2675345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 небо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Северное сияние и белые ночи показывают, насколько необычны световые условия региона. Они зависят от положения Земли и широты.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природным ресурсам Северной Европы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природные ресурсы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здесь важна не меньше, чем дороги: она кормит, даёт энергию и соединяет страны.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и речная среда поддерживает питание, энергетику и связь между странами региона.
</a:t>
            </a:r>
            <a:endParaRPr lang="en-US" sz="4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расселению в странах Северной Европы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живут люди в регионе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тянутся к побережью, потому что там удобнее жить, работать и путешествовать.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сосредоточено неравномерно: самые удобные для жизни места — крупные города и прибрежные зоны.
</a:t>
            </a:r>
            <a:endParaRPr lang="en-US" sz="4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475" y="3606568"/>
            <a:ext cx="8493000" cy="404666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4362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и народы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0254875" y="2305150"/>
            <a:ext cx="7728300" cy="56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какие языки и народы образуют культурную картину Северной Европы.
</a:t>
            </a:r>
            <a:pPr algn="l" indent="0" marL="0">
              <a:lnSpc>
                <a:spcPct val="150041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Скандинавские языки близки друг к другу, а финский и саамские языки подчёркивают разнообразие региона.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9645375" y="8170450"/>
            <a:ext cx="62919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Лингвистическая и этнокультурная классификация народов Северной Европы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Викинги: мифы и реальность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Показаны направления деятельности и пути контактов викингов.
</a:t>
            </a:r>
            <a:endParaRPr lang="en-US" sz="2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9075" y="3321938"/>
            <a:ext cx="8958300" cy="41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6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40014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моря особенно сильно влияли на жизнь региона.
</a:t>
            </a:r>
            <a:pPr algn="ctr" indent="0" marL="0">
              <a:lnSpc>
                <a:spcPct val="140014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физической карте Северной Европы и школьным географическим атласам.
</a:t>
            </a:r>
            <a:endParaRPr lang="en-US" sz="6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0862450" y="2817850"/>
            <a:ext cx="6809400" cy="49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Побережье и моря сделали торговлю быстрее и дешевле, чем сухопутные пути. Морские маршруты объединяли города, острова и соседние страны.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9075" y="3321938"/>
            <a:ext cx="8958300" cy="41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6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
</a:t>
            </a:r>
            <a:pPr algn="ctr" indent="0" marL="0">
              <a:lnSpc>
                <a:spcPct val="140014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 временем заметного расширения образования и секулярных взглядов.
</a:t>
            </a:r>
            <a:pPr algn="ctr" indent="0" marL="0">
              <a:lnSpc>
                <a:spcPct val="140014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обзоры по Северной Европе; энциклопедические справки по истории образования и секуляризации.
</a:t>
            </a:r>
            <a:endParaRPr lang="en-US" sz="6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0862450" y="2817850"/>
            <a:ext cx="6809400" cy="49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 долго формировало культуру региона, а в XIX веке усилились школьное образование и светские общественные идеи.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200" y="2336733"/>
            <a:ext cx="6835800" cy="66488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1359450" y="707575"/>
            <a:ext cx="16245600" cy="13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Жилища и повседневная жизнь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8410675" y="2336425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погоды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Крутые крыши и прочные стены помогают домам выдерживать снег, ветер и дождь. В таких зданиях особенно важны утепление, небольшие потери тепла и удобная планировка помещений.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8410675" y="4092600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 тепло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Светлые комнаты, большие окна и тёплые материалы делают жильё уютным в долгую зиму. Часто используют дерево, потому что оно создаёт ощущение тепла и близости к природе.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8410675" y="5848775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прежде всего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повседневной жизни ценят простоту и порядок: удобная мебель, место для хранения, практичные вещи. Дом должен быть не только красивым, но и удобным каждый день.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8410675" y="7604950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рядом с природой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 городах люди стараются быть ближе к природе: гуляют, катаются на велосипедах и проводят время на улице, когда позволяет погода и световой день.
</a:t>
            </a:r>
            <a:endParaRPr lang="en-US" sz="2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995" y="2985284"/>
            <a:ext cx="835200" cy="6681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10962" y="2948164"/>
            <a:ext cx="835200" cy="74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7509" y="6638231"/>
            <a:ext cx="808200" cy="80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10979" y="6708251"/>
            <a:ext cx="835200" cy="6681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особенности образования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57075" y="399312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в регионе воспринимается как место, где учат не только предметам, но и самостоятельности. Ученикам важно уметь задавать вопросы, работать вместе и отвечать за результат.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навыки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9794275" y="399317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Библиотеки остаются привычной частью жизни: здесь берут книги, учатся и проводят время. Доступ к чтению считается важным условием развития и равных возможностей.
</a:t>
            </a:r>
            <a:endParaRPr lang="en-US" sz="2500" dirty="0"/>
          </a:p>
        </p:txBody>
      </p:sp>
      <p:sp>
        <p:nvSpPr>
          <p:cNvPr id="12" name="Text 5"/>
          <p:cNvSpPr txBox="1"/>
          <p:nvPr/>
        </p:nvSpPr>
        <p:spPr>
          <a:xfrm>
            <a:off x="11030275" y="298082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для всех
</a:t>
            </a:r>
            <a:endParaRPr lang="en-US" sz="3200" dirty="0"/>
          </a:p>
        </p:txBody>
      </p:sp>
      <p:sp>
        <p:nvSpPr>
          <p:cNvPr id="13" name="Text 6"/>
          <p:cNvSpPr txBox="1"/>
          <p:nvPr/>
        </p:nvSpPr>
        <p:spPr>
          <a:xfrm>
            <a:off x="10570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грамотность помогает людям свободно пользоваться учебниками, цифровыми ресурсами и инструкциями. Это поддерживает учёбу, работу и участие в общественной жизни.
</a:t>
            </a:r>
            <a:endParaRPr lang="en-US" sz="2500" dirty="0"/>
          </a:p>
        </p:txBody>
      </p:sp>
      <p:sp>
        <p:nvSpPr>
          <p:cNvPr id="14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Грамотность и знания
</a:t>
            </a:r>
            <a:endParaRPr lang="en-US" sz="3200" dirty="0"/>
          </a:p>
        </p:txBody>
      </p:sp>
      <p:sp>
        <p:nvSpPr>
          <p:cNvPr id="15" name="Text 8"/>
          <p:cNvSpPr txBox="1"/>
          <p:nvPr/>
        </p:nvSpPr>
        <p:spPr>
          <a:xfrm>
            <a:off x="97942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Командная работа ценится с раннего возраста: в проектах, спорте и школьных делах. Такой подход помогает учиться договариваться и уважать мнение других.
</a:t>
            </a:r>
            <a:endParaRPr lang="en-US" sz="2500" dirty="0"/>
          </a:p>
        </p:txBody>
      </p:sp>
      <p:sp>
        <p:nvSpPr>
          <p:cNvPr id="16" name="Text 9"/>
          <p:cNvSpPr txBox="1"/>
          <p:nvPr/>
        </p:nvSpPr>
        <p:spPr>
          <a:xfrm>
            <a:off x="11030275" y="670377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работать вместе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200" y="2805935"/>
            <a:ext cx="6835800" cy="63217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497200" y="852250"/>
            <a:ext cx="6835800" cy="160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Дизайн и архитектура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9404100" y="1797621"/>
            <a:ext cx="7503600" cy="24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и простота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североевропейском дизайне важны простые формы, свет и функциональность. Предметы создают так, чтобы ими было удобно пользоваться каждый день, без лишнего декора.
</a:t>
            </a:r>
            <a:endParaRPr lang="en-US" sz="3000" dirty="0"/>
          </a:p>
        </p:txBody>
      </p:sp>
      <p:sp>
        <p:nvSpPr>
          <p:cNvPr id="13" name="Text 3"/>
          <p:cNvSpPr txBox="1"/>
          <p:nvPr/>
        </p:nvSpPr>
        <p:spPr>
          <a:xfrm>
            <a:off x="9404100" y="4594321"/>
            <a:ext cx="7503600" cy="24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Натуральные материалы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домов и мебели часто выбирают дерево, камень, стекло и натуральные ткани. Эти материалы помогают сделать интерьер тёплым, спокойным и визуально лёгким.
</a:t>
            </a:r>
            <a:endParaRPr lang="en-US" sz="3000" dirty="0"/>
          </a:p>
        </p:txBody>
      </p:sp>
      <p:sp>
        <p:nvSpPr>
          <p:cNvPr id="14" name="Text 4"/>
          <p:cNvSpPr txBox="1"/>
          <p:nvPr/>
        </p:nvSpPr>
        <p:spPr>
          <a:xfrm>
            <a:off x="9404100" y="7391021"/>
            <a:ext cx="7503600" cy="24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для 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среда тоже строится по тому же принципу: понятные линии, удобные общественные пространства и аккуратные детали. Красота здесь связана с пользой и порядком.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6650" y="6052027"/>
            <a:ext cx="16444800" cy="31636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562200" y="491775"/>
            <a:ext cx="156423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 активный образ жизни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1561698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виды спорта
</a:t>
            </a:r>
            <a:pPr algn="l" indent="0" marL="0">
              <a:lnSpc>
                <a:spcPct val="100000"/>
              </a:lnSpc>
              <a:buNone/>
            </a:pPr>
            <a:r>
              <a:rPr lang="en-US" sz="10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Лыжи и биатлон особенно популярны там, где зима длинная и снежная. Такие виды спорта развивают выносливость и помогают использовать холодное время года активно.
</a:t>
            </a:r>
            <a:endParaRPr lang="en-US" sz="2622" dirty="0"/>
          </a:p>
        </p:txBody>
      </p:sp>
      <p:sp>
        <p:nvSpPr>
          <p:cNvPr id="11" name="Text 3"/>
          <p:cNvSpPr txBox="1"/>
          <p:nvPr/>
        </p:nvSpPr>
        <p:spPr>
          <a:xfrm>
            <a:off x="5640679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 любую погоду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Катание на коньках и прогулки по льду или снегу знакомы многим с детства. Это не только тренировка, но и обычный способ провести время с семьёй и друзьями.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9730094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на 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Пешие маршруты и походы показывают уважение к природе. Люди ценят тишину, чистый воздух и возможность отдыхать на открытых пространствах рядом с лесами и озёрами.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13819521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Привычка быть в форме
</a:t>
            </a:r>
            <a:pPr algn="l" indent="0" marL="0">
              <a:lnSpc>
                <a:spcPct val="100000"/>
              </a:lnSpc>
              <a:buNone/>
            </a:pPr>
            <a:r>
              <a:rPr lang="en-US" sz="10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здесь часто становится частью повседневной жизни: после школы, в выходные и в отпуске. Спорт помогает поддерживать здоровье и настроение круглый год.
</a:t>
            </a:r>
            <a:endParaRPr lang="en-US" sz="264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4319462"/>
            <a:ext cx="9042900" cy="184847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Энциклопедические справки о национальных праздниках Исландии, Швеции, Дании и Финляндии.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традиций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в странах Северной Европы сочетаются государственные даты, семейные встречи и сезонные обычаи. У праздников есть общие черты, но и яркие национальные особенности.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заметны свет, музыка, семейность и связь с сезоном, но каждый праздник подчёркивает свою историческую память.
</a:t>
            </a:r>
            <a:endParaRPr lang="en-US" sz="4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516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программам устойчивого развития североевропейских стран и городов; материалы OECD и национальных экологических стратегий.
</a:t>
            </a:r>
            <a:endParaRPr lang="en-US" sz="1516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развитие сегодня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города региона развивают не один, а сразу несколько способов бережного отношения к природе. Это видно в энергетике, транспорте и уходе за лесами и водой.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устойчивое развитие строится сразу на нескольких опорах. Такой подход делает города удобными и помогает экономить ресурсы.
</a:t>
            </a:r>
            <a:endParaRPr lang="en-US" sz="4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524725" y="1189600"/>
            <a:ext cx="172398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себя: 5 вопросов
</a:t>
            </a:r>
            <a:endParaRPr lang="en-US" sz="4500" dirty="0"/>
          </a:p>
        </p:txBody>
      </p:sp>
      <p:sp>
        <p:nvSpPr>
          <p:cNvPr id="11" name="Text 2"/>
          <p:cNvSpPr txBox="1"/>
          <p:nvPr/>
        </p:nvSpPr>
        <p:spPr>
          <a:xfrm>
            <a:off x="1397000" y="3219075"/>
            <a:ext cx="2518800" cy="498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моря рядом?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Назови моря, которые омывают Северную Европу, и объясни, почему именно они сделали регион морским и торговым. Подумай о Балтийском, Северном и Норвежском морях.
</a:t>
            </a:r>
            <a:endParaRPr lang="en-US" sz="2600" dirty="0"/>
          </a:p>
        </p:txBody>
      </p:sp>
      <p:sp>
        <p:nvSpPr>
          <p:cNvPr id="12" name="Text 3"/>
          <p:cNvSpPr txBox="1"/>
          <p:nvPr/>
        </p:nvSpPr>
        <p:spPr>
          <a:xfrm>
            <a:off x="4863031" y="3219075"/>
            <a:ext cx="2518800" cy="498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климат мягче?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 побережья климат мягче, чем можно ожидать по широте? Вспомни влияние океана, ветров, течений и гор, которые меняют погоду.
</a:t>
            </a:r>
            <a:endParaRPr lang="en-US" sz="2600" dirty="0"/>
          </a:p>
        </p:txBody>
      </p:sp>
      <p:sp>
        <p:nvSpPr>
          <p:cNvPr id="13" name="Text 4"/>
          <p:cNvSpPr txBox="1"/>
          <p:nvPr/>
        </p:nvSpPr>
        <p:spPr>
          <a:xfrm>
            <a:off x="8329054" y="3219075"/>
            <a:ext cx="2518800" cy="498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Викинги без мифов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викинги отличались от образа из фильмов? Уточни, какие роли они выполняли в жизни региона: мореходы, торговцы, переселенцы и воины.
</a:t>
            </a:r>
            <a:endParaRPr lang="en-US" sz="2600" dirty="0"/>
          </a:p>
        </p:txBody>
      </p:sp>
      <p:sp>
        <p:nvSpPr>
          <p:cNvPr id="14" name="Text 5"/>
          <p:cNvSpPr txBox="1"/>
          <p:nvPr/>
        </p:nvSpPr>
        <p:spPr>
          <a:xfrm>
            <a:off x="11795077" y="3219075"/>
            <a:ext cx="2518800" cy="498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 Скандинавию?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три страны обычно относят к Скандинавии? Проверь, не перепутал ли ты Скандинавию с более широким понятием Северной Европы.
</a:t>
            </a:r>
            <a:endParaRPr lang="en-US" sz="2600" dirty="0"/>
          </a:p>
        </p:txBody>
      </p:sp>
      <p:sp>
        <p:nvSpPr>
          <p:cNvPr id="15" name="Text 6"/>
          <p:cNvSpPr txBox="1"/>
          <p:nvPr/>
        </p:nvSpPr>
        <p:spPr>
          <a:xfrm>
            <a:off x="15261100" y="3219075"/>
            <a:ext cx="2518800" cy="498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нужно было море?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море было важным путём для людей и товаров? Ответь, как корабли помогали связывать города, острова и дальние страны.
</a:t>
            </a:r>
            <a:endParaRPr lang="en-US" sz="2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Европа — это регион морей, суровой, но разной природы, разных языков и богатой истории. Сегодня он известен образованием, удобной средой и бережным отношением к ресурсам.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2026-07-27T00:09:09Z</dcterms:created>
  <dcterms:modified xsi:type="dcterms:W3CDTF">2026-07-27T00:09:09Z</dcterms:modified>
</cp:coreProperties>
</file>