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2955" y="701039"/>
            <a:ext cx="3938489" cy="3383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72000" y="1294400"/>
            <a:ext cx="2870700" cy="28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Оплодотворение: начало индивидуального развития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Слияние гамет запускает развитие нового организма.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62106" y="4516678"/>
            <a:ext cx="3623154" cy="3077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7084" y="1691289"/>
            <a:ext cx="5173980" cy="29154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4541" y="2194559"/>
            <a:ext cx="2683479" cy="1882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человека оплодотворение обычно происходит в ампулярной части маточной трубы. Здесь встречаются яйцеклетка и сперматозоид, а успех зачатия зависит от времени овуляции, состояния репродуктивных путей и качества гамет.
</a:t>
            </a:r>
            <a:endParaRPr lang="en-US" sz="1050" dirty="0"/>
          </a:p>
        </p:txBody>
      </p:sp>
      <p:sp>
        <p:nvSpPr>
          <p:cNvPr id="7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 где начинается новая жизнь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Гаметы человека: строение и особенности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686302" y="1670588"/>
            <a:ext cx="3529089" cy="129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Яйцеклетка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крупная неподвижная клетка с богатой цитоплазмой, запасами веществ и защитными оболочками. Она не только несёт наследственную информацию, но и обеспечивает первые этапы развития зародыша.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86302" y="3096345"/>
            <a:ext cx="3529089" cy="129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Гаплоидный набор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гаметы содержат по 23 хромосомы, то есть имеют гаплоидный набор. Благодаря этому при их слиянии в зиготе восстанавливается полный набор хромосом вида.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84675" y="1670588"/>
            <a:ext cx="3529088" cy="129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Сперматозоид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очень малая подвижная клетка, приспособленная к активному движению. В её головке находятся ядро и акросома, а шейка и хвост обеспечивают продвижение к яйцеклетке.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984675" y="3096344"/>
            <a:ext cx="3529088" cy="129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функции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Яйцеклетка передаёт будущей зиготе цитоплазму и питательные ресурсы, а сперматозоид вносит главным образом генетический материал. Их различия отражают разные роли в оплодотворении.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9889" y="3603874"/>
            <a:ext cx="7802561" cy="103627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сперматозоидов к яйцеклетке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358775" y="1670589"/>
            <a:ext cx="3529089" cy="7868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Массовый старт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эякуляции в половые пути женщины попадает сотни миллионов сперматозоидов, однако до яйцеклетки добираются только единицы. Это делает путь к ней крайне избирательным.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358775" y="2649448"/>
            <a:ext cx="3529089" cy="7868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движения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Перемещение обеспечивается жгутиком сперматозоида, а также сокращениями матки и маточных труб. Без этих механизмов клетки не смогли бы продвинуться к месту встречи с яйцеклеткой.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4657148" y="1670589"/>
            <a:ext cx="3529088" cy="7868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пути выживают наиболее подвижные и морфологически полноценные сперматозоиды. Повреждённые или слабые клетки быстро теряют способность двигаться и участвовать в оплодотворении.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4657148" y="2649447"/>
            <a:ext cx="3529088" cy="7868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среды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Успешному продвижению помогают благоприятные условия женских половых путей. Их состояние влияет на скорость движения сперматозоидов и на вероятность их встречи с яйцеклеткой.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оплодотворения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от эякуляции до образования зиготы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Капацитация и акросомная реакция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566225" y="2096734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сперматозоида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Капацитация происходит в женских половых путях и означает функциональное созревание сперматозоида. В ходе этого процесса меняются свойства его мембраны и возрастает способность к активному движению.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707006" y="2096734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поведения клетки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капацитации сперматозоид легче распознаёт оболочки яйцеклетки и становится готовым к следующему этапу оплодотворения. Без этого предварительного изменения проникновение невозможно.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66225" y="3628453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Ферментативное действие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Акросомная реакция сопровождается выделением ферментов из акросомы. Они разрушают наружные оболочки яйцеклетки и открывают сперматозоиду путь к её мембране.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707006" y="3628453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Необходимое условие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два процесса работают последовательно и дополняют друг друга. Сначала сперматозоид приобретает способность к оплодотворению, затем получает возможность пройти через защитные оболочки яйцеклетки.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гаметы равнозначны по наследственной информации, но резко различаются по строению и роли в оплодотворении.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Яйцеклетка обеспечивает старт развития, а сперматозоид прежде всего доставляет генетический материал.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биология: общая характеристика гамет человека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яйцеклетки и сперматозоида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484024" y="2442515"/>
            <a:ext cx="1609237" cy="177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Распознавание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Сперматозоид и яйцеклетка узнают друг друга благодаря белковым рецепторам на поверхности клеток. Это обеспечивает избирательность оплодотворения и помогает соединиться только совместимым гаметам.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2601810" y="2442515"/>
            <a:ext cx="1609237" cy="177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оболочками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сперматозоид прикрепляется к блестящей оболочке яйцеклетки. Затем его контакт с клеткой усиливается, и мембраны двух гамет начинают сближаться.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680215" y="2442515"/>
            <a:ext cx="1609237" cy="177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Проникновение ядра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слияния мембран ядро сперматозоида входит в цитоплазму яйцеклетки. Его хвост обычно разрушается, поскольку в дальнейшей работе участвует главным образом наследственный материал.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761562" y="2442515"/>
            <a:ext cx="1609237" cy="177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генов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одной клетке соединяются генетические программы обоих родителей. Именно это объединение делает будущий организм уникальным и запускает формирование зиготы.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Узнавание гамет и их слияние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5660" y="927073"/>
            <a:ext cx="3377807" cy="17932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сперматозоид должен проникнуть в яйцеклетку, иначе нормальное развитие невозможно.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705661" y="3566160"/>
            <a:ext cx="3754336" cy="929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биология: механизм кортикальной реакции у животных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827891" y="1057521"/>
            <a:ext cx="3271360" cy="15558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механизм защищает зиготу от лишних генетических наборов и сохраняет правильное число хромосом.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641626" y="4678984"/>
            <a:ext cx="1311900" cy="2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2154" y="2493392"/>
            <a:ext cx="3848986" cy="12282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962" y="1566447"/>
            <a:ext cx="3908988" cy="2041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параметры процесса и его биологический результат.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Оплодотворение возможно только при совпадении овуляции, встрече гамет и сохранности маточных труб; его итогом становится восстановление диплоидного набора хромосом.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6962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биология: оплодотворение у человека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оплодотворения у человека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4874342" y="1605615"/>
            <a:ext cx="2507456" cy="10407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3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слияния ядер
</a:t>
            </a:r>
            <a:pPr algn="l" indent="0" marL="0">
              <a:lnSpc>
                <a:spcPct val="100000"/>
              </a:lnSpc>
              <a:buNone/>
            </a:pPr>
            <a:r>
              <a:rPr lang="en-US" sz="745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материал родителей объединяется в одной клетке, и формируется зигота. Она получает полный диплоидный набор хромосом и становится первой клеткой нового организма.
</a:t>
            </a:r>
            <a:endParaRPr lang="en-US" sz="1303" dirty="0"/>
          </a:p>
        </p:txBody>
      </p:sp>
      <p:sp>
        <p:nvSpPr>
          <p:cNvPr id="8" name="Text 2"/>
          <p:cNvSpPr txBox="1"/>
          <p:nvPr/>
        </p:nvSpPr>
        <p:spPr>
          <a:xfrm>
            <a:off x="1763124" y="2789278"/>
            <a:ext cx="2507456" cy="10407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часы развития
</a:t>
            </a:r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зиготе активируются процессы, необходимые для дальнейшего деления. Начинается перестройка клеточного цикла и подготовка к первому митотическому делению.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74342" y="3830021"/>
            <a:ext cx="2507456" cy="10407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5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24–30 часов после оплодотворения
</a:t>
            </a:r>
            <a:pPr algn="l" indent="0" marL="0">
              <a:lnSpc>
                <a:spcPct val="100000"/>
              </a:lnSpc>
              <a:buNone/>
            </a:pPr>
            <a:r>
              <a:rPr lang="en-US" sz="723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Происходит первое деление дробления. С этого момента начинается серия быстрых митотических делений, которая ведёт к раннему эмбриональному развитию.
</a:t>
            </a:r>
            <a:endParaRPr lang="en-US" sz="1265" dirty="0"/>
          </a:p>
        </p:txBody>
      </p:sp>
      <p:sp>
        <p:nvSpPr>
          <p:cNvPr id="10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Зигота и начало дробления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68825" y="1523600"/>
            <a:ext cx="3972759" cy="30959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значение оплодотворения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630238" y="1545436"/>
            <a:ext cx="3758882" cy="9617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генов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оплодотворении случайно соединяются материнский и отцовский наборы хромосом. Именно это создаёт уникальную комбинацию наследственных признаков у каждого человека.
</a:t>
            </a:r>
            <a:endParaRPr lang="en-US" sz="1050" dirty="0"/>
          </a:p>
        </p:txBody>
      </p:sp>
      <p:sp>
        <p:nvSpPr>
          <p:cNvPr id="11" name="Text 3"/>
          <p:cNvSpPr txBox="1"/>
          <p:nvPr/>
        </p:nvSpPr>
        <p:spPr>
          <a:xfrm>
            <a:off x="630238" y="2601918"/>
            <a:ext cx="3758882" cy="9617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изменчивость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зиготе объединяются два генетических набора, поэтому потомство не копирует родителей полностью. Новая комбинация генов лежит в основе индивидуальных различий между людьми.
</a:t>
            </a:r>
            <a:endParaRPr lang="en-US" sz="1050" dirty="0"/>
          </a:p>
        </p:txBody>
      </p:sp>
      <p:sp>
        <p:nvSpPr>
          <p:cNvPr id="12" name="Text 4"/>
          <p:cNvSpPr txBox="1"/>
          <p:nvPr/>
        </p:nvSpPr>
        <p:spPr>
          <a:xfrm>
            <a:off x="630238" y="3658399"/>
            <a:ext cx="3758882" cy="9617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пола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 будущего ребёнка задаётся уже в момент оплодотворения. Если яйцеклетку оплодотворяет сперматозоид с X-хромосомой или Y-хромосомой, формируется соответствующий хромосомный набор зиготы.
</a:t>
            </a:r>
            <a:endParaRPr lang="en-US" sz="105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Фертильное окно начинается до выхода яйцеклетки, потому что сперматозоиды могут сохраняться в половых путях несколько суток.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 вероятности приходится накануне овуляции и в её день; затем шанс быстро падает из-за короткой жизнеспособности яйцеклетки.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репродуктивной физиологии человека; данные носят обобщённый характер.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Вероятность зачатия в разные дни цикла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 успешное оплодотворение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358775" y="1670589"/>
            <a:ext cx="3529089" cy="7868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Овуляция и время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значение имеет совпадение полового акта с овуляцией. Если яйцеклетка уже утратила жизнеспособность, даже при хорошем качестве спермы зачатие становится маловероятным.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58775" y="2649448"/>
            <a:ext cx="3529089" cy="7868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Проходимость труб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Маточные трубы должны быть проходимыми, чтобы гаметы встретились, а зигота смогла продвигаться к матке. Спайки и воспалительные изменения нарушают этот путь.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358775" y="3628306"/>
            <a:ext cx="3529089" cy="7868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спермы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успешного оплодотворения важны подвижность, количество и нормальное строение сперматозоидов. При снижении этих показателей вероятность достижения яйцеклетки и проникновения через её оболочки уменьшается.
</a:t>
            </a:r>
            <a:endParaRPr lang="en-US" sz="1099" dirty="0"/>
          </a:p>
        </p:txBody>
      </p:sp>
      <p:sp>
        <p:nvSpPr>
          <p:cNvPr id="14" name="Text 5"/>
          <p:cNvSpPr txBox="1"/>
          <p:nvPr/>
        </p:nvSpPr>
        <p:spPr>
          <a:xfrm>
            <a:off x="4657148" y="1670589"/>
            <a:ext cx="3529088" cy="7868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Гормональный фон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Эстрогены, прогестерон и другие гормоны регулируют созревание яйцеклетки, состояние эндометрия и состав среды в половых путях. Нарушение баланса снижает шансы на зачатие.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4657148" y="2649447"/>
            <a:ext cx="3529088" cy="7868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и здоровье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35 лет репродуктивные возможности женщины постепенно снижаются, а инфекции, эндометриоз и воспалительные процессы ухудшают условия для встречи гамет и раннего развития эмбриона.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1838" y="1602394"/>
            <a:ext cx="277578" cy="3172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11850" y="1602393"/>
            <a:ext cx="237925" cy="3172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79293" y="3304813"/>
            <a:ext cx="282669" cy="32305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68511" y="3336497"/>
            <a:ext cx="324602" cy="259682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3" name="Text 1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Бесплодие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зачатия может быть связано с нарушениями сперматогенеза, гормональными сбоями или непроходимостью маточных труб. Проблема требует поиска причины у обоих партнёров.
</a:t>
            </a:r>
            <a:endParaRPr lang="en-US" sz="1319" dirty="0"/>
          </a:p>
        </p:txBody>
      </p:sp>
      <p:sp>
        <p:nvSpPr>
          <p:cNvPr id="14" name="Text 2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Полиспермия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яйцеклетку проникает несколько сперматозоидов, нарушается нормальный набор хромосом. Такой эмбрион, как правило, не способен к полноценному развитию.
</a:t>
            </a:r>
            <a:endParaRPr lang="en-US" sz="1319" dirty="0"/>
          </a:p>
        </p:txBody>
      </p:sp>
      <p:sp>
        <p:nvSpPr>
          <p:cNvPr id="15" name="Text 3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Хромосомные аномалии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при объединении генетического материала могут приводить к тяжёлым нарушениям развития. Неправильный набор хромосом часто становится причиной раннего прекращения беременности.
</a:t>
            </a:r>
            <a:endParaRPr lang="en-US" sz="1319" dirty="0"/>
          </a:p>
        </p:txBody>
      </p:sp>
      <p:sp>
        <p:nvSpPr>
          <p:cNvPr id="16" name="Text 4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Внематочная беременность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эмбрион закрепляется вне полости матки, чаще в маточной трубе, нормальное развитие невозможно. Такое состояние опасно для женщины и требует срочной медицинской помощи.
</a:t>
            </a:r>
            <a:endParaRPr lang="en-US" sz="1319" dirty="0"/>
          </a:p>
        </p:txBody>
      </p:sp>
      <p:sp>
        <p:nvSpPr>
          <p:cNvPr id="17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нарушения и их последствия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зиготы к раннему эмбриону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 событий после слияния гамет и примерные сроки раннего развития человека.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512" y="2536505"/>
            <a:ext cx="2602145" cy="19998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662" y="2536505"/>
            <a:ext cx="2602145" cy="199989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20063" y="2535418"/>
            <a:ext cx="2601643" cy="200206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Оплодотворение у животных и растений
</a:t>
            </a:r>
            <a:endParaRPr lang="en-US" sz="2000" dirty="0"/>
          </a:p>
        </p:txBody>
      </p:sp>
      <p:sp>
        <p:nvSpPr>
          <p:cNvPr id="13" name="Text 2"/>
          <p:cNvSpPr txBox="1"/>
          <p:nvPr/>
        </p:nvSpPr>
        <p:spPr>
          <a:xfrm>
            <a:off x="471214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организма: путь без внешней среды
</a:t>
            </a:r>
            <a:pPr algn="l" indent="0" marL="0">
              <a:lnSpc>
                <a:spcPct val="100000"/>
              </a:lnSpc>
              <a:buNone/>
            </a:pPr>
            <a:r>
              <a:rPr lang="en-US" sz="321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млекопитающих встреча гамет происходит внутри половых путей самки, поэтому процесс защищён от высыхания и случайных потерь. Такая схема повышает вероятность точного соединения клеток и последующего развития зародыша.
</a:t>
            </a:r>
            <a:endParaRPr lang="en-US" sz="898" dirty="0"/>
          </a:p>
        </p:txBody>
      </p:sp>
      <p:sp>
        <p:nvSpPr>
          <p:cNvPr id="14" name="Text 3"/>
          <p:cNvSpPr txBox="1"/>
          <p:nvPr/>
        </p:nvSpPr>
        <p:spPr>
          <a:xfrm>
            <a:off x="3315438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Снаружи: ставка на массовость
</a:t>
            </a:r>
            <a:pPr algn="l" indent="0" marL="0">
              <a:lnSpc>
                <a:spcPct val="100000"/>
              </a:lnSpc>
              <a:buNone/>
            </a:pPr>
            <a:r>
              <a:rPr lang="en-US" sz="36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рыб и земноводных оплодотворение часто происходит в воде. Гаметы выбрасываются во внешнюю среду, где успех зависит от синхронности нереста, количества клеток и условий вокруг, а не от длительного контакта.
</a:t>
            </a:r>
            <a:endParaRPr lang="en-US" sz="1031" dirty="0"/>
          </a:p>
        </p:txBody>
      </p:sp>
      <p:sp>
        <p:nvSpPr>
          <p:cNvPr id="15" name="Text 4"/>
          <p:cNvSpPr txBox="1"/>
          <p:nvPr/>
        </p:nvSpPr>
        <p:spPr>
          <a:xfrm>
            <a:off x="6166433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Двойное оплодотворение у 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36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цветковых растений один спермий сливается с яйцеклеткой, а второй — с центральной клеткой зародышевого мешка. В результате образуются зародыш и питательная ткань, обеспечивающая его развитие.
</a:t>
            </a:r>
            <a:endParaRPr lang="en-US" sz="103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этап начинается сразу после завершения предыдущего, поэтому раннее развитие идёт без длительных пауз.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Сжатые сроки показывают, что в первые дни после оплодотворения формируется основа будущего эмбриона и его взаимодействия с маткой.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раннему эмбриогенезу человека; сроки приведены приблизительно.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раннего развития после встречи гамет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58514" y="2755985"/>
            <a:ext cx="3026972" cy="16870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57678" y="1512476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Термины школьного курса биологии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термины темы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86953" y="1512476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словарь помогает связать ключевые этапы оплодотворения в единую последовательность.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Определения отражают логику процесса: от встречи гамет к образованию зиготы и раннего эмбриона.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Оплодотворение — старт новой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Оплодотворение объединяет два генетических набора, сохраняет преемственность поколений и создаёт уникальную наследственную комбинацию. От точности этого процесса зависит не только начало развития, но и дальнейшее здоровье эмбриона.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2026-06-01T16:18:53Z</dcterms:created>
  <dcterms:modified xsi:type="dcterms:W3CDTF">2026-06-01T16:18:53Z</dcterms:modified>
</cp:coreProperties>
</file>