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31458" y="262328"/>
            <a:ext cx="4077910" cy="47668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4" y="809469"/>
            <a:ext cx="3580307" cy="37178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и европейская культура XVI–XVIII вв.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в Европе: миссии, торговля, книги, карты и редкие вещи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312606"/>
            <a:ext cx="3889948" cy="35062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4541" y="1371600"/>
            <a:ext cx="3884426" cy="3387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узнавала Японию через миссионеров, купцов и печатные тексты. Вместе с фактами приходили редкие предметы, новые образы и представления, которые меняли моду, науку и коллекционирование.
</a:t>
            </a:r>
            <a:endParaRPr lang="en-US" sz="105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607382"/>
            <a:ext cx="8398271" cy="5614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европейского знакомства с Японией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означают «тенденции культуры»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58774" y="1919627"/>
            <a:ext cx="1801433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Широкое понятие культуры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XVI–XVIII веков включала не только искусство, но и религию, науку, моду, книги и повседневные привычки. Поэтому влияние Японии проявлялось сразу в нескольких сферах, но не одинаково.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2562503" y="1919627"/>
            <a:ext cx="1801433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контекст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Европы это время стало эпохой Реформации, барокко и Просвещения. Каждое из этих направлений по-своему воспринимало дальние страны: через веру, эффект редкости или точное знание.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766232" y="1919627"/>
            <a:ext cx="1801433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Каналы влияния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входила в европейскую культуру не напрямую, а через отдельные каналы обмена. Чаще всего это были миссии, торговля, книги, карты и привозные предметы из японских портов.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969963" y="1919627"/>
            <a:ext cx="1801433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Избирательное воздействие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японский материал в Европе был выборочным. Одни сведения становились научными фактами, другие — основой для моды, коллекций и ярких представлений о далёком Востоке.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культурные волны XVI–XVIII вв.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58775" y="2094456"/>
            <a:ext cx="1795764" cy="138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5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 век: гуманизм
</a:t>
            </a:r>
            <a:pPr algn="l" indent="0" marL="0">
              <a:lnSpc>
                <a:spcPct val="100000"/>
              </a:lnSpc>
              <a:buNone/>
            </a:pPr>
            <a:r>
              <a:rPr lang="en-US" sz="10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Гуманизм пробудил интерес к описаниям народов, дальним землям и необычным обычаям. Европа стала внимательнее читать тексты о мире за пределами привычного пространства.
</a:t>
            </a:r>
            <a:endParaRPr lang="en-US" sz="1325" dirty="0"/>
          </a:p>
        </p:txBody>
      </p:sp>
      <p:sp>
        <p:nvSpPr>
          <p:cNvPr id="12" name="Text 3"/>
          <p:cNvSpPr txBox="1"/>
          <p:nvPr/>
        </p:nvSpPr>
        <p:spPr>
          <a:xfrm>
            <a:off x="2410952" y="2094456"/>
            <a:ext cx="1795764" cy="138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3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 век: Реформация
</a:t>
            </a:r>
            <a:pPr algn="l" indent="0" marL="0">
              <a:lnSpc>
                <a:spcPct val="100000"/>
              </a:lnSpc>
              <a:buNone/>
            </a:pPr>
            <a:r>
              <a:rPr lang="en-US" sz="10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Реформация усилила споры о вере и миссионерской деятельности. Япония оказалась в центре религиозных текстов, где обсуждались обращение, обряды и различия культур.
</a:t>
            </a:r>
            <a:endParaRPr lang="en-US" sz="1333" dirty="0"/>
          </a:p>
        </p:txBody>
      </p:sp>
      <p:sp>
        <p:nvSpPr>
          <p:cNvPr id="13" name="Text 4"/>
          <p:cNvSpPr txBox="1"/>
          <p:nvPr/>
        </p:nvSpPr>
        <p:spPr>
          <a:xfrm>
            <a:off x="4427014" y="2094456"/>
            <a:ext cx="1795764" cy="138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XVII век: барокко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Барокко ценило редкость, эффект и зрелищность. На этом фоне сообщения о Японии воспринимались как особенно интересные, потому что они обещали новизну и удивление.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757462" y="2094456"/>
            <a:ext cx="1795764" cy="138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XVIII век: Просвещение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Просвещение требовало наблюдений, сравнения и точности. Японию всё чаще описывали как предмет систематического знания, связанного с картами, фактами и классификацией.
</a:t>
            </a:r>
            <a:endParaRPr lang="en-US" sz="127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знаний шёл от первых морских контактов к миссиям и затем к торговому посредничеству.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контакты: от миссий к торговле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сведения о Японии попадали в Европу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607415" y="3668420"/>
            <a:ext cx="3541153" cy="8101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Карты и атласы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Карты и атласы включали японские острова в общую картину мира. Они показывали, где страна находится, но одновременно отражали пробелы и неточности знания.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4908546" y="3668419"/>
            <a:ext cx="3541153" cy="8101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 и коллекции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Коллекции и привозные вещи превращали сведения в наглядный опыт. Через предметы европейцы узнавали о японской письменности, ремёслах и морских путях не из рассказа, а из вещи.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628740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Миссионерские письма
</a:t>
            </a:r>
            <a:pPr algn="l" indent="0" marL="0">
              <a:lnSpc>
                <a:spcPct val="100000"/>
              </a:lnSpc>
              <a:buNone/>
            </a:pPr>
            <a:r>
              <a:rPr lang="en-US" sz="3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Миссионеры писали о вере, обычаях и языке, стараясь объяснить японское общество европейским читателям. Эти письма часто становились первым подробным источником сведений о стране.
</a:t>
            </a:r>
            <a:endParaRPr lang="en-US" sz="1113" dirty="0"/>
          </a:p>
        </p:txBody>
      </p:sp>
      <p:sp>
        <p:nvSpPr>
          <p:cNvPr id="15" name="Text 5"/>
          <p:cNvSpPr txBox="1"/>
          <p:nvPr/>
        </p:nvSpPr>
        <p:spPr>
          <a:xfrm>
            <a:off x="3472756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отчёты
</a:t>
            </a:r>
            <a:pPr algn="l" indent="0" marL="0">
              <a:lnSpc>
                <a:spcPct val="100000"/>
              </a:lnSpc>
              <a:buNone/>
            </a:pPr>
            <a:r>
              <a:rPr lang="en-US" sz="3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Купцы сообщали о товарах, маршрутах, ценах и правилах торговли. В таких отчётах Япония выглядела как часть большой азиатской сети обмена и контроля.
</a:t>
            </a:r>
            <a:endParaRPr lang="en-US" sz="1117" dirty="0"/>
          </a:p>
        </p:txBody>
      </p:sp>
      <p:sp>
        <p:nvSpPr>
          <p:cNvPr id="16" name="Text 6"/>
          <p:cNvSpPr txBox="1"/>
          <p:nvPr/>
        </p:nvSpPr>
        <p:spPr>
          <a:xfrm>
            <a:off x="6324579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Путевые наблюдения
</a:t>
            </a:r>
            <a:pPr algn="l" indent="0" marL="0">
              <a:lnSpc>
                <a:spcPct val="100000"/>
              </a:lnSpc>
              <a:buNone/>
            </a:pPr>
            <a:r>
              <a:rPr lang="en-US" sz="3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Путевые заметки добавляли живые наблюдения о городах, одежде, оружии и ритуалах. Они делали Японию не только далёкой, но и визуально представимой для европейской аудитории.
</a:t>
            </a:r>
            <a:endParaRPr lang="en-US" sz="111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04543" y="1494008"/>
            <a:ext cx="4349897" cy="327941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Книги, переводы и «образ Японии»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676686" y="1575853"/>
            <a:ext cx="3538298" cy="693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и переиздания
</a:t>
            </a:r>
            <a:pPr algn="l" indent="0" marL="0">
              <a:lnSpc>
                <a:spcPct val="100000"/>
              </a:lnSpc>
              <a:buNone/>
            </a:pPr>
            <a:r>
              <a:rPr lang="en-US" sz="5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Печатные книги о Японии быстро расходились по Европе и переиздавались в сокращённом виде. Вместе с текстом читатель получал отобранный и упрощённый образ страны.
</a:t>
            </a:r>
            <a:endParaRPr lang="en-US" sz="1050" dirty="0"/>
          </a:p>
        </p:txBody>
      </p:sp>
      <p:sp>
        <p:nvSpPr>
          <p:cNvPr id="11" name="Text 3"/>
          <p:cNvSpPr txBox="1"/>
          <p:nvPr/>
        </p:nvSpPr>
        <p:spPr>
          <a:xfrm>
            <a:off x="676686" y="2406085"/>
            <a:ext cx="3538298" cy="693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Переводы и правки
</a:t>
            </a:r>
            <a:pPr algn="l" indent="0" marL="0">
              <a:lnSpc>
                <a:spcPct val="100000"/>
              </a:lnSpc>
              <a:buNone/>
            </a:pPr>
            <a:r>
              <a:rPr lang="en-US" sz="5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Переводы нередко приспосабливали сведения к ожиданиям европейской публики. Поэтому факты о Японии смешивались с пояснениями, которые делали текст понятнее, но не всегда точнее.
</a:t>
            </a:r>
            <a:endParaRPr lang="en-US" sz="1005" dirty="0"/>
          </a:p>
        </p:txBody>
      </p:sp>
      <p:sp>
        <p:nvSpPr>
          <p:cNvPr id="12" name="Text 4"/>
          <p:cNvSpPr txBox="1"/>
          <p:nvPr/>
        </p:nvSpPr>
        <p:spPr>
          <a:xfrm>
            <a:off x="676686" y="3236316"/>
            <a:ext cx="3538298" cy="693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изображения
</a:t>
            </a:r>
            <a:pPr algn="l" indent="0" marL="0">
              <a:lnSpc>
                <a:spcPct val="100000"/>
              </a:lnSpc>
              <a:buNone/>
            </a:pPr>
            <a:r>
              <a:rPr lang="en-US" sz="5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Иллюстрации усиливали впечатление необычности: художники изображали экзотическую одежду, оружие и обряды. Визуальный ряд запоминался лучше текста и закреплял образ далёкой страны.
</a:t>
            </a:r>
            <a:endParaRPr lang="en-US" sz="1031" dirty="0"/>
          </a:p>
        </p:txBody>
      </p:sp>
      <p:sp>
        <p:nvSpPr>
          <p:cNvPr id="13" name="Text 5"/>
          <p:cNvSpPr txBox="1"/>
          <p:nvPr/>
        </p:nvSpPr>
        <p:spPr>
          <a:xfrm>
            <a:off x="676686" y="4066548"/>
            <a:ext cx="3538298" cy="693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в воображении
</a:t>
            </a:r>
            <a:pPr algn="l" indent="0" marL="0">
              <a:lnSpc>
                <a:spcPct val="100000"/>
              </a:lnSpc>
              <a:buNone/>
            </a:pPr>
            <a:r>
              <a:rPr lang="en-US" sz="5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печать Япония становилась частью массового воображения. Так формировался устойчивый европейский образ Востока, где реальность соседствовала с удивлением и вымыслом.
</a:t>
            </a:r>
            <a:endParaRPr lang="en-US" sz="10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0894" y="2646219"/>
            <a:ext cx="3848986" cy="92262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Голландский канал информации о Японии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17561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Голландские отчёты были одним из главных европейских источников о Японии в XVII веке.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один контролируемый торговый пункт Европа получала систематические, но отборочные сведения.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717561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презентации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76064" y="1693891"/>
            <a:ext cx="2413187" cy="28868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Японские мотивы в искусстве и декоре
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628740" y="2097849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Лак и фарфор
</a:t>
            </a:r>
            <a:pPr algn="l" indent="0" marL="0">
              <a:lnSpc>
                <a:spcPct val="100000"/>
              </a:lnSpc>
              <a:buNone/>
            </a:pPr>
            <a:r>
              <a:rPr lang="en-US" sz="3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Лаковые поверхности и фарфор стали особенно заметными в европейском интерьере. Их ценили за блеск, тонкую отделку и ощущение редкости, которое подчёркивало вкус владельца.
</a:t>
            </a:r>
            <a:endParaRPr lang="en-US" sz="1117" dirty="0"/>
          </a:p>
        </p:txBody>
      </p:sp>
      <p:sp>
        <p:nvSpPr>
          <p:cNvPr id="14" name="Text 3"/>
          <p:cNvSpPr txBox="1"/>
          <p:nvPr/>
        </p:nvSpPr>
        <p:spPr>
          <a:xfrm>
            <a:off x="3472756" y="2097849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Декор интерьеров
</a:t>
            </a:r>
            <a:pPr algn="l" indent="0" marL="0">
              <a:lnSpc>
                <a:spcPct val="100000"/>
              </a:lnSpc>
              <a:buNone/>
            </a:pPr>
            <a:r>
              <a:rPr lang="en-US" sz="3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Веера, ширмы и шкатулки использовали не только как полезные вещи, но и как украшения. Они превращали комнату в пространство демонстрации статуса и интереса к Востоку.
</a:t>
            </a:r>
            <a:endParaRPr lang="en-US" sz="1117" dirty="0"/>
          </a:p>
        </p:txBody>
      </p:sp>
      <p:sp>
        <p:nvSpPr>
          <p:cNvPr id="15" name="Text 4"/>
          <p:cNvSpPr txBox="1"/>
          <p:nvPr/>
        </p:nvSpPr>
        <p:spPr>
          <a:xfrm>
            <a:off x="628740" y="3709292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мотивы
</a:t>
            </a:r>
            <a:pPr algn="l" indent="0" marL="0">
              <a:lnSpc>
                <a:spcPct val="100000"/>
              </a:lnSpc>
              <a:buNone/>
            </a:pPr>
            <a:r>
              <a:rPr lang="en-US" sz="3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Мотивы птиц, цветов и пейзажей подсказывали художникам новые композиции. Японские темы не копировались буквально, а перерабатывались в европейском декоративном искусстве.
</a:t>
            </a:r>
            <a:endParaRPr lang="en-US" sz="1041" dirty="0"/>
          </a:p>
        </p:txBody>
      </p:sp>
      <p:sp>
        <p:nvSpPr>
          <p:cNvPr id="16" name="Text 5"/>
          <p:cNvSpPr txBox="1"/>
          <p:nvPr/>
        </p:nvSpPr>
        <p:spPr>
          <a:xfrm>
            <a:off x="3472756" y="3709292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Мода на Восток
</a:t>
            </a:r>
            <a:pPr algn="l" indent="0" marL="0">
              <a:lnSpc>
                <a:spcPct val="100000"/>
              </a:lnSpc>
              <a:buNone/>
            </a:pPr>
            <a:r>
              <a:rPr lang="en-US" sz="3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интерес к Востоку усилился в моде на шинуазри и коллекционирование. Японские вещи стали частью более широкой культуры собирания редкостей и художественных образцов.
</a:t>
            </a:r>
            <a:endParaRPr lang="en-US" sz="107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148600"/>
            <a:ext cx="5422625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типа японских вещей особенно хорошо работали как знак престижа в европейских домах.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572000" y="3064591"/>
            <a:ext cx="3842615" cy="11735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презентации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73124" y="3064592"/>
            <a:ext cx="3842615" cy="11735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типа японских вещей — от ширм до мечей — превращали редкость в знак статуса и образованности.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7319" y="2911485"/>
            <a:ext cx="8577122" cy="185949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Гравюры и массовый образ Японии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58774" y="1575852"/>
            <a:ext cx="1798360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Зримая даль
</a:t>
            </a:r>
            <a:pPr algn="l" indent="0" marL="0">
              <a:lnSpc>
                <a:spcPct val="100000"/>
              </a:lnSpc>
              <a:buNone/>
            </a:pPr>
            <a:r>
              <a:rPr lang="en-US" sz="373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Печатные гравюры делали Японию зримой для читателя, который никогда не видел её вживую. Через них в оборот входили одежда, оружие, ритуалы и необычные пейзажи, поданные как редкость.
</a:t>
            </a:r>
            <a:endParaRPr lang="en-US" sz="1211" dirty="0"/>
          </a:p>
        </p:txBody>
      </p:sp>
      <p:sp>
        <p:nvSpPr>
          <p:cNvPr id="13" name="Text 3"/>
          <p:cNvSpPr txBox="1"/>
          <p:nvPr/>
        </p:nvSpPr>
        <p:spPr>
          <a:xfrm>
            <a:off x="2558744" y="1575852"/>
            <a:ext cx="1798360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редкостей
</a:t>
            </a:r>
            <a:pPr algn="l" indent="0" marL="0">
              <a:lnSpc>
                <a:spcPct val="100000"/>
              </a:lnSpc>
              <a:buNone/>
            </a:pPr>
            <a:r>
              <a:rPr lang="en-US" sz="372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Альбомы и сборники диковин не просто сообщали факты, а выстраивали эффект удивления. Японские сюжеты соседствовали с экзотическими животными, костюмами и вещами из разных частей света.
</a:t>
            </a:r>
            <a:endParaRPr lang="en-US" sz="1210" dirty="0"/>
          </a:p>
        </p:txBody>
      </p:sp>
      <p:sp>
        <p:nvSpPr>
          <p:cNvPr id="14" name="Text 4"/>
          <p:cNvSpPr txBox="1"/>
          <p:nvPr/>
        </p:nvSpPr>
        <p:spPr>
          <a:xfrm>
            <a:off x="4758714" y="1575852"/>
            <a:ext cx="1798360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 деталей
</a:t>
            </a:r>
            <a:pPr algn="l" indent="0" marL="0">
              <a:lnSpc>
                <a:spcPct val="100000"/>
              </a:lnSpc>
              <a:buNone/>
            </a:pPr>
            <a:r>
              <a:rPr lang="en-US" sz="372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Изображения нередко упрощали реальность: художники и гравёры выбирали то, что сильнее выделяло «иное». Поэтому Европа получала не точный портрет страны, а яркий и легко запоминающийся образ.
</a:t>
            </a:r>
            <a:endParaRPr lang="en-US" sz="1210" dirty="0"/>
          </a:p>
        </p:txBody>
      </p:sp>
      <p:sp>
        <p:nvSpPr>
          <p:cNvPr id="15" name="Text 5"/>
          <p:cNvSpPr txBox="1"/>
          <p:nvPr/>
        </p:nvSpPr>
        <p:spPr>
          <a:xfrm>
            <a:off x="6958685" y="1575852"/>
            <a:ext cx="1798360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9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Устойчивый стереотип
</a:t>
            </a:r>
            <a:pPr algn="l" indent="0" marL="0">
              <a:lnSpc>
                <a:spcPct val="100000"/>
              </a:lnSpc>
              <a:buNone/>
            </a:pPr>
            <a:r>
              <a:rPr lang="en-US" sz="37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печать закрепила представление о Японии как о далёком, необычном и почти сказочном мире. Этот образ влиял на вкус публики и долго сосуществовал с более точными сведениями.
</a:t>
            </a:r>
            <a:endParaRPr lang="en-US" sz="122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на картах Европы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картах Япония постепенно переходила из области догадок в область более точного знания, хотя многие подписи ещё долго сохраняли неопределённость.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позже век, тем точнее становились очертания и подписи. Карты показывают переход от приблизительных представлений к более проверенному географическому знанию.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материала презентации на основе европейских карт XVI–XVIII вв.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39617" y="1587736"/>
            <a:ext cx="4264768" cy="168709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источников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86953" y="361950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разных типов источников помогает увидеть, как европейцы одновременно узнавали Японию и создавали её идеализированный образ.
</a:t>
            </a:r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Письма, отчёты и изображения дополняли друг друга, но ни один источник не давал полной картины. Отсюда возникал разрыв между реальностью и европейским мифом о Японии.
</a:t>
            </a:r>
            <a:endParaRPr lang="en-US" sz="1262" dirty="0"/>
          </a:p>
        </p:txBody>
      </p:sp>
      <p:sp>
        <p:nvSpPr>
          <p:cNvPr id="10" name="Text 3"/>
          <p:cNvSpPr txBox="1"/>
          <p:nvPr/>
        </p:nvSpPr>
        <p:spPr>
          <a:xfrm>
            <a:off x="5157678" y="3619500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миссионерских, торговых и печатных источников XVI–XVIII вв.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04543" y="1494008"/>
            <a:ext cx="4349897" cy="327941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Японские сюжеты в литературе и сцене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676686" y="1575853"/>
            <a:ext cx="3538298" cy="693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Моральный пример
</a:t>
            </a:r>
            <a:pPr algn="l" indent="0" marL="0">
              <a:lnSpc>
                <a:spcPct val="100000"/>
              </a:lnSpc>
              <a:buNone/>
            </a:pPr>
            <a:r>
              <a:rPr lang="en-US" sz="5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европейских текстах японские герои часто становились носителями идеальной верности и чести. Авторы использовали эти качества как понятные читателю моральные примеры, не стремясь к точности деталей.
</a:t>
            </a:r>
            <a:endParaRPr lang="en-US" sz="1005" dirty="0"/>
          </a:p>
        </p:txBody>
      </p:sp>
      <p:sp>
        <p:nvSpPr>
          <p:cNvPr id="11" name="Text 3"/>
          <p:cNvSpPr txBox="1"/>
          <p:nvPr/>
        </p:nvSpPr>
        <p:spPr>
          <a:xfrm>
            <a:off x="676686" y="2406085"/>
            <a:ext cx="3538298" cy="693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 новизны
</a:t>
            </a:r>
            <a:pPr algn="l" indent="0" marL="0">
              <a:lnSpc>
                <a:spcPct val="100000"/>
              </a:lnSpc>
              <a:buNone/>
            </a:pPr>
            <a:r>
              <a:rPr lang="en-US" sz="5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и повествовательная литература охотно вводили необычные мечи, богатые доспехи и ритуалы. Такие детали усиливали драматизм и помогали создать ощущение далёкой, почти недоступной страны.
</a:t>
            </a:r>
            <a:endParaRPr lang="en-US" sz="1005" dirty="0"/>
          </a:p>
        </p:txBody>
      </p:sp>
      <p:sp>
        <p:nvSpPr>
          <p:cNvPr id="12" name="Text 4"/>
          <p:cNvSpPr txBox="1"/>
          <p:nvPr/>
        </p:nvSpPr>
        <p:spPr>
          <a:xfrm>
            <a:off x="676686" y="3236316"/>
            <a:ext cx="3538298" cy="693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 приключений
</a:t>
            </a:r>
            <a:pPr algn="l" indent="0" marL="0">
              <a:lnSpc>
                <a:spcPct val="100000"/>
              </a:lnSpc>
              <a:buNone/>
            </a:pPr>
            <a:r>
              <a:rPr lang="en-US" sz="5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выступала удобной сценой для приключенческого сюжета. На её фоне можно было соединить опасность, загадку и экзотику, не связывая автора строгими требованиями к достоверности.
</a:t>
            </a:r>
            <a:endParaRPr lang="en-US" sz="1029" dirty="0"/>
          </a:p>
        </p:txBody>
      </p:sp>
      <p:sp>
        <p:nvSpPr>
          <p:cNvPr id="13" name="Text 5"/>
          <p:cNvSpPr txBox="1"/>
          <p:nvPr/>
        </p:nvSpPr>
        <p:spPr>
          <a:xfrm>
            <a:off x="676686" y="4066548"/>
            <a:ext cx="3538298" cy="693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образа к штампу
</a:t>
            </a:r>
            <a:pPr algn="l" indent="0" marL="0">
              <a:lnSpc>
                <a:spcPct val="100000"/>
              </a:lnSpc>
              <a:buNone/>
            </a:pPr>
            <a:r>
              <a:rPr lang="en-US" sz="5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и зритель получали прежде всего яркий образ, а не этнографическое описание. Именно поэтому японская тема в культуре быстро запоминалась и легко превращалась в литературный штамп.
</a:t>
            </a:r>
            <a:endParaRPr lang="en-US" sz="100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7380" y="1607763"/>
            <a:ext cx="306494" cy="30649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68511" y="1631169"/>
            <a:ext cx="324602" cy="25968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67380" y="3313091"/>
            <a:ext cx="306494" cy="306494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69287" y="3304813"/>
            <a:ext cx="323050" cy="32305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идеи
</a:t>
            </a:r>
            <a:endParaRPr lang="en-US" sz="2000" dirty="0"/>
          </a:p>
        </p:txBody>
      </p:sp>
      <p:sp>
        <p:nvSpPr>
          <p:cNvPr id="13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4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в миниатюре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Японские вещи попадали в кабинеты редкостей рядом с минералами, раковинами, картами и монетами. Так владелец показывал широту интересов и способность собрать мир в миниатюре.
</a:t>
            </a:r>
            <a:endParaRPr lang="en-US" sz="1382" dirty="0"/>
          </a:p>
        </p:txBody>
      </p:sp>
      <p:sp>
        <p:nvSpPr>
          <p:cNvPr id="15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вещи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Лаковые шкатулки, веера и ткани ценились не только за красоту, но и за происхождение. Они подтверждали доступ хозяина к редким товарам и дальним торговым связям.
</a:t>
            </a:r>
            <a:endParaRPr lang="en-US" sz="1382" dirty="0"/>
          </a:p>
        </p:txBody>
      </p:sp>
      <p:sp>
        <p:nvSpPr>
          <p:cNvPr id="16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культур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Коллекция становилась частью образованного разговора. Через сравнение предметов из разных стран европейцы пытались упорядочить знания о природе, культуре и разнообразии человеческих обществ.
</a:t>
            </a:r>
            <a:endParaRPr lang="en-US" sz="1334" dirty="0"/>
          </a:p>
        </p:txBody>
      </p:sp>
      <p:sp>
        <p:nvSpPr>
          <p:cNvPr id="17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моды к знанию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Японские артефакты в таких собраниях переводили далёкую страну в пространство наблюдения. Это был уже не только предмет моды, но и материал для ранней науки.
</a:t>
            </a:r>
            <a:endParaRPr lang="en-US" sz="138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Научный интерес к Японии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607415" y="3668420"/>
            <a:ext cx="3541153" cy="8101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Ремёсла и обмен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Ремёсла и торговля показывали практическую сторону японской культуры. Европейцы воспринимали их как доказательство развитости страны, а не только её экзотичности.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4908546" y="3668419"/>
            <a:ext cx="3541153" cy="8101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мировой науки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Япония входила в общую научную картину мира. Она становилась не диковиной, а объектом систематического описания и сравнения.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628740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этап
</a:t>
            </a:r>
            <a:pPr algn="l" indent="0" marL="0">
              <a:lnSpc>
                <a:spcPct val="100000"/>
              </a:lnSpc>
              <a:buNone/>
            </a:pPr>
            <a:r>
              <a:rPr lang="en-US" sz="3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сначала опирались на миссионерские сообщения, чтобы включить Японию в общие описания Азии. Их интересовали не легенды, а место страны в карте мира.
</a:t>
            </a:r>
            <a:endParaRPr lang="en-US" sz="1117" dirty="0"/>
          </a:p>
        </p:txBody>
      </p:sp>
      <p:sp>
        <p:nvSpPr>
          <p:cNvPr id="15" name="Text 5"/>
          <p:cNvSpPr txBox="1"/>
          <p:nvPr/>
        </p:nvSpPr>
        <p:spPr>
          <a:xfrm>
            <a:off x="3472756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Сравнительные наблюдения
</a:t>
            </a:r>
            <a:pPr algn="l" indent="0" marL="0">
              <a:lnSpc>
                <a:spcPct val="100000"/>
              </a:lnSpc>
              <a:buNone/>
            </a:pPr>
            <a:r>
              <a:rPr lang="en-US" sz="3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внимание сместилось к письму, календарю и религиозным обычаям. Эти темы позволяли сравнивать Японию с Китаем, Индией и европейскими обществами.
</a:t>
            </a:r>
            <a:endParaRPr lang="en-US" sz="1117" dirty="0"/>
          </a:p>
        </p:txBody>
      </p:sp>
      <p:sp>
        <p:nvSpPr>
          <p:cNvPr id="16" name="Text 6"/>
          <p:cNvSpPr txBox="1"/>
          <p:nvPr/>
        </p:nvSpPr>
        <p:spPr>
          <a:xfrm>
            <a:off x="6324579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и общество
</a:t>
            </a:r>
            <a:pPr algn="l" indent="0" marL="0">
              <a:lnSpc>
                <a:spcPct val="100000"/>
              </a:lnSpc>
              <a:buNone/>
            </a:pPr>
            <a:r>
              <a:rPr lang="en-US" sz="3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Особый интерес вызывала организация власти и порядок в обществе. Для мыслителей эпохи Просвещения это был способ понять, как устроено государство вне Европы.
</a:t>
            </a:r>
            <a:endParaRPr lang="en-US" sz="111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этапы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859820" y="1752890"/>
            <a:ext cx="2507456" cy="7023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6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 век: первые сведения
</a:t>
            </a:r>
            <a:pPr algn="l" indent="0" marL="0">
              <a:lnSpc>
                <a:spcPct val="100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Миссионеры и путешественники передавали в Европу первые сведения о японских землях. Эти сообщения были фрагментарными, но именно они заложили основу ранних описаний страны.
</a:t>
            </a:r>
            <a:endParaRPr lang="en-US" sz="1046" dirty="0"/>
          </a:p>
        </p:txBody>
      </p:sp>
      <p:sp>
        <p:nvSpPr>
          <p:cNvPr id="10" name="Text 3"/>
          <p:cNvSpPr txBox="1"/>
          <p:nvPr/>
        </p:nvSpPr>
        <p:spPr>
          <a:xfrm>
            <a:off x="1776724" y="2948858"/>
            <a:ext cx="2507456" cy="7023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46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XVII век: включение в обзоры
</a:t>
            </a:r>
            <a:pPr algn="r" indent="0" marL="0">
              <a:lnSpc>
                <a:spcPct val="100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XVII веке авторы вроде Адама Шалля использовали миссионерские материалы в географических и исторических обзорах. Япония начинала появляться в европейских книгах как реальная часть Азии.
</a:t>
            </a:r>
            <a:endParaRPr lang="en-US" sz="1046" dirty="0"/>
          </a:p>
        </p:txBody>
      </p:sp>
      <p:sp>
        <p:nvSpPr>
          <p:cNvPr id="11" name="Text 4"/>
          <p:cNvSpPr txBox="1"/>
          <p:nvPr/>
        </p:nvSpPr>
        <p:spPr>
          <a:xfrm>
            <a:off x="4859820" y="3994440"/>
            <a:ext cx="2507456" cy="7023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3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XVII–XVIII век: уточнение
</a:t>
            </a:r>
            <a:pPr algn="l" indent="0" marL="0">
              <a:lnSpc>
                <a:spcPct val="100000"/>
              </a:lnSpc>
              <a:buNone/>
            </a:pPr>
            <a:r>
              <a:rPr lang="en-US" sz="9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концу XVII — в XVIII веке появляются более систематические описания. В них факты всё чаще отделяются от слухов, а интерес к стране становится более научным.
</a:t>
            </a:r>
            <a:endParaRPr lang="en-US" sz="115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факты о Японии проходили через европейское восприятие и превращались в культурный образ.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Факт, интерпретация и миф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Таймлайн контактов и влияния, 1500–1800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 первых сообщений к более точным описаниям занял три столетия. Каждый новый этап добавлял сведения, но полностью не устранял фантазию.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XVIII веку европейский образ Японии стал заметно точнее и богаче. Однако даже при росте знаний сохранялась тяга к редкости и необычности.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материала презентации по этапам европейских контактов с Японией, 1500–1800 гг.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в европейской культуре: что осталось после контактов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изменила Европу не одним открытием, а множеством малых влияний: через вещи, тексты, карты и коллекции. Именно так далёкая страна вошла в европейскую культуру.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2026-07-26T07:07:01Z</dcterms:created>
  <dcterms:modified xsi:type="dcterms:W3CDTF">2026-07-26T07:07:01Z</dcterms:modified>
</cp:coreProperties>
</file>