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8331" y="274425"/>
            <a:ext cx="3736037" cy="4626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500" y="395475"/>
            <a:ext cx="4148700" cy="14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позиция в оценке литературного героя
</a:t>
            </a:r>
            <a:endParaRPr lang="en-US" sz="3141" dirty="0"/>
          </a:p>
        </p:txBody>
      </p:sp>
      <p:sp>
        <p:nvSpPr>
          <p:cNvPr id="6" name="Text 1"/>
          <p:cNvSpPr txBox="1"/>
          <p:nvPr/>
        </p:nvSpPr>
        <p:spPr>
          <a:xfrm>
            <a:off x="333488" y="4620663"/>
            <a:ext cx="44259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33500" y="2783650"/>
            <a:ext cx="4148700" cy="8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автор показывает героя и зачем это важно для понимания текста?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5050" y="1343877"/>
            <a:ext cx="3548100" cy="31877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видеть позицию автора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900625" y="1502575"/>
            <a:ext cx="3349200" cy="28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Литературный герой создан не случайно: через него писатель выражает свою мысль. Понимание авторского отношения помогает читать текст внимательнее и отличать собственную симпатию от оценки, заложенной в произведении.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7175" y="395475"/>
            <a:ext cx="79854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признаки авторской позиции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20200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может прямо оценивать героя: называть его добрым, смелым, жалким или смешным. Такие слова сразу подсказывают, как к персонажу относится рассказчик.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3554767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оценка выражена косвенно: через поступки героя, их последствия и реакцию окружающих. Тогда вывод нужно делать по самому тексту, а не по одному слову.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412247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Особую роль играют художественные детали, сравнения, контрасты и ирония. Они помогают заметить, кого автор поддерживает, а кого показывает критически.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477" y="1245950"/>
            <a:ext cx="3307345" cy="3448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Портрет и художественная деталь как подсказка
</a:t>
            </a:r>
            <a:endParaRPr lang="en-US" sz="2991" dirty="0"/>
          </a:p>
        </p:txBody>
      </p:sp>
      <p:sp>
        <p:nvSpPr>
          <p:cNvPr id="6" name="Text 1"/>
          <p:cNvSpPr txBox="1"/>
          <p:nvPr/>
        </p:nvSpPr>
        <p:spPr>
          <a:xfrm>
            <a:off x="674688" y="1856775"/>
            <a:ext cx="31989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говорит портрет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Портрет включает внешность, одежду, жесты, мимику и манеру держаться. По этим признакам можно понять, уверен ли герой в себе, робок он или, наоборот, высокомерен.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674688" y="3187125"/>
            <a:ext cx="31989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важна деталь
</a:t>
            </a:r>
            <a:pPr algn="l" indent="0" marL="0">
              <a:lnSpc>
                <a:spcPct val="115000"/>
              </a:lnSpc>
              <a:buNone/>
            </a:pPr>
            <a:r>
              <a:rPr lang="en-US" sz="10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точная деталь иногда раскрывает характер лучше длинного описания. Поношенная шинель, дрожащие руки или взгляд в сторону сразу создают нужное впечатление о герое.
</a:t>
            </a:r>
            <a:endParaRPr lang="en-US" sz="119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темы урока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автор показывает отношение к герою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что оценка складывается не из одного признака, а из нескольких средств одновременно.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вес у поступков и речи: именно они чаще всего раскрывают характер героя без прикрас.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175" y="1650180"/>
            <a:ext cx="8302200" cy="28467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4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анализа авторской оценки героя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79275" y="849230"/>
            <a:ext cx="79677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анализа по тексту художественного произведения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33450" y="395475"/>
            <a:ext cx="84771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Поступок героя как главный показатель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78681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важно то, что герой делает в решающий момент. Один честный или нечестный выбор может сказать о нём больше, чем самые красивые слова.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85056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персонаж помогает слабому, признаёт ошибку или защищает правду, автор обычно вызывает к нему уважение и сочувствие.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91431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герой предаёт, действует из выгоды или остаётся равнодушным к чужой беде, в тексте заметнее осуждение или ирония.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97806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Нравственный выбор раскрывает истинную сущность персонажа. Именно в поступке герой показывает, кто он есть на самом деле.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2924766"/>
            <a:ext cx="7943700" cy="18230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героя и его характер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784637" y="1748100"/>
            <a:ext cx="2808300" cy="8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речи можно судить о воспитании, уверенности, искренности и отношении к другим. Короткие фразы, просторечные слова и повторения часто выдают волнение, грубость или хитрость.
</a:t>
            </a:r>
            <a:endParaRPr lang="en-US" sz="1152" dirty="0"/>
          </a:p>
        </p:txBody>
      </p:sp>
      <p:sp>
        <p:nvSpPr>
          <p:cNvPr id="8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455137" y="1748100"/>
            <a:ext cx="2808300" cy="8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диалоге важны не только слова, но и интонация, паузы, восклицания. Они помогают понять, честен ли герой, умеет ли он отвечать за сказанное и уважает ли собеседника.
</a:t>
            </a:r>
            <a:endParaRPr lang="en-US" sz="117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78350" y="2479389"/>
            <a:ext cx="3432300" cy="116597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выражения авторской оценки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880975" y="235435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Сопоставим основные средства, через которые писатель показывает своё отношение к герою.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80975" y="327810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оценка создаётся не одним приёмом, а их сочетанием в одном эпизоде или во всём произведении.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878350" y="42277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теме урока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1100" y="395475"/>
            <a:ext cx="80640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и скрытая авторская оценка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374738" y="2087075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оценка выражена открыто: рассказчик прямо называет героя смелым, добрым, смешным, жалким или трусливым. Такая характеристика сразу понятна читателю.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1374738" y="2938605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Скрытая оценка тоньше: она проявляется через иронию, порядок эпизодов, выбор событий и сопоставление персонажей. Здесь важно внимательно читать весь текст.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1374738" y="3790148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школьной литературе чаще встречается именно скрытая оценка. Авторское отношение раскрывается не одним словом, а всем строем произведения.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 материалам урока, без использования статистических данных.
</a:t>
            </a:r>
            <a:endParaRPr lang="en-US" sz="793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 авторского отношения к персонажам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автор может по-разному оценивать героев внутри одного произведения, меняя тон в зависимости от их поступков и роли в сюжете.
</a:t>
            </a:r>
            <a:endParaRPr lang="en-US" sz="1161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значения одобрения и сочувствия показывают положительную авторскую интонацию, а ирония и осуждение — критическое отношение.
</a:t>
            </a:r>
            <a:endParaRPr lang="en-US" sz="113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927" y="1641963"/>
            <a:ext cx="353400" cy="282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27751" y="1641999"/>
            <a:ext cx="353400" cy="2827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44427" y="1606658"/>
            <a:ext cx="353400" cy="353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61101" y="1606659"/>
            <a:ext cx="353400" cy="353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героев усиливает авторскую мысль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1097588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Честность и трусость
</a:t>
            </a:r>
            <a:pPr algn="l" indent="0" marL="0">
              <a:lnSpc>
                <a:spcPct val="115000"/>
              </a:lnSpc>
              <a:buNone/>
            </a:pPr>
            <a:r>
              <a:rPr lang="en-US" sz="12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смелого и боязливого героя делает выбор каждого особенно заметным и помогает понять, какие поступки автор считает достойными уважения.
</a:t>
            </a:r>
            <a:endParaRPr lang="en-US" sz="1220" dirty="0"/>
          </a:p>
        </p:txBody>
      </p:sp>
      <p:sp>
        <p:nvSpPr>
          <p:cNvPr id="15" name="Text 3"/>
          <p:cNvSpPr txBox="1"/>
          <p:nvPr/>
        </p:nvSpPr>
        <p:spPr>
          <a:xfrm>
            <a:off x="3214263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Щедрость и жадность
</a:t>
            </a:r>
            <a:pPr algn="l" indent="0" marL="0">
              <a:lnSpc>
                <a:spcPct val="115000"/>
              </a:lnSpc>
              <a:buNone/>
            </a:pPr>
            <a:r>
              <a:rPr lang="en-US" sz="13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рядом оказываются щедрый и жадный персонажи, контраст сразу показывает их отношение к людям и раскрывает нравственную оценку писателя.
</a:t>
            </a:r>
            <a:endParaRPr lang="en-US" sz="1289" dirty="0"/>
          </a:p>
        </p:txBody>
      </p:sp>
      <p:sp>
        <p:nvSpPr>
          <p:cNvPr id="16" name="Text 4"/>
          <p:cNvSpPr txBox="1"/>
          <p:nvPr/>
        </p:nvSpPr>
        <p:spPr>
          <a:xfrm>
            <a:off x="5330938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Трудолюбие и лень
</a:t>
            </a:r>
            <a:pPr algn="l" indent="0" marL="0">
              <a:lnSpc>
                <a:spcPct val="115000"/>
              </a:lnSpc>
              <a:buNone/>
            </a:pPr>
            <a:r>
              <a:rPr lang="en-US" sz="13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Противопоставление деятельного и безразличного героя подчёркивает, кто действует ради дела, а кто уклоняется от ответственности и труда.
</a:t>
            </a:r>
            <a:endParaRPr lang="en-US" sz="1310" dirty="0"/>
          </a:p>
        </p:txBody>
      </p:sp>
      <p:sp>
        <p:nvSpPr>
          <p:cNvPr id="17" name="Text 5"/>
          <p:cNvSpPr txBox="1"/>
          <p:nvPr/>
        </p:nvSpPr>
        <p:spPr>
          <a:xfrm>
            <a:off x="7447613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Активность и равнодушие
</a:t>
            </a:r>
            <a:pPr algn="l" indent="0" marL="0">
              <a:lnSpc>
                <a:spcPct val="115000"/>
              </a:lnSpc>
              <a:buNone/>
            </a:pPr>
            <a:r>
              <a:rPr lang="en-US" sz="13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живого участия в событиях с холодной отстранённостью помогает увидеть, кого автор поддерживает, а чьё поведение осуждает.
</a:t>
            </a:r>
            <a:endParaRPr lang="en-US" sz="131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2924766"/>
            <a:ext cx="7943700" cy="18230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второстепенных персонажей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784637" y="1748100"/>
            <a:ext cx="2808300" cy="8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Второстепенные герои часто становятся своеобразным зеркалом для главного персонажа: их реплики, наблюдения и поступки показывают его сильные и слабые стороны со стороны.
</a:t>
            </a:r>
            <a:endParaRPr lang="en-US" sz="1170" dirty="0"/>
          </a:p>
        </p:txBody>
      </p:sp>
      <p:sp>
        <p:nvSpPr>
          <p:cNvPr id="8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455137" y="1748100"/>
            <a:ext cx="2808300" cy="8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их отношение читатель лучше понимает авторскую оценку: одни персонажи усиливают симпатию к герою, другие подчёркивают его недостатки и вызывают иронию или осуждение.
</a:t>
            </a:r>
            <a:endParaRPr lang="en-US" sz="115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175" y="1650180"/>
            <a:ext cx="8302200" cy="28467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4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определить нравственную оценку героя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79275" y="849230"/>
            <a:ext cx="79677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анализа эпизода помогает увидеть, как поступок героя превращается в авторскую оценку.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2561940"/>
            <a:ext cx="3432300" cy="9691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4211825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 литературе.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термины, связанные с авторской позицией
</a:t>
            </a:r>
            <a:endParaRPr lang="en-US" sz="2991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4912150" y="215460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Термины помогают точно объяснить, какими средствами писатель выражает отношение к герою и как читатель может это доказать по тексту.
</a:t>
            </a:r>
            <a:endParaRPr lang="en-US" sz="1133" dirty="0"/>
          </a:p>
        </p:txBody>
      </p:sp>
      <p:sp>
        <p:nvSpPr>
          <p:cNvPr id="9" name="Text 4"/>
          <p:cNvSpPr txBox="1"/>
          <p:nvPr/>
        </p:nvSpPr>
        <p:spPr>
          <a:xfrm>
            <a:off x="4912150" y="307835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средства работают вместе: они не только описывают героя, но и направляют читателя к авторскому отношению.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 учебному материалу, без количественных исследований.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сильнее всего помогает понять оценку героя
</a:t>
            </a:r>
            <a:endParaRPr lang="en-US" sz="2991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 ярком портрете именно действие и реплика чаще всего открывают истинный характер персонажа без украшений и оправданий.
</a:t>
            </a:r>
            <a:endParaRPr lang="en-US" sz="1143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Поступки и речь дают самый надёжный материал для вывода, а остальные признаки уточняют и подтверждают авторскую позицию.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31100" y="395475"/>
            <a:ext cx="80640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Личное мнение читателя и позиция автора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76881" y="1525377"/>
            <a:ext cx="2002800" cy="29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Симпатия читателя к герою сама по себе ещё не доказывает авторскую позицию: важно найти в тексте эпизоды, детали и слова, подтверждающие вывод.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603469" y="1525377"/>
            <a:ext cx="2002800" cy="29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оценка строится только на личных чувствах, это остаётся мнением читателя. Авторская позиция всегда опирается на произведение и выражается через художественные средства.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530069" y="1525377"/>
            <a:ext cx="2002800" cy="29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ошибиться, нужно сравнивать героев, замечать повторяющиеся детали и проверять, совпадает ли собственное впечатление с тем, как построен текст.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14902" y="1237825"/>
            <a:ext cx="3307345" cy="3448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изменения оценки в одном эпизоде
</a:t>
            </a:r>
            <a:endParaRPr lang="en-US" sz="2991" dirty="0"/>
          </a:p>
        </p:txBody>
      </p:sp>
      <p:sp>
        <p:nvSpPr>
          <p:cNvPr id="6" name="Text 1"/>
          <p:cNvSpPr txBox="1"/>
          <p:nvPr/>
        </p:nvSpPr>
        <p:spPr>
          <a:xfrm>
            <a:off x="5270513" y="1839488"/>
            <a:ext cx="31989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сомнение
</a:t>
            </a:r>
            <a:pPr algn="l" indent="0" marL="0">
              <a:lnSpc>
                <a:spcPct val="115000"/>
              </a:lnSpc>
              <a:buNone/>
            </a:pPr>
            <a:r>
              <a:rPr lang="en-US" sz="10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эпизода герой может казаться растерянным или слабым. Но автор не останавливается на первом впечатлении и показывает, как ситуация испытывает его характер.
</a:t>
            </a:r>
            <a:endParaRPr lang="en-US" sz="1171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270513" y="3169838"/>
            <a:ext cx="31989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поступок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герой преодолевает страх, исправляет ошибку или помогает другому, оценка меняется. Сочувствие может перейти в уважение, а сомнение — в одобрение.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 теме авторской позиции.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положительного и отрицательного героя
</a:t>
            </a:r>
            <a:endParaRPr lang="en-US" sz="2991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оценка особенно ясно видна, когда качества героя проявляются в трудной ситуации и влияют на других персонажей.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Положительного героя отличают ответственность и готовность помогать, отрицательного — эгоизм и жестокость. Именно поведение определяет тон оценки.
</a:t>
            </a:r>
            <a:endParaRPr lang="en-US" sz="110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250" y="258625"/>
            <a:ext cx="7087500" cy="19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5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как читать авторскую оценку героя
</a:t>
            </a:r>
            <a:endParaRPr lang="en-US" sz="5300" dirty="0"/>
          </a:p>
        </p:txBody>
      </p:sp>
      <p:sp>
        <p:nvSpPr>
          <p:cNvPr id="5" name="Text 1"/>
          <p:cNvSpPr txBox="1"/>
          <p:nvPr/>
        </p:nvSpPr>
        <p:spPr>
          <a:xfrm>
            <a:off x="2350163" y="2998950"/>
            <a:ext cx="4425900" cy="12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понять авторскую позицию, нужно смотреть не на одно слово, а на весь текст: поступки, речь, детали, контрасты и реакции окружающих вместе раскрывают отношение писателя к герою.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2026-05-22T11:51:34Z</dcterms:created>
  <dcterms:modified xsi:type="dcterms:W3CDTF">2026-05-22T11:51:34Z</dcterms:modified>
</cp:coreProperties>
</file>