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jpe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jpeg"/><Relationship Id="rId4" Type="http://schemas.openxmlformats.org/officeDocument/2006/relationships/image" Target="../media/image-7-4.png"/><Relationship Id="rId5" Type="http://schemas.openxmlformats.org/officeDocument/2006/relationships/image" Target="../media/image-7-5.jpe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26012" y="691675"/>
            <a:ext cx="2772326" cy="37452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95925" y="717000"/>
            <a:ext cx="4341900" cy="368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как среда жизни: основные темы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земли, богатый живыми организмами и органикой, жизненно важен для экосистем.
</a:t>
            </a:r>
            <a:endParaRPr lang="en-US" sz="4000" dirty="0"/>
          </a:p>
        </p:txBody>
      </p:sp>
      <p:sp>
        <p:nvSpPr>
          <p:cNvPr id="5" name="Text 1"/>
          <p:cNvSpPr txBox="1"/>
          <p:nvPr/>
        </p:nvSpPr>
        <p:spPr>
          <a:xfrm>
            <a:off x="795925" y="239150"/>
            <a:ext cx="65892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3707" y="150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1326275"/>
            <a:ext cx="3914100" cy="34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сложная система из минералов, органики, воды и воздуха, питающая растения и поддерживающая миллионы организмов. Она — основа жизни на Земле и фундамент экосистем.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6730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Знакомство с почвой и её значением
</a:t>
            </a:r>
            <a:endParaRPr lang="en-US" sz="3191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6350" y="1335700"/>
            <a:ext cx="34392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включает верхний органический слой, насыщенный гумусом, который богат питательными веществами и поддерживает живые организмы.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5054600" y="1335700"/>
            <a:ext cx="36279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Минеральный горизонт состоит из твердых частиц различных размеров, обеспечивая структуру и удерживая воду и воздух.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796350" y="3339125"/>
            <a:ext cx="7397700" cy="148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Материнская порода лежит глубже и служит источником минеральных частиц для формирования верхних слоев почвы.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почвы: состав и горизонты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49" y="1259389"/>
            <a:ext cx="2376191" cy="217662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83903" y="1259389"/>
            <a:ext cx="2376191" cy="217662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68353" y="1259389"/>
            <a:ext cx="2376191" cy="217662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99425" y="370650"/>
            <a:ext cx="75123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дом для множества организмов
</a:t>
            </a:r>
            <a:endParaRPr lang="en-US" sz="2884" dirty="0"/>
          </a:p>
        </p:txBody>
      </p:sp>
      <p:sp>
        <p:nvSpPr>
          <p:cNvPr id="7" name="Text 1"/>
          <p:cNvSpPr txBox="1"/>
          <p:nvPr/>
        </p:nvSpPr>
        <p:spPr>
          <a:xfrm>
            <a:off x="8754500" y="4821325"/>
            <a:ext cx="328800" cy="26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79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079" dirty="0"/>
          </a:p>
        </p:txBody>
      </p:sp>
      <p:sp>
        <p:nvSpPr>
          <p:cNvPr id="8" name="Text 2"/>
          <p:cNvSpPr txBox="1"/>
          <p:nvPr/>
        </p:nvSpPr>
        <p:spPr>
          <a:xfrm>
            <a:off x="799449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— главные разлагатели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почве живут бактерии и грибы, которые расщепляют органические остатки, превращая их в гумус и питательные вещества. Без них процесс почвообразования невозможен.
</a:t>
            </a:r>
            <a:endParaRPr lang="en-US" sz="1155" dirty="0"/>
          </a:p>
        </p:txBody>
      </p:sp>
      <p:sp>
        <p:nvSpPr>
          <p:cNvPr id="9" name="Text 3"/>
          <p:cNvSpPr txBox="1"/>
          <p:nvPr/>
        </p:nvSpPr>
        <p:spPr>
          <a:xfrm>
            <a:off x="338390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дождевых червей в улучшении почвы
</a:t>
            </a:r>
            <a:pPr algn="ctr" indent="0" marL="0">
              <a:lnSpc>
                <a:spcPct val="100000"/>
              </a:lnSpc>
              <a:buNone/>
            </a:pPr>
            <a:r>
              <a:rPr lang="en-US" sz="64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создают ходы, разрыхляя почву и улучшая поступление воздуха и воды. Их деятельность способствует смешиванию слоёв и повышению плодородия.
</a:t>
            </a:r>
            <a:endParaRPr lang="en-US" sz="1155" dirty="0"/>
          </a:p>
        </p:txBody>
      </p:sp>
      <p:sp>
        <p:nvSpPr>
          <p:cNvPr id="10" name="Text 4"/>
          <p:cNvSpPr txBox="1"/>
          <p:nvPr/>
        </p:nvSpPr>
        <p:spPr>
          <a:xfrm>
            <a:off x="5968353" y="3662955"/>
            <a:ext cx="2376191" cy="115817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9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 и мелкие животные — помощники природы
</a:t>
            </a:r>
            <a:pPr algn="ctr" indent="0" marL="0">
              <a:lnSpc>
                <a:spcPct val="100000"/>
              </a:lnSpc>
              <a:buNone/>
            </a:pPr>
            <a:r>
              <a:rPr lang="en-US" sz="6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Насекомые, пауки и мелкие беспозвоночные разлагают опавшие листья и взаимодействуют с растениями, поддерживая активный круговорот веществ в почве.
</a:t>
            </a:r>
            <a:endParaRPr lang="en-US" sz="119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Чернозёмы — плодородные почвы с высоким содержанием гумуса, расположены в степных и лесостепных зонах, хорошо подходят для сельского хозяйства.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почв и их особенности
</a:t>
            </a:r>
            <a:endParaRPr lang="en-US" sz="320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Подзолы — кислые почвы с низким уровнем органики, встречаются в хвойных лесах, требуют специальных методов обработки для улучшения плодородия.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Серые лесные почвы образуются под смешанными лесами, умеренно плодородны и характеризуются средней влагоудерживающей способностью.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Торфяники — формируются в заболоченных местах, содержат много органического вещества, но малопригодны для традиционного земледелия без обработки.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551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круговороту веществ поддерживается биологическое равновесие и плодородие, способствующее здоровому росту растительности.
</a:t>
            </a:r>
            <a:endParaRPr lang="en-US" sz="1600" dirty="0"/>
          </a:p>
        </p:txBody>
      </p:sp>
      <p:sp>
        <p:nvSpPr>
          <p:cNvPr id="8" name="Text 1"/>
          <p:cNvSpPr txBox="1"/>
          <p:nvPr/>
        </p:nvSpPr>
        <p:spPr>
          <a:xfrm>
            <a:off x="306750" y="1358900"/>
            <a:ext cx="22968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в почве задерживается и постепенно отдаётся растениям, обеспечивая необходимую влажность и участвуя в химических процессах.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3357075" y="2209000"/>
            <a:ext cx="2406600" cy="265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Азот, углерод и фосфор переходят из органических веществ в минеральные соединения благодаря разложению, становясь доступными для корней растений.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циклы веществ в почве
</a:t>
            </a:r>
            <a:endParaRPr lang="en-US" sz="3200" dirty="0"/>
          </a:p>
        </p:txBody>
      </p:sp>
      <p:sp>
        <p:nvSpPr>
          <p:cNvPr id="11" name="Text 4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6750" y="1173256"/>
            <a:ext cx="3904200" cy="194828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36075" y="1173131"/>
            <a:ext cx="3904200" cy="194828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214275" y="370650"/>
            <a:ext cx="8695200" cy="49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Вклад растений в формирование почвы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2635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разрушают породы и обогащают почву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проникают в твёрдые породы, выделяя кислоты, которые разлагают минералы и способствуют формированию новых полезных веществ для почвы и растений.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154700" y="3209025"/>
            <a:ext cx="3585600" cy="119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Опад растений как источник гумуса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Опавшие листья, стебли и корни после разложения становятся органическим основанием для почвы, увеличивая уровень гумуса и улучшая плодородие.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почвообразовании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рыхлят почву, повышая её воздухопроницаемость и водопроницаемость, что важно для здорового корнеобитания растений.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Мелкие насекомые и роющие животные разрушают опад и ускоряют разложение органики, способствуя перемешиванию и обогащению почвенных слоёв.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живых организмов в почве (диаграмма)
</a:t>
            </a:r>
            <a:endParaRPr lang="en-US" sz="2806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биомассы почвы приходится на микроорганизмы, обеспечивающие жизнедеятельность всей экосистемы.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бактерий и грибов показывает их ключевую роль в разложении и поддержании плодородия почвы.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по биологии для 6-го класса, 2021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формируется из разложившихся остатков растений и животных, создавая темное органическое вещество, богатое питательными элементами.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06750" y="370650"/>
            <a:ext cx="8041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— основа плодородия почвы
</a:t>
            </a:r>
            <a:endParaRPr lang="en-US" sz="3200" dirty="0"/>
          </a:p>
        </p:txBody>
      </p:sp>
      <p:sp>
        <p:nvSpPr>
          <p:cNvPr id="7" name="Text 2"/>
          <p:cNvSpPr txBox="1"/>
          <p:nvPr/>
        </p:nvSpPr>
        <p:spPr>
          <a:xfrm>
            <a:off x="137850" y="4596000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045403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поставляет растениям необходимые азот, фосфор и калий, улучшая их рост и развитие.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5784057" y="1358900"/>
            <a:ext cx="2564400" cy="300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Гумус поддерживает структуру почвы, увеличивает её влагоёмкость и способствует сохранению питательных веществ от вымывания.
</a:t>
            </a:r>
            <a:endParaRPr lang="en-US" sz="16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06927" y="1479875"/>
            <a:ext cx="4924246" cy="235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чернозёма и подзола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400" dirty="0"/>
          </a:p>
        </p:txBody>
      </p:sp>
      <p:sp>
        <p:nvSpPr>
          <p:cNvPr id="7" name="Text 2"/>
          <p:cNvSpPr txBox="1"/>
          <p:nvPr/>
        </p:nvSpPr>
        <p:spPr>
          <a:xfrm>
            <a:off x="337600" y="1479875"/>
            <a:ext cx="2149500" cy="235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иллюстрирует основные различия между чернозёмом и подзолом по ключевым характеристикам, влияющим на их использование в сельском хозяйстве.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4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Чернозём обладает лучшими свойствами для выращивания культурных растений благодаря высокому гумусу и плодородию, в то время как подзол требует улучшения для сельхозиспользования.
</a:t>
            </a:r>
            <a:endParaRPr lang="en-US" sz="1194" dirty="0"/>
          </a:p>
        </p:txBody>
      </p:sp>
      <p:sp>
        <p:nvSpPr>
          <p:cNvPr id="8" name="Text 3"/>
          <p:cNvSpPr txBox="1"/>
          <p:nvPr/>
        </p:nvSpPr>
        <p:spPr>
          <a:xfrm>
            <a:off x="337600" y="4700225"/>
            <a:ext cx="7857000" cy="33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5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Бактерии и грибы обеспечивают разложение органических остатков, способствуя образованию гумуса и высвобождению питательных веществ для растений.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организмы: невидимые помощники
</a:t>
            </a:r>
            <a:endParaRPr lang="en-US" sz="2903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микроорганизмы способны связывать атмосферный азот, преобразуя его в формы, доступные для усвоения растениями, что важнее для плодородия.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Почвенные животные, включая дождевых червей и насекомых, регулируют структуру почвы, улучшая её воздухо- и водопроницаемость.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Деятельность микроорганизмов и животных способствует поддержанию биохимических циклов, что является основой устойчивого плодородия почвы.
</a:t>
            </a:r>
            <a:endParaRPr lang="en-US" sz="1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0825" y="1357515"/>
            <a:ext cx="8091600" cy="314144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10825" y="370650"/>
            <a:ext cx="8091600" cy="86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почвообразования с участием живых организмов
</a:t>
            </a:r>
            <a:pPr algn="l" indent="0" marL="0">
              <a:lnSpc>
                <a:spcPct val="100000"/>
              </a:lnSpc>
              <a:buNone/>
            </a:pPr>
            <a:r>
              <a:rPr lang="en-US" sz="13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последовательность ключевых этапов формирования почвы под влиянием биоты
</a:t>
            </a:r>
            <a:endParaRPr lang="en-US" sz="2725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30909" y="1181550"/>
            <a:ext cx="3329981" cy="34374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44575" y="122637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Корни растений объединяют частицы почвы, предотвращая эрозию и выветривание. Они укрепляют структуру, снижая смывание и выдувание верхнего слоя.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337600" y="370650"/>
            <a:ext cx="768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растений на структуру почвы
</a:t>
            </a:r>
            <a:endParaRPr lang="en-US" sz="3125" dirty="0"/>
          </a:p>
        </p:txBody>
      </p:sp>
      <p:sp>
        <p:nvSpPr>
          <p:cNvPr id="7" name="Text 2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3944575" y="2918225"/>
            <a:ext cx="4077900" cy="157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Микориза усиливает обмен питательными веществами между грибами и растениями, повышая их устойчивость. Наибольший микробиологический актив в почве сосредоточен вокруг корней.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животных в предотвращении эрозии почвы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783700" y="13424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Дождевые черви и роющие насекомые улучшают структуру почвы, создавая крупные агрегаты, устойчивые к размыванию дождями и ветрами.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783700" y="2884850"/>
            <a:ext cx="45066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деятельность способствует сохранению питательных веществ и восстановлению повреждённых участков, повышая общую стабильность и здоровье почвенного покрова.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37600" y="1456275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необходима для производства продуктов питания, строительства и сохранения водных ресурсов в природной среде.
</a:t>
            </a:r>
            <a:endParaRPr lang="en-US" sz="1600" dirty="0"/>
          </a:p>
        </p:txBody>
      </p:sp>
      <p:sp>
        <p:nvSpPr>
          <p:cNvPr id="4" name="Text 1"/>
          <p:cNvSpPr txBox="1"/>
          <p:nvPr/>
        </p:nvSpPr>
        <p:spPr>
          <a:xfrm>
            <a:off x="8673193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400" dirty="0"/>
          </a:p>
        </p:txBody>
      </p:sp>
      <p:sp>
        <p:nvSpPr>
          <p:cNvPr id="5" name="Text 2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1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и человек: взаимодействие и риски
</a:t>
            </a:r>
            <a:endParaRPr lang="en-US" sz="3150" dirty="0"/>
          </a:p>
        </p:txBody>
      </p:sp>
      <p:sp>
        <p:nvSpPr>
          <p:cNvPr id="6" name="Text 3"/>
          <p:cNvSpPr txBox="1"/>
          <p:nvPr/>
        </p:nvSpPr>
        <p:spPr>
          <a:xfrm>
            <a:off x="337600" y="3547397"/>
            <a:ext cx="37131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Несоблюдение правил земледелия и чрезмерное применение удобрений ведут к снижению плодородия и загрязнению грунтов.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5089300" y="1456275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Интенсивное использование пахотных земель без мер защиты ускоряет эрозию и истощение почвы, ухудшая экологическую обстановку.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5089300" y="3547400"/>
            <a:ext cx="3583800" cy="146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плодородного слоя и биологического баланса почвы является ключевой задачей для устойчивого развития будущих поколений.
</a:t>
            </a:r>
            <a:endParaRPr lang="en-US" sz="1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1991" y="1479875"/>
            <a:ext cx="4649619" cy="2458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600" y="370650"/>
            <a:ext cx="8464800" cy="6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2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Темпы образования плодородного слоя почвы
</a:t>
            </a:r>
            <a:endParaRPr lang="en-US" sz="2822" dirty="0"/>
          </a:p>
        </p:txBody>
      </p:sp>
      <p:sp>
        <p:nvSpPr>
          <p:cNvPr id="5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400" dirty="0"/>
          </a:p>
        </p:txBody>
      </p:sp>
      <p:sp>
        <p:nvSpPr>
          <p:cNvPr id="6" name="Text 2"/>
          <p:cNvSpPr txBox="1"/>
          <p:nvPr/>
        </p:nvSpPr>
        <p:spPr>
          <a:xfrm>
            <a:off x="337600" y="1479875"/>
            <a:ext cx="2605200" cy="356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растений и животных в почве ускоряет образование гумуса, улучшая качество почвы за относительно короткий срок.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почвообразования требует длительного времени, и поддержание биоты способствует ускорению формирования плодородного слоя.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51200" y="4449750"/>
            <a:ext cx="4335900" cy="5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по почвоведению, 2023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080450" y="370650"/>
            <a:ext cx="7722000" cy="65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Меры по защите и восстановлению почвы
</a:t>
            </a:r>
            <a:endParaRPr lang="en-US" sz="2853" dirty="0"/>
          </a:p>
        </p:txBody>
      </p:sp>
      <p:sp>
        <p:nvSpPr>
          <p:cNvPr id="9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400" dirty="0"/>
          </a:p>
        </p:txBody>
      </p:sp>
      <p:sp>
        <p:nvSpPr>
          <p:cNvPr id="10" name="Text 2"/>
          <p:cNvSpPr txBox="1"/>
          <p:nvPr/>
        </p:nvSpPr>
        <p:spPr>
          <a:xfrm>
            <a:off x="1010717" y="3011125"/>
            <a:ext cx="1392900" cy="20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Севооборот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Внедрение смены культур для сохранения плодородия и уменьшения истощения почвы.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928188" y="1567000"/>
            <a:ext cx="2192700" cy="116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Внесение органических удобрений
</a:t>
            </a:r>
            <a:pPr algn="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компоста и зеленых удобрений для восстановления органического слоя почвы.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6511454" y="1761300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Сокращение химических средств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Минимизация применения пестицидов и удобрений для поддержания биологического равновесия и здоровья почвы.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2808250" y="3834925"/>
            <a:ext cx="2383500" cy="120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Посадка деревьев и кустарников
</a:t>
            </a:r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живых защит от ветров для предотвращения эрозии и улучшения микроклимата.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539825" y="1227135"/>
            <a:ext cx="3098400" cy="30197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7600" y="370650"/>
            <a:ext cx="8464800" cy="73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Удивительные факты о почве и её обитателях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629400" y="4595825"/>
            <a:ext cx="377100" cy="44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6E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400" dirty="0"/>
          </a:p>
        </p:txBody>
      </p:sp>
      <p:sp>
        <p:nvSpPr>
          <p:cNvPr id="9" name="Text 2"/>
          <p:cNvSpPr txBox="1"/>
          <p:nvPr/>
        </p:nvSpPr>
        <p:spPr>
          <a:xfrm>
            <a:off x="337600" y="1342450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микромира в почве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одной чайной ложке почвы живёт до миллиарда бактерий и тысяч микроорганизмов, которые обеспечивают разложение органики и поддерживают плодородие.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337600" y="2786025"/>
            <a:ext cx="4952700" cy="130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дождевых червей и земляных жуков
</a:t>
            </a:r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дождевой червь перерабатывает до восьми килограммов земли в год, а земляные жуки уничтожают вредителей, способствуя здоровью растений и экосистем.
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65925" y="986125"/>
            <a:ext cx="3636900" cy="385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выводы о почве и её живых организмах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Почва — фундамент жизни, поддерживающий растения и микроорганизмы. Их взаимодействие обеспечивает образование гумуса и плодородие, что критически важно для устойчивого развития природы и человека.
</a:t>
            </a:r>
            <a:endParaRPr lang="en-US" sz="3527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2026-05-08T09:51:22Z</dcterms:created>
  <dcterms:modified xsi:type="dcterms:W3CDTF">2026-05-08T09:51:22Z</dcterms:modified>
</cp:coreProperties>
</file>