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звучит русский язык и почему это важно?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 орфоэпия: звучание русского языка
</a:t>
            </a:r>
            <a:endParaRPr lang="en-US" sz="2712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изучать звучание слова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 орфоэпия помогают услышать, как слово устроено, почему буква не всегда совпадает со звуком и как говорить по нормам литературного языка без ошибок.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63430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63430"/>
            <a:ext cx="198300" cy="158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6600" y="1863430"/>
            <a:ext cx="198300" cy="15864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вопросы фонетики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речи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изучает, из каких звуков состоит речь, как они образуются и как соединяются в слове. Именно звучание помогает понять, почему слова пишутся и произносятся не одинаково.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и 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рассматривает слоги и ударение, потому что именно гласный обычно образует слог, а ударный слог звучит заметнее. Эти признаки важны для правильного чтения и произношения.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объясняет, как меняется мелодика речи: где сделать паузу, как повысить или понизить голос, как выделить главное слово в предложении и передать вопрос или сообщение.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звуков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звуки не существуют отдельно: они влияют друг на друга, образуя удобное для произношения звучание. Поэтому фонетика изучает и гласные, и согласные, и их особенности.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и звук: не одно и то же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и звучание
</a:t>
            </a:r>
            <a:pPr algn="l" indent="0" marL="0">
              <a:lnSpc>
                <a:spcPct val="115000"/>
              </a:lnSpc>
              <a:buNone/>
            </a:pPr>
            <a:r>
              <a:rPr lang="en-US" sz="3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 видна на письме, а звук слышен в устной речи. Одно и то же написание не всегда даёт одинаковое звучание, потому что речь подчиняется своим фонетическим законам.
</a:t>
            </a:r>
            <a:endParaRPr lang="en-US" sz="1058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соседей
</a:t>
            </a:r>
            <a:pPr algn="l" indent="0" marL="0">
              <a:lnSpc>
                <a:spcPct val="115000"/>
              </a:lnSpc>
              <a:buNone/>
            </a:pPr>
            <a:r>
              <a:rPr lang="en-US" sz="3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словах лес, просьба, юг, друг рядом стоящие звуки меняют произношение друг друга. Из-за этого буквы и звуки в слове могут не совпадать по количеству и качеству.
</a:t>
            </a:r>
            <a:endParaRPr lang="en-US" sz="1072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Слабая позиция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согласные в конце слова или рядом с другими согласными звучат иначе, чем в сильной позиции. Поэтому важно слышать не только букву, но и её место в слове.
</a:t>
            </a:r>
            <a:endParaRPr lang="en-US" sz="1074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помогает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транскрипция показывает слово так, как оно произносится. Она помогает увидеть, где происходит изменение звука, и лучше понять связь между написанием и звучанием.
</a:t>
            </a:r>
            <a:endParaRPr lang="en-US" sz="99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ударение влияет на гласные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подобраны так, чтобы сравнить ударные и безударные гласные в разных позициях внутри слова.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гласный от ударения, тем он звучит слабее и короче; в безударной позиции различия особенно заметны.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учебным примерам темы «Фонетика и орфоэпия».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7675" y="3883575"/>
            <a:ext cx="3898500" cy="8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базовый набор звуков, из которых строится слог: именно гласный делает слог возможным и заметным при произношении.
</a:t>
            </a:r>
            <a:endParaRPr lang="en-US" sz="922" dirty="0"/>
          </a:p>
        </p:txBody>
      </p:sp>
      <p:sp>
        <p:nvSpPr>
          <p:cNvPr id="5" name="Text 1"/>
          <p:cNvSpPr txBox="1"/>
          <p:nvPr/>
        </p:nvSpPr>
        <p:spPr>
          <a:xfrm>
            <a:off x="952725" y="3066675"/>
            <a:ext cx="3677700" cy="18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языка.
</a:t>
            </a:r>
            <a:endParaRPr lang="en-US" sz="722" dirty="0"/>
          </a:p>
        </p:txBody>
      </p:sp>
      <p:sp>
        <p:nvSpPr>
          <p:cNvPr id="6" name="Text 2"/>
          <p:cNvSpPr txBox="1"/>
          <p:nvPr/>
        </p:nvSpPr>
        <p:spPr>
          <a:xfrm>
            <a:off x="605475" y="661277"/>
            <a:ext cx="43722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7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605475" y="2044425"/>
            <a:ext cx="4372200" cy="9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гласных фонем выделяют в русском языке.
</a:t>
            </a:r>
            <a:endParaRPr lang="en-US" sz="2400" dirty="0"/>
          </a:p>
        </p:txBody>
      </p:sp>
      <p:sp>
        <p:nvSpPr>
          <p:cNvPr id="8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устроены согласные
</a:t>
            </a:r>
            <a:endParaRPr lang="en-US" sz="24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7000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Звонкие и глухие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различаются по участию голоса: одни произносятся с голосом, другие — без него. В русском языке есть парные согласные, которые помогают увидеть эту разницу на слух.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2436813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Парные согласные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звонким и глухим относятся пары б–п, в–ф, г–к, д–т, ж–ш, з–с. Сравнение таких пар удобно для тренировки слуха и правильного произношения.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4603624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Твёрдые и мягкие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Согласные могут быть твёрдыми или мягкими. Мягкость часто обозначается буквами е, ё, и, ю, я, а также мягким знаком, как в словах семья, лёд, конь.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770451" y="1829500"/>
            <a:ext cx="2103600" cy="13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качества согласного зависит звучание слова в целом. Если услышать звонкость, глухость, твёрдость или мягкость, легче читать, произносить и проверять трудные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звук меняется в слове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буква превращается в произносимый звук с учётом позиции и соседства.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фонетические процессы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10661" y="1374800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Оглушение на конце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слова звонкие согласные часто произносятся как глухие: дуб звучит ближе к [дуп], гриб — к [грип]. Это делает речь естественнее, хотя написание не меняется.
</a:t>
            </a:r>
            <a:endParaRPr lang="en-US" sz="1286" dirty="0"/>
          </a:p>
        </p:txBody>
      </p:sp>
      <p:sp>
        <p:nvSpPr>
          <p:cNvPr id="11" name="Text 3"/>
          <p:cNvSpPr txBox="1"/>
          <p:nvPr/>
        </p:nvSpPr>
        <p:spPr>
          <a:xfrm>
            <a:off x="510650" y="2358893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Озвончение рядом со звонким
</a:t>
            </a:r>
            <a:pPr algn="l" indent="0" marL="0">
              <a:lnSpc>
                <a:spcPct val="115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глухой согласный стоит перед звонким, он может озвончаться. В слове просьба слышится [проз’ба], потому что соседний звук влияет на произношение.
</a:t>
            </a:r>
            <a:endParaRPr lang="en-US" sz="1286" dirty="0"/>
          </a:p>
        </p:txBody>
      </p:sp>
      <p:sp>
        <p:nvSpPr>
          <p:cNvPr id="12" name="Text 4"/>
          <p:cNvSpPr txBox="1"/>
          <p:nvPr/>
        </p:nvSpPr>
        <p:spPr>
          <a:xfrm>
            <a:off x="510650" y="3342975"/>
            <a:ext cx="4008000" cy="8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Упрощение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5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согласных речь стремится к удобству, поэтому часть звуков может не произноситься отчётливо: солнце, лестный, чувство. Такие изменения помогают говорить плавно и быстро.
</a:t>
            </a:r>
            <a:endParaRPr lang="en-US" sz="112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2019914"/>
            <a:ext cx="4873500" cy="137604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орфоэпические ошибки в словах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правильного ударения и типичной ошибки помогает запомнить трудные случаи.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словах ударение нужно запоминать отдельно: оно не всегда подчиняется простому правилу и часто расходится с привычным разговорным произношением.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Орфоэпические словари и школьные учебники русского языка.
</a:t>
            </a:r>
            <a:endParaRPr lang="en-US" sz="7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835670"/>
            <a:ext cx="9144000" cy="230385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8604000" cy="5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орфоэпия
</a:t>
            </a:r>
            <a:endParaRPr lang="en-US" sz="2212" dirty="0"/>
          </a:p>
        </p:txBody>
      </p:sp>
      <p:sp>
        <p:nvSpPr>
          <p:cNvPr id="10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269963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 произношения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Орфоэпия изучает, как правильно произносить слова и ставить ударение в соответствии с нормами литературного языка, чтобы устная речь оставалась единообразной и понятной.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5496" y="1457306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язык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нормы нужны в школе, на уроках, в средствах массовой информации и в официальной речи: они помогают говорить одинаково грамотно в разных ситуациях общения.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6081037" y="1458268"/>
            <a:ext cx="2793000" cy="109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Словари как ориентир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произношение и ударение фиксируются в орфоэпических словарях, поэтому именно они помогают проверить трудные слова и избежать распространённых ошибок.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всего возникают ошибки ударения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особенно заметны в словах, которые часто употребляются в устной речи и меняют форму при склонении или спряжении.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не с редкими словами, а с привычными формами, где ударение нужно специально запоминать и проверять по словарю.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школьных примеров из раздела орфоэпии; дата не указана.
</a:t>
            </a:r>
            <a:endParaRPr lang="en-US" sz="72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в устной речи
</a:t>
            </a:r>
            <a:endParaRPr lang="en-US" sz="22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270000" y="158305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 или 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помогает отличить вопрос от обычного сообщения: меняется высота голоса, а слушатель сразу понимает, нужно ли отвечать или просто воспринимать информацию.
</a:t>
            </a:r>
            <a:endParaRPr lang="en-US" sz="1017" dirty="0"/>
          </a:p>
        </p:txBody>
      </p:sp>
      <p:sp>
        <p:nvSpPr>
          <p:cNvPr id="13" name="Text 3"/>
          <p:cNvSpPr txBox="1"/>
          <p:nvPr/>
        </p:nvSpPr>
        <p:spPr>
          <a:xfrm>
            <a:off x="270000" y="2437413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Выделение главного
</a:t>
            </a:r>
            <a:pPr algn="l" indent="0" marL="0">
              <a:lnSpc>
                <a:spcPct val="115000"/>
              </a:lnSpc>
              <a:buNone/>
            </a:pPr>
            <a:r>
              <a:rPr lang="en-US" sz="3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логического ударения говорящий подчёркивает самое важное слово в предложении. Именно так смысл фразы становится точнее и выразительнее для слушателя.
</a:t>
            </a:r>
            <a:endParaRPr lang="en-US" sz="1069" dirty="0"/>
          </a:p>
        </p:txBody>
      </p:sp>
      <p:sp>
        <p:nvSpPr>
          <p:cNvPr id="14" name="Text 4"/>
          <p:cNvSpPr txBox="1"/>
          <p:nvPr/>
        </p:nvSpPr>
        <p:spPr>
          <a:xfrm>
            <a:off x="270000" y="3291780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и темп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Паузы делят речь на части, а темп показывает, спокойно или быстро звучит высказывание. Вместе они делают речь более ясной и удобной для понимания.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270000" y="4146128"/>
            <a:ext cx="3435600" cy="7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3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набор слов может звучать по-разному в зависимости от интонации. Поэтому смысл высказывания часто определяется не только словами, но и тем, как они сказаны.
</a:t>
            </a:r>
            <a:endParaRPr lang="en-US" sz="99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33960" y="0"/>
            <a:ext cx="500788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362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как запись звучания слова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82725" y="191602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по звучанию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Транскрипция передаёт слово так, как оно звучит в речи, а не так, как оно написано. Она помогает увидеть реальные звуки и их последовательность.
</a:t>
            </a:r>
            <a:endParaRPr lang="en-US" sz="1070" dirty="0"/>
          </a:p>
        </p:txBody>
      </p:sp>
      <p:sp>
        <p:nvSpPr>
          <p:cNvPr id="13" name="Text 3"/>
          <p:cNvSpPr txBox="1"/>
          <p:nvPr/>
        </p:nvSpPr>
        <p:spPr>
          <a:xfrm>
            <a:off x="482725" y="2683995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знаки
</a:t>
            </a:r>
            <a:pPr algn="l" indent="0" marL="0">
              <a:lnSpc>
                <a:spcPct val="115000"/>
              </a:lnSpc>
              <a:buNone/>
            </a:pPr>
            <a:r>
              <a:rPr lang="en-US" sz="4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транскрипции используют квадратные скобки и специальные знаки, которые показывают мягкость согласных, редукцию гласных и другие особенности произношения.
</a:t>
            </a:r>
            <a:endParaRPr lang="en-US" sz="1022" dirty="0"/>
          </a:p>
        </p:txBody>
      </p:sp>
      <p:sp>
        <p:nvSpPr>
          <p:cNvPr id="14" name="Text 4"/>
          <p:cNvSpPr txBox="1"/>
          <p:nvPr/>
        </p:nvSpPr>
        <p:spPr>
          <a:xfrm>
            <a:off x="482725" y="3451956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 написанием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буква может обозначать разные звуки или не совпадать со звучанием в слабой позиции. Поэтому транскрипция особенно полезна при разборе трудных слов.
</a:t>
            </a:r>
            <a:endParaRPr lang="en-US" sz="1059" dirty="0"/>
          </a:p>
        </p:txBody>
      </p:sp>
      <p:sp>
        <p:nvSpPr>
          <p:cNvPr id="15" name="Text 5"/>
          <p:cNvSpPr txBox="1"/>
          <p:nvPr/>
        </p:nvSpPr>
        <p:spPr>
          <a:xfrm>
            <a:off x="482725" y="4219898"/>
            <a:ext cx="3422400" cy="65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помощью транскрипции легче проверить, как слово произносится правильно, и понять, почему его звуковой состав не всегда совпадает с буквенным.
</a:t>
            </a:r>
            <a:endParaRPr lang="en-US" sz="10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Слоги и ударение в слове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строится вокруг гласного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Слог образуется вокруг гласного звука: если гласного нет, слога тоже нет. Поэтому именно гласные организуют звучание слова и делят его на части.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 выделяется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Ударный слог произносится сильнее, отчётливее и немного дольше. Он помогает слушателю быстрее распознавать слово и правильно воспринимать его форму.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Ударение может меняться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русском языке ударение свободное и подвижное: оно может падать на разные слоги в разных словах и изменяться в разных формах одного слова.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97950" y="1300196"/>
            <a:ext cx="4873500" cy="281548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178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произношения и написания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1726075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что звучание слова не всегда прямо подсказывает его написание и наоборот.
</a:t>
            </a:r>
            <a:endParaRPr lang="en-US" sz="1022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2762229"/>
            <a:ext cx="34650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речи важно учитывать оба уровня: услышанное звучание и буквенную форму. Это особенно полезно при разборе слов с редукцией и оглушением.
</a:t>
            </a:r>
            <a:endParaRPr lang="en-US" sz="1022" dirty="0"/>
          </a:p>
        </p:txBody>
      </p:sp>
      <p:sp>
        <p:nvSpPr>
          <p:cNvPr id="11" name="Text 4"/>
          <p:cNvSpPr txBox="1"/>
          <p:nvPr/>
        </p:nvSpPr>
        <p:spPr>
          <a:xfrm>
            <a:off x="3997950" y="4208775"/>
            <a:ext cx="3398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 школьного курса фонетики; дата не указана.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9694" y="1660675"/>
            <a:ext cx="170363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84925" y="3418649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17725" y="1588838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57525" y="3152300"/>
            <a:ext cx="194700" cy="1947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пользоваться орфоэпическим словарём
</a:t>
            </a:r>
            <a:endParaRPr lang="en-US" sz="2412" dirty="0"/>
          </a:p>
        </p:txBody>
      </p:sp>
      <p:sp>
        <p:nvSpPr>
          <p:cNvPr id="13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4" name="Text 2"/>
          <p:cNvSpPr txBox="1"/>
          <p:nvPr/>
        </p:nvSpPr>
        <p:spPr>
          <a:xfrm>
            <a:off x="1225350" y="14843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Найти слово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отыскать нужное слово по алфавиту. Это помогает быстро открыть словарную статью и не перепутать похожие формы.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5352750" y="32423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Применить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словарь подсказывает, как говорить в ответе, чтении или выступлении. Так легче избежать ошибки в трудных словах.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5285550" y="141251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ударение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словарной статье знак ударения показывает правильный вариант произношения. Особенно это важно для слов, в которых ударение часто вызывает сомнение.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1225350" y="2975975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Увидеть варианты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может указывать допустимые варианты произношения и специальные пометы. Они помогают понять, какой вариант считается литературной нормой.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Литературное произношение и распространённые ошибки
</a:t>
            </a:r>
            <a:endParaRPr lang="en-US" sz="2308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примеры слов, где особенно важно запоминать правильное ударение и не ориентироваться только на разговорную привычку.
</a:t>
            </a:r>
            <a:endParaRPr lang="en-US" sz="1022" dirty="0"/>
          </a:p>
        </p:txBody>
      </p:sp>
      <p:sp>
        <p:nvSpPr>
          <p:cNvPr id="9" name="Text 3"/>
          <p:cNvSpPr txBox="1"/>
          <p:nvPr/>
        </p:nvSpPr>
        <p:spPr>
          <a:xfrm>
            <a:off x="4664735" y="398945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часто возникают из-за привычного произношения. Литературную норму нужно проверять по словарю, особенно в словах с неочевидным ударением.
</a:t>
            </a:r>
            <a:endParaRPr lang="en-US" sz="1022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примеры по орфоэпии; дата не указана.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проверить произношение слова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найти литературный вариант произношения и избежать речевых ошибок.
</a:t>
            </a:r>
            <a:endParaRPr lang="en-US" sz="111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и орфоэпия помогают говорить точно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Фонетика объясняет, как звучит речь, а орфоэпия показывает, как произносить слова по норме. Эти знания делают чтение, ответ и обычный разговор более грамотными, точными и выразительными.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2026-05-28T17:45:22Z</dcterms:created>
  <dcterms:modified xsi:type="dcterms:W3CDTF">2026-05-28T17:45:22Z</dcterms:modified>
</cp:coreProperties>
</file>