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slideLayout" Target="../slideLayouts/slideLayout1.xml"/><Relationship Id="rId1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image" Target="../media/image-11-7.jpe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slideLayout" Target="../slideLayouts/slideLayout1.xml"/><Relationship Id="rId1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jpeg"/><Relationship Id="rId4" Type="http://schemas.openxmlformats.org/officeDocument/2006/relationships/image" Target="../media/image-15-4.png"/><Relationship Id="rId5" Type="http://schemas.openxmlformats.org/officeDocument/2006/relationships/image" Target="../media/image-15-5.jpeg"/><Relationship Id="rId6" Type="http://schemas.openxmlformats.org/officeDocument/2006/relationships/image" Target="../media/image-15-6.png"/><Relationship Id="rId7" Type="http://schemas.openxmlformats.org/officeDocument/2006/relationships/image" Target="../media/image-15-7.jpe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slideLayout" Target="../slideLayouts/slideLayout1.xml"/><Relationship Id="rId1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31458" y="262328"/>
            <a:ext cx="4077910" cy="476687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624434" y="809469"/>
            <a:ext cx="3580307" cy="3717863"/>
          </a:xfrm>
          <a:prstGeom prst="rect">
            <a:avLst/>
          </a:prstGeom>
          <a:noFill/>
          <a:ln/>
        </p:spPr>
        <p:txBody>
          <a:bodyPr wrap="square" lIns="0" tIns="0" rIns="0" bIns="0" rtlCol="0" anchor="ctr"/>
          <a:lstStyle/>
          <a:p>
            <a:pPr algn="l" indent="0" marL="0">
              <a:lnSpc>
                <a:spcPct val="100000"/>
              </a:lnSpc>
              <a:buNone/>
            </a:pPr>
            <a:r>
              <a:rPr lang="en-US" sz="2400" b="1" dirty="0">
                <a:solidFill>
                  <a:srgbClr val="000000"/>
                </a:solidFill>
                <a:latin typeface="Arial" pitchFamily="34" charset="0"/>
                <a:ea typeface="Arial" pitchFamily="34" charset="-122"/>
                <a:cs typeface="Arial" pitchFamily="34" charset="-120"/>
              </a:rPr>
              <a:t>Геометрический практикум: фигуры вокруг нас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Изучаем фигуры, измеряем и находим геометрию вокруг себя.
</a:t>
            </a:r>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00599" y="1312606"/>
            <a:ext cx="3889948" cy="350627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5877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
        <p:nvSpPr>
          <p:cNvPr id="7" name="Text 1"/>
          <p:cNvSpPr txBox="1"/>
          <p:nvPr/>
        </p:nvSpPr>
        <p:spPr>
          <a:xfrm>
            <a:off x="524541" y="1371600"/>
            <a:ext cx="3884426" cy="3387725"/>
          </a:xfrm>
          <a:prstGeom prst="rect">
            <a:avLst/>
          </a:prstGeom>
          <a:noFill/>
          <a:ln/>
        </p:spPr>
        <p:txBody>
          <a:bodyPr wrap="square" lIns="0" tIns="0" rIns="0" bIns="0" rtlCol="0" anchor="ctr"/>
          <a:lstStyle/>
          <a:p>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Геометрия помогает считать, чертить, сравнивать формы и замечать порядок. Она нужна на уроках математики, труда, рисования и окружающего мира, а ещё учит быть внимательным и аккуратным.
</a:t>
            </a:r>
            <a:endParaRPr lang="en-US" sz="1050" dirty="0"/>
          </a:p>
        </p:txBody>
      </p:sp>
      <p:sp>
        <p:nvSpPr>
          <p:cNvPr id="8" name="Text 2"/>
          <p:cNvSpPr txBox="1"/>
          <p:nvPr/>
        </p:nvSpPr>
        <p:spPr>
          <a:xfrm>
            <a:off x="358775" y="607382"/>
            <a:ext cx="8398271" cy="56143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Зачем четверокласснику геометрия
</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02014" y="3268064"/>
            <a:ext cx="306494" cy="306494"/>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941282" y="3255758"/>
            <a:ext cx="248328" cy="331104"/>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28758" y="1602394"/>
            <a:ext cx="317232" cy="317232"/>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472774" y="1602394"/>
            <a:ext cx="317232" cy="317232"/>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6324597" y="1602394"/>
            <a:ext cx="317232" cy="317232"/>
          </a:xfrm>
          <a:prstGeom prst="rect">
            <a:avLst/>
          </a:prstGeom>
        </p:spPr>
      </p:pic>
      <p:sp>
        <p:nvSpPr>
          <p:cNvPr id="14"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Что ждёт на практикуме
</a:t>
            </a:r>
            <a:endParaRPr lang="en-US" sz="2000" dirty="0"/>
          </a:p>
        </p:txBody>
      </p:sp>
      <p:sp>
        <p:nvSpPr>
          <p:cNvPr id="15"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16" name="Text 2"/>
          <p:cNvSpPr txBox="1"/>
          <p:nvPr/>
        </p:nvSpPr>
        <p:spPr>
          <a:xfrm>
            <a:off x="607415" y="3668420"/>
            <a:ext cx="3541153" cy="810167"/>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Строим по образцу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Повторяем рисунок, считаем клетки, отмечаем вершины и проверяем результат. Такие задания учат работать по шагам и не торопиться.
</a:t>
            </a:r>
            <a:endParaRPr lang="en-US" sz="1400" dirty="0"/>
          </a:p>
        </p:txBody>
      </p:sp>
      <p:sp>
        <p:nvSpPr>
          <p:cNvPr id="17" name="Text 3"/>
          <p:cNvSpPr txBox="1"/>
          <p:nvPr/>
        </p:nvSpPr>
        <p:spPr>
          <a:xfrm>
            <a:off x="4908546" y="3668419"/>
            <a:ext cx="3541153" cy="810166"/>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Считаем периметр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Учимся складывать длины сторон простых фигур и узнаём, сколько получается по краю. Это полезно для задач, где важно внимательно посчитать каждую сторону.
</a:t>
            </a:r>
            <a:endParaRPr lang="en-US" sz="1400" dirty="0"/>
          </a:p>
        </p:txBody>
      </p:sp>
      <p:sp>
        <p:nvSpPr>
          <p:cNvPr id="18" name="Text 4"/>
          <p:cNvSpPr txBox="1"/>
          <p:nvPr/>
        </p:nvSpPr>
        <p:spPr>
          <a:xfrm>
            <a:off x="628740" y="2005017"/>
            <a:ext cx="2205549" cy="790460"/>
          </a:xfrm>
          <a:prstGeom prst="rect">
            <a:avLst/>
          </a:prstGeom>
          <a:noFill/>
          <a:ln/>
        </p:spPr>
        <p:txBody>
          <a:bodyPr wrap="square" lIns="0" tIns="0" rIns="0" bIns="0" rtlCol="0" anchor="t"/>
          <a:lstStyle/>
          <a:p>
            <a:pPr algn="l" indent="0" marL="0">
              <a:lnSpc>
                <a:spcPct val="100000"/>
              </a:lnSpc>
              <a:buNone/>
            </a:pPr>
            <a:r>
              <a:rPr lang="en-US" sz="1262" b="1" dirty="0">
                <a:solidFill>
                  <a:srgbClr val="000000"/>
                </a:solidFill>
                <a:latin typeface="Arial" pitchFamily="34" charset="0"/>
                <a:ea typeface="Arial" pitchFamily="34" charset="-122"/>
                <a:cs typeface="Arial" pitchFamily="34" charset="-120"/>
              </a:rPr>
              <a:t>Измеряем отрезки
</a:t>
            </a:r>
            <a:pPr algn="l" indent="0" marL="0">
              <a:lnSpc>
                <a:spcPct val="100000"/>
              </a:lnSpc>
              <a:buNone/>
            </a:pPr>
            <a:r>
              <a:rPr lang="en-US" sz="992" dirty="0">
                <a:solidFill>
                  <a:srgbClr val="000000"/>
                </a:solidFill>
                <a:latin typeface="Arial" pitchFamily="34" charset="0"/>
                <a:ea typeface="Arial" pitchFamily="34" charset="-122"/>
                <a:cs typeface="Arial" pitchFamily="34" charset="-120"/>
              </a:rPr>
              <a:t>С линейкой учимся точно находить длину отрезка, не сдвигать её и правильно записывать ответ. Это простое действие быстро превращается в полезный навык.
</a:t>
            </a:r>
            <a:endParaRPr lang="en-US" sz="1262" dirty="0"/>
          </a:p>
        </p:txBody>
      </p:sp>
      <p:sp>
        <p:nvSpPr>
          <p:cNvPr id="19" name="Text 5"/>
          <p:cNvSpPr txBox="1"/>
          <p:nvPr/>
        </p:nvSpPr>
        <p:spPr>
          <a:xfrm>
            <a:off x="3472756" y="2005017"/>
            <a:ext cx="2205549" cy="790460"/>
          </a:xfrm>
          <a:prstGeom prst="rect">
            <a:avLst/>
          </a:prstGeom>
          <a:noFill/>
          <a:ln/>
        </p:spPr>
        <p:txBody>
          <a:bodyPr wrap="square" lIns="0" tIns="0" rIns="0" bIns="0" rtlCol="0" anchor="t"/>
          <a:lstStyle/>
          <a:p>
            <a:pPr algn="l" indent="0" marL="0">
              <a:lnSpc>
                <a:spcPct val="100000"/>
              </a:lnSpc>
              <a:buNone/>
            </a:pPr>
            <a:r>
              <a:rPr lang="en-US" sz="1262" b="1" dirty="0">
                <a:solidFill>
                  <a:srgbClr val="000000"/>
                </a:solidFill>
                <a:latin typeface="Arial" pitchFamily="34" charset="0"/>
                <a:ea typeface="Arial" pitchFamily="34" charset="-122"/>
                <a:cs typeface="Arial" pitchFamily="34" charset="-120"/>
              </a:rPr>
              <a:t>Узнаём фигуры
</a:t>
            </a:r>
            <a:pPr algn="l" indent="0" marL="0">
              <a:lnSpc>
                <a:spcPct val="100000"/>
              </a:lnSpc>
              <a:buNone/>
            </a:pPr>
            <a:r>
              <a:rPr lang="en-US" sz="992" dirty="0">
                <a:solidFill>
                  <a:srgbClr val="000000"/>
                </a:solidFill>
                <a:latin typeface="Arial" pitchFamily="34" charset="0"/>
                <a:ea typeface="Arial" pitchFamily="34" charset="-122"/>
                <a:cs typeface="Arial" pitchFamily="34" charset="-120"/>
              </a:rPr>
              <a:t>По сторонам, углам и форме сравниваем треугольники, квадраты, прямоугольники и круги. Так фигуры перестают путаться и становятся понятными.
</a:t>
            </a:r>
            <a:endParaRPr lang="en-US" sz="1262" dirty="0"/>
          </a:p>
        </p:txBody>
      </p:sp>
      <p:sp>
        <p:nvSpPr>
          <p:cNvPr id="20" name="Text 6"/>
          <p:cNvSpPr txBox="1"/>
          <p:nvPr/>
        </p:nvSpPr>
        <p:spPr>
          <a:xfrm>
            <a:off x="6324579" y="2005017"/>
            <a:ext cx="2205549" cy="790460"/>
          </a:xfrm>
          <a:prstGeom prst="rect">
            <a:avLst/>
          </a:prstGeom>
          <a:noFill/>
          <a:ln/>
        </p:spPr>
        <p:txBody>
          <a:bodyPr wrap="square" lIns="0" tIns="0" rIns="0" bIns="0" rtlCol="0" anchor="t"/>
          <a:lstStyle/>
          <a:p>
            <a:pPr algn="l" indent="0" marL="0">
              <a:lnSpc>
                <a:spcPct val="100000"/>
              </a:lnSpc>
              <a:buNone/>
            </a:pPr>
            <a:r>
              <a:rPr lang="en-US" sz="1262" b="1" dirty="0">
                <a:solidFill>
                  <a:srgbClr val="000000"/>
                </a:solidFill>
                <a:latin typeface="Arial" pitchFamily="34" charset="0"/>
                <a:ea typeface="Arial" pitchFamily="34" charset="-122"/>
                <a:cs typeface="Arial" pitchFamily="34" charset="-120"/>
              </a:rPr>
              <a:t>Ищем угол
</a:t>
            </a:r>
            <a:pPr algn="l" indent="0" marL="0">
              <a:lnSpc>
                <a:spcPct val="100000"/>
              </a:lnSpc>
              <a:buNone/>
            </a:pPr>
            <a:r>
              <a:rPr lang="en-US" sz="992" dirty="0">
                <a:solidFill>
                  <a:srgbClr val="000000"/>
                </a:solidFill>
                <a:latin typeface="Arial" pitchFamily="34" charset="0"/>
                <a:ea typeface="Arial" pitchFamily="34" charset="-122"/>
                <a:cs typeface="Arial" pitchFamily="34" charset="-120"/>
              </a:rPr>
              <a:t>Находим прямые углы в тетради, книге, окне и других предметах. Это помогает увидеть, что геометрия живёт не только в учебнике, но и рядом с нами.
</a:t>
            </a:r>
            <a:endParaRPr lang="en-US" sz="1262"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5690" y="2130904"/>
            <a:ext cx="3977709" cy="281624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5690" y="652071"/>
            <a:ext cx="3977709" cy="133412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Точка, линия, отрезок
</a:t>
            </a:r>
            <a:endParaRPr lang="en-US" sz="2000" dirty="0"/>
          </a:p>
        </p:txBody>
      </p:sp>
      <p:sp>
        <p:nvSpPr>
          <p:cNvPr id="7" name="Text 1"/>
          <p:cNvSpPr txBox="1"/>
          <p:nvPr/>
        </p:nvSpPr>
        <p:spPr>
          <a:xfrm>
            <a:off x="4761752" y="718981"/>
            <a:ext cx="3677709" cy="1514678"/>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Точка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Точка показывает место на листе и обычно обозначается буквой. Она маленькая, но без неё не построить ни одну фигуру.
</a:t>
            </a:r>
            <a:endParaRPr lang="en-US" sz="1400" dirty="0"/>
          </a:p>
        </p:txBody>
      </p:sp>
      <p:sp>
        <p:nvSpPr>
          <p:cNvPr id="8" name="Text 2"/>
          <p:cNvSpPr txBox="1"/>
          <p:nvPr/>
        </p:nvSpPr>
        <p:spPr>
          <a:xfrm>
            <a:off x="365690"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9" name="Text 3"/>
          <p:cNvSpPr txBox="1"/>
          <p:nvPr/>
        </p:nvSpPr>
        <p:spPr>
          <a:xfrm>
            <a:off x="4761752" y="2936401"/>
            <a:ext cx="3677709" cy="1514678"/>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Линия и отрезок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Прямая линия не имеет начала и конца, а отрезок ограничен двумя точками. Именно из них складываются более сложные фигуры и чертежи.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27501" y="2204484"/>
            <a:ext cx="2166080" cy="1956390"/>
          </a:xfrm>
          <a:prstGeom prst="rect">
            <a:avLst/>
          </a:prstGeom>
          <a:noFill/>
          <a:ln/>
        </p:spPr>
        <p:txBody>
          <a:bodyPr wrap="square" lIns="0" tIns="0" rIns="0" bIns="0" rtlCol="0" anchor="t"/>
          <a:lstStyle/>
          <a:p>
            <a:pPr algn="l" indent="0" marL="0">
              <a:lnSpc>
                <a:spcPct val="100000"/>
              </a:lnSpc>
              <a:buNone/>
            </a:pPr>
            <a:r>
              <a:rPr lang="en-US" sz="988" dirty="0">
                <a:solidFill>
                  <a:srgbClr val="FFFFFF"/>
                </a:solidFill>
                <a:latin typeface="Arial" pitchFamily="34" charset="0"/>
                <a:ea typeface="Arial" pitchFamily="34" charset="-122"/>
                <a:cs typeface="Arial" pitchFamily="34" charset="-120"/>
              </a:rPr>
              <a:t>Угол образуется двумя лучами, которые выходят из одной точки. Эта точка называется вершиной, а лучи — сторонами угла.
</a:t>
            </a:r>
            <a:endParaRPr lang="en-US" sz="988" dirty="0"/>
          </a:p>
        </p:txBody>
      </p:sp>
      <p:sp>
        <p:nvSpPr>
          <p:cNvPr id="9" name="Text 1"/>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Угол и его стороны
</a:t>
            </a:r>
            <a:endParaRPr lang="en-US" sz="2000" dirty="0"/>
          </a:p>
        </p:txBody>
      </p:sp>
      <p:sp>
        <p:nvSpPr>
          <p:cNvPr id="10" name="Text 2"/>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11" name="Text 3"/>
          <p:cNvSpPr txBox="1"/>
          <p:nvPr/>
        </p:nvSpPr>
        <p:spPr>
          <a:xfrm>
            <a:off x="6460469" y="2204484"/>
            <a:ext cx="2166080" cy="1956390"/>
          </a:xfrm>
          <a:prstGeom prst="rect">
            <a:avLst/>
          </a:prstGeom>
          <a:noFill/>
          <a:ln/>
        </p:spPr>
        <p:txBody>
          <a:bodyPr wrap="square" lIns="0" tIns="0" rIns="0" bIns="0" rtlCol="0" anchor="t"/>
          <a:lstStyle/>
          <a:p>
            <a:pPr algn="l" indent="0" marL="0">
              <a:lnSpc>
                <a:spcPct val="100000"/>
              </a:lnSpc>
              <a:buNone/>
            </a:pPr>
            <a:r>
              <a:rPr lang="en-US" sz="988" dirty="0">
                <a:solidFill>
                  <a:srgbClr val="000000"/>
                </a:solidFill>
                <a:latin typeface="Arial" pitchFamily="34" charset="0"/>
                <a:ea typeface="Arial" pitchFamily="34" charset="-122"/>
                <a:cs typeface="Arial" pitchFamily="34" charset="-120"/>
              </a:rPr>
              <a:t>Если сравнивать углы с образцом, ошибка быстро становится заметной. Тогда можно проверить, где угол меньше, больше или точно как надо.
</a:t>
            </a:r>
            <a:endParaRPr lang="en-US" sz="988" dirty="0"/>
          </a:p>
        </p:txBody>
      </p:sp>
      <p:sp>
        <p:nvSpPr>
          <p:cNvPr id="12" name="Text 4"/>
          <p:cNvSpPr txBox="1"/>
          <p:nvPr/>
        </p:nvSpPr>
        <p:spPr>
          <a:xfrm>
            <a:off x="3488176" y="2204484"/>
            <a:ext cx="2166080" cy="1956390"/>
          </a:xfrm>
          <a:prstGeom prst="rect">
            <a:avLst/>
          </a:prstGeom>
          <a:noFill/>
          <a:ln/>
        </p:spPr>
        <p:txBody>
          <a:bodyPr wrap="square" lIns="0" tIns="0" rIns="0" bIns="0" rtlCol="0" anchor="t"/>
          <a:lstStyle/>
          <a:p>
            <a:pPr algn="l" indent="0" marL="0">
              <a:lnSpc>
                <a:spcPct val="100000"/>
              </a:lnSpc>
              <a:buNone/>
            </a:pPr>
            <a:r>
              <a:rPr lang="en-US" sz="988" dirty="0">
                <a:solidFill>
                  <a:srgbClr val="000000"/>
                </a:solidFill>
                <a:latin typeface="Arial" pitchFamily="34" charset="0"/>
                <a:ea typeface="Arial" pitchFamily="34" charset="-122"/>
                <a:cs typeface="Arial" pitchFamily="34" charset="-120"/>
              </a:rPr>
              <a:t>В 4 классе особенно важно различать прямой, острый и тупой углы. Прямой угол легко заметить в углу тетради или книги.
</a:t>
            </a:r>
            <a:endParaRPr lang="en-US" sz="988"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8027" y="1903232"/>
            <a:ext cx="8402297" cy="3045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73125" y="1365192"/>
            <a:ext cx="8383800" cy="440400"/>
          </a:xfrm>
          <a:prstGeom prst="rect">
            <a:avLst/>
          </a:prstGeom>
          <a:noFill/>
          <a:ln/>
        </p:spPr>
        <p:txBody>
          <a:bodyPr wrap="square" lIns="0" tIns="0" rIns="0" bIns="0" rtlCol="0" anchor="ctr"/>
          <a:lstStyle/>
          <a:p>
            <a:pPr algn="l" indent="0" marL="0">
              <a:lnSpc>
                <a:spcPct val="100000"/>
              </a:lnSpc>
              <a:buNone/>
            </a:pPr>
            <a:r>
              <a:rPr lang="en-US" sz="1400" dirty="0">
                <a:solidFill>
                  <a:srgbClr val="1B1B1B"/>
                </a:solidFill>
                <a:latin typeface="Arial" pitchFamily="34" charset="0"/>
                <a:ea typeface="Arial" pitchFamily="34" charset="-122"/>
                <a:cs typeface="Arial" pitchFamily="34" charset="-120"/>
              </a:rPr>
              <a:t>Сначала рассматриваем фигуру, затем называем её, сравниваем с образцом, измеряем и проверяем результат.
</a:t>
            </a:r>
            <a:endParaRPr lang="en-US" sz="1400" dirty="0"/>
          </a:p>
        </p:txBody>
      </p:sp>
      <p:sp>
        <p:nvSpPr>
          <p:cNvPr id="6" name="Text 1"/>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Как идёт работа на уроке
</a:t>
            </a:r>
            <a:endParaRPr lang="en-US" sz="2000" dirty="0"/>
          </a:p>
        </p:txBody>
      </p:sp>
      <p:sp>
        <p:nvSpPr>
          <p:cNvPr id="7" name="Text 2"/>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81838" y="1602394"/>
            <a:ext cx="277578" cy="317232"/>
          </a:xfrm>
          <a:prstGeom prst="rect">
            <a:avLst/>
          </a:prstGeom>
        </p:spPr>
      </p:pic>
      <p:pic>
        <p:nvPicPr>
          <p:cNvPr id="5" name="Image 3" descr="preencoded.png">    </p:cNvPr>
          <p:cNvPicPr>
            <a:picLocks noChangeAspect="1"/>
          </p:cNvPicPr>
          <p:nvPr/>
        </p:nvPicPr>
        <p:blipFill>
          <a:blip r:embed="rId4"/>
          <a:stretch>
            <a:fillRect/>
          </a:stretch>
        </p:blipFill>
        <p:spPr>
          <a:xfrm>
            <a:off x="4992023" y="1602393"/>
            <a:ext cx="277579" cy="317233"/>
          </a:xfrm>
          <a:prstGeom prst="rect">
            <a:avLst/>
          </a:prstGeom>
        </p:spPr>
      </p:pic>
      <p:pic>
        <p:nvPicPr>
          <p:cNvPr id="6" name="Image 4" descr="preencoded.png">    </p:cNvPr>
          <p:cNvPicPr>
            <a:picLocks noChangeAspect="1"/>
          </p:cNvPicPr>
          <p:nvPr/>
        </p:nvPicPr>
        <p:blipFill>
          <a:blip r:embed="rId5"/>
          <a:stretch>
            <a:fillRect/>
          </a:stretch>
        </p:blipFill>
        <p:spPr>
          <a:xfrm>
            <a:off x="667380" y="3313091"/>
            <a:ext cx="306494" cy="306494"/>
          </a:xfrm>
          <a:prstGeom prst="rect">
            <a:avLst/>
          </a:prstGeom>
        </p:spPr>
      </p:pic>
      <p:pic>
        <p:nvPicPr>
          <p:cNvPr id="7" name="Image 5" descr="preencoded.png">    </p:cNvPr>
          <p:cNvPicPr>
            <a:picLocks noChangeAspect="1"/>
          </p:cNvPicPr>
          <p:nvPr/>
        </p:nvPicPr>
        <p:blipFill>
          <a:blip r:embed="rId6"/>
          <a:stretch>
            <a:fillRect/>
          </a:stretch>
        </p:blipFill>
        <p:spPr>
          <a:xfrm>
            <a:off x="4968511" y="3322070"/>
            <a:ext cx="324602" cy="288535"/>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Треугольник и его виды
</a:t>
            </a:r>
            <a:endParaRPr lang="en-US" sz="2000" dirty="0"/>
          </a:p>
        </p:txBody>
      </p:sp>
      <p:sp>
        <p:nvSpPr>
          <p:cNvPr id="10"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11" name="Text 2"/>
          <p:cNvSpPr txBox="1"/>
          <p:nvPr/>
        </p:nvSpPr>
        <p:spPr>
          <a:xfrm>
            <a:off x="672781" y="2005017"/>
            <a:ext cx="3541153" cy="79046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Три стороны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Треугольник узнают по трём сторонам и трём вершинам. Если хотя бы одной стороны не хватает, это уже совсем другая фигура.
</a:t>
            </a:r>
            <a:endParaRPr lang="en-US" sz="1400" dirty="0"/>
          </a:p>
        </p:txBody>
      </p:sp>
      <p:sp>
        <p:nvSpPr>
          <p:cNvPr id="12" name="Text 3"/>
          <p:cNvSpPr txBox="1"/>
          <p:nvPr/>
        </p:nvSpPr>
        <p:spPr>
          <a:xfrm>
            <a:off x="4973912" y="2005017"/>
            <a:ext cx="3541153" cy="790459"/>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Равносторонний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 равностороннего треугольника все стороны одинаковые. Он выглядит очень ровным, будто специально старался понравиться на уроке.
</a:t>
            </a:r>
            <a:endParaRPr lang="en-US" sz="1400" dirty="0"/>
          </a:p>
        </p:txBody>
      </p:sp>
      <p:sp>
        <p:nvSpPr>
          <p:cNvPr id="13" name="Text 4"/>
          <p:cNvSpPr txBox="1"/>
          <p:nvPr/>
        </p:nvSpPr>
        <p:spPr>
          <a:xfrm>
            <a:off x="672781" y="3707436"/>
            <a:ext cx="3541153" cy="79046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Равнобедренный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 равнобедренного треугольника две стороны равны. Его часто легче всего узнать по паре одинаковых сторон и аккуратной вершине между ними.
</a:t>
            </a:r>
            <a:endParaRPr lang="en-US" sz="1400" dirty="0"/>
          </a:p>
        </p:txBody>
      </p:sp>
      <p:sp>
        <p:nvSpPr>
          <p:cNvPr id="14" name="Text 5"/>
          <p:cNvSpPr txBox="1"/>
          <p:nvPr/>
        </p:nvSpPr>
        <p:spPr>
          <a:xfrm>
            <a:off x="4973912" y="3707436"/>
            <a:ext cx="3541153" cy="790459"/>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Разносторонний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 разностороннего треугольника все стороны разные. Такая фигура встречается в рисунках, знаках и узорах, когда нужна необычная форма.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3622" y="87313"/>
            <a:ext cx="4502078" cy="495712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72778" y="652071"/>
            <a:ext cx="3825281" cy="133412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Квадрат и прямоугольник
</a:t>
            </a:r>
            <a:endParaRPr lang="en-US" sz="2000" dirty="0"/>
          </a:p>
        </p:txBody>
      </p:sp>
      <p:sp>
        <p:nvSpPr>
          <p:cNvPr id="7" name="Text 1"/>
          <p:cNvSpPr txBox="1"/>
          <p:nvPr/>
        </p:nvSpPr>
        <p:spPr>
          <a:xfrm>
            <a:off x="372778" y="2510853"/>
            <a:ext cx="3437864" cy="92939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Квадрат имеет четыре равные стороны и четыре прямых угла. Его легко узнать по строгой, аккуратной форме, как у клетки, плитки или окна.
</a:t>
            </a:r>
            <a:endParaRPr lang="en-US" sz="1100" dirty="0"/>
          </a:p>
        </p:txBody>
      </p:sp>
      <p:sp>
        <p:nvSpPr>
          <p:cNvPr id="8" name="Text 2"/>
          <p:cNvSpPr txBox="1"/>
          <p:nvPr/>
        </p:nvSpPr>
        <p:spPr>
          <a:xfrm>
            <a:off x="372778"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9" name="Text 3"/>
          <p:cNvSpPr txBox="1"/>
          <p:nvPr/>
        </p:nvSpPr>
        <p:spPr>
          <a:xfrm>
            <a:off x="372778" y="3740046"/>
            <a:ext cx="3437864" cy="92939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 прямоугольника противоположные стороны равны, а все углы прямые. Он часто встречается в тетради, книге, доске и коробке, поэтому его полезно замечать вокруг себя.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48720" y="2056056"/>
            <a:ext cx="2182128" cy="239544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Круг напоминает колесо, тарелку или циферблат часов. Его удобно искать в мячах, крышках, пуговицах и других круглых предметах.
</a:t>
            </a:r>
            <a:endParaRPr lang="en-US" sz="1100" dirty="0"/>
          </a:p>
        </p:txBody>
      </p:sp>
      <p:sp>
        <p:nvSpPr>
          <p:cNvPr id="7" name="Text 1"/>
          <p:cNvSpPr txBox="1"/>
          <p:nvPr/>
        </p:nvSpPr>
        <p:spPr>
          <a:xfrm>
            <a:off x="3339491" y="2056056"/>
            <a:ext cx="2182128" cy="239544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Окружность — это линия по краю круга. Она показывает границу, а не всю фигуру целиком, поэтому их важно не путать.
</a:t>
            </a:r>
            <a:endParaRPr lang="en-US" sz="1100" dirty="0"/>
          </a:p>
        </p:txBody>
      </p:sp>
      <p:sp>
        <p:nvSpPr>
          <p:cNvPr id="8" name="Text 2"/>
          <p:cNvSpPr txBox="1"/>
          <p:nvPr/>
        </p:nvSpPr>
        <p:spPr>
          <a:xfrm>
            <a:off x="6111266" y="2056056"/>
            <a:ext cx="2182128" cy="239544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Центр находится в середине круга. Если найти эту точку, легче понять форму, провести линию и аккуратно сравнить предметы между собой.
</a:t>
            </a:r>
            <a:endParaRPr lang="en-US" sz="1100" dirty="0"/>
          </a:p>
        </p:txBody>
      </p:sp>
      <p:sp>
        <p:nvSpPr>
          <p:cNvPr id="9" name="Text 3"/>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Круг, окружность и центр
</a:t>
            </a:r>
            <a:endParaRPr lang="en-US" sz="2000" dirty="0"/>
          </a:p>
        </p:txBody>
      </p:sp>
      <p:sp>
        <p:nvSpPr>
          <p:cNvPr id="10" name="Text 4"/>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Как работает симметрия
</a:t>
            </a:r>
            <a:endParaRPr lang="en-US" sz="2000" dirty="0"/>
          </a:p>
        </p:txBody>
      </p:sp>
      <p:sp>
        <p:nvSpPr>
          <p:cNvPr id="8"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9" name="Text 2"/>
          <p:cNvSpPr txBox="1"/>
          <p:nvPr/>
        </p:nvSpPr>
        <p:spPr>
          <a:xfrm>
            <a:off x="4874342" y="1401656"/>
            <a:ext cx="2507456" cy="1079378"/>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Замечаем похожие половины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Сначала рассматриваем фигуру и ищем, похожи ли левая и правая части. Иногда это видно сразу, как у бабочки или листа.
</a:t>
            </a:r>
            <a:endParaRPr lang="en-US" sz="1400" dirty="0"/>
          </a:p>
        </p:txBody>
      </p:sp>
      <p:sp>
        <p:nvSpPr>
          <p:cNvPr id="10" name="Text 3"/>
          <p:cNvSpPr txBox="1"/>
          <p:nvPr/>
        </p:nvSpPr>
        <p:spPr>
          <a:xfrm>
            <a:off x="1763124" y="2585319"/>
            <a:ext cx="2507456" cy="1079378"/>
          </a:xfrm>
          <a:prstGeom prst="rect">
            <a:avLst/>
          </a:prstGeom>
          <a:noFill/>
          <a:ln/>
        </p:spPr>
        <p:txBody>
          <a:bodyPr wrap="square" lIns="0" tIns="0" rIns="0" bIns="0" rtlCol="0" anchor="t"/>
          <a:lstStyle/>
          <a:p>
            <a:pPr algn="r" indent="0" marL="0">
              <a:lnSpc>
                <a:spcPct val="100000"/>
              </a:lnSpc>
              <a:buNone/>
            </a:pPr>
            <a:r>
              <a:rPr lang="en-US" sz="1400" b="1" dirty="0">
                <a:solidFill>
                  <a:srgbClr val="A30035"/>
                </a:solidFill>
                <a:latin typeface="Arial" pitchFamily="34" charset="0"/>
                <a:ea typeface="Arial" pitchFamily="34" charset="-122"/>
                <a:cs typeface="Arial" pitchFamily="34" charset="-120"/>
              </a:rPr>
              <a:t>Проводим ось симметрии
</a:t>
            </a:r>
            <a:pPr algn="r" indent="0" marL="0">
              <a:lnSpc>
                <a:spcPct val="100000"/>
              </a:lnSpc>
              <a:buNone/>
            </a:pPr>
            <a:r>
              <a:rPr lang="en-US" sz="1100" dirty="0">
                <a:solidFill>
                  <a:srgbClr val="000000"/>
                </a:solidFill>
                <a:latin typeface="Arial" pitchFamily="34" charset="0"/>
                <a:ea typeface="Arial" pitchFamily="34" charset="-122"/>
                <a:cs typeface="Arial" pitchFamily="34" charset="-120"/>
              </a:rPr>
              <a:t>Затем мысленно или на рисунке находим линию, которая делит фигуру на две одинаковые части. Это и есть ось симметрии.
</a:t>
            </a:r>
            <a:endParaRPr lang="en-US" sz="1400" dirty="0"/>
          </a:p>
        </p:txBody>
      </p:sp>
      <p:sp>
        <p:nvSpPr>
          <p:cNvPr id="11" name="Text 4"/>
          <p:cNvSpPr txBox="1"/>
          <p:nvPr/>
        </p:nvSpPr>
        <p:spPr>
          <a:xfrm>
            <a:off x="4874342" y="3712298"/>
            <a:ext cx="2507456" cy="1079378"/>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Проверяем и дорисовываем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После этого сравниваем части, дорисовываем вторую половину и убеждаемся, что рисунок получился ровным и не «убежал» в сторону.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268662" y="2370255"/>
            <a:ext cx="2602145" cy="233532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17512" y="2370255"/>
            <a:ext cx="2602145" cy="233532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19812" y="2370255"/>
            <a:ext cx="2602145" cy="233532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Что такое периметр и как его увидеть
</a:t>
            </a:r>
            <a:endParaRPr lang="en-US" sz="2000" dirty="0"/>
          </a:p>
        </p:txBody>
      </p:sp>
      <p:sp>
        <p:nvSpPr>
          <p:cNvPr id="11"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12" name="Text 2"/>
          <p:cNvSpPr txBox="1"/>
          <p:nvPr/>
        </p:nvSpPr>
        <p:spPr>
          <a:xfrm>
            <a:off x="3315438" y="1510467"/>
            <a:ext cx="2520840" cy="807516"/>
          </a:xfrm>
          <a:prstGeom prst="rect">
            <a:avLst/>
          </a:prstGeom>
          <a:noFill/>
          <a:ln/>
        </p:spPr>
        <p:txBody>
          <a:bodyPr wrap="square" lIns="0" tIns="0" rIns="0" bIns="0" rtlCol="0" anchor="ctr"/>
          <a:lstStyle/>
          <a:p>
            <a:pPr algn="l" indent="0" marL="0">
              <a:lnSpc>
                <a:spcPct val="100000"/>
              </a:lnSpc>
              <a:buNone/>
            </a:pPr>
            <a:r>
              <a:rPr lang="en-US" sz="1046" b="1" dirty="0">
                <a:solidFill>
                  <a:srgbClr val="A30035"/>
                </a:solidFill>
                <a:latin typeface="Arial" pitchFamily="34" charset="0"/>
                <a:ea typeface="Arial" pitchFamily="34" charset="-122"/>
                <a:cs typeface="Arial" pitchFamily="34" charset="-120"/>
              </a:rPr>
              <a:t>Квадрат, который можно обойти
</a:t>
            </a:r>
            <a:pPr algn="l" indent="0" marL="0">
              <a:lnSpc>
                <a:spcPct val="100000"/>
              </a:lnSpc>
              <a:buNone/>
            </a:pPr>
            <a:r>
              <a:rPr lang="en-US" sz="374" b="1" dirty="0">
                <a:solidFill>
                  <a:srgbClr val="A30035"/>
                </a:solidFill>
                <a:latin typeface="Arial" pitchFamily="34" charset="0"/>
                <a:ea typeface="Arial" pitchFamily="34" charset="-122"/>
                <a:cs typeface="Arial" pitchFamily="34" charset="-120"/>
              </a:rPr>
              <a:t>
</a:t>
            </a:r>
            <a:pPr algn="l" indent="0" marL="0">
              <a:lnSpc>
                <a:spcPct val="100000"/>
              </a:lnSpc>
              <a:buNone/>
            </a:pPr>
            <a:r>
              <a:rPr lang="en-US" sz="822" dirty="0">
                <a:solidFill>
                  <a:srgbClr val="000000"/>
                </a:solidFill>
                <a:latin typeface="Arial" pitchFamily="34" charset="0"/>
                <a:ea typeface="Arial" pitchFamily="34" charset="-122"/>
                <a:cs typeface="Arial" pitchFamily="34" charset="-120"/>
              </a:rPr>
              <a:t>У квадрата все стороны одинаковые, поэтому его периметр удобно искать по знакомому правилу. Нужно сложить четыре равные стороны или умножить одну сторону на четыре. На рисунке это хорошо видно по одинаковым отметкам на каждом ребре.
</a:t>
            </a:r>
            <a:endParaRPr lang="en-US" sz="1046" dirty="0"/>
          </a:p>
        </p:txBody>
      </p:sp>
      <p:sp>
        <p:nvSpPr>
          <p:cNvPr id="13" name="Text 3"/>
          <p:cNvSpPr txBox="1"/>
          <p:nvPr/>
        </p:nvSpPr>
        <p:spPr>
          <a:xfrm>
            <a:off x="471214" y="1510467"/>
            <a:ext cx="2520840" cy="807516"/>
          </a:xfrm>
          <a:prstGeom prst="rect">
            <a:avLst/>
          </a:prstGeom>
          <a:noFill/>
          <a:ln/>
        </p:spPr>
        <p:txBody>
          <a:bodyPr wrap="square" lIns="0" tIns="0" rIns="0" bIns="0" rtlCol="0" anchor="ctr"/>
          <a:lstStyle/>
          <a:p>
            <a:pPr algn="l" indent="0" marL="0">
              <a:lnSpc>
                <a:spcPct val="100000"/>
              </a:lnSpc>
              <a:buNone/>
            </a:pPr>
            <a:r>
              <a:rPr lang="en-US" sz="1109" b="1" dirty="0">
                <a:solidFill>
                  <a:srgbClr val="A30035"/>
                </a:solidFill>
                <a:latin typeface="Arial" pitchFamily="34" charset="0"/>
                <a:ea typeface="Arial" pitchFamily="34" charset="-122"/>
                <a:cs typeface="Arial" pitchFamily="34" charset="-120"/>
              </a:rPr>
              <a:t>Рамка вокруг фигуры
</a:t>
            </a:r>
            <a:pPr algn="l" indent="0" marL="0">
              <a:lnSpc>
                <a:spcPct val="100000"/>
              </a:lnSpc>
              <a:buNone/>
            </a:pPr>
            <a:r>
              <a:rPr lang="en-US" sz="396" b="1" dirty="0">
                <a:solidFill>
                  <a:srgbClr val="A30035"/>
                </a:solidFill>
                <a:latin typeface="Arial" pitchFamily="34" charset="0"/>
                <a:ea typeface="Arial" pitchFamily="34" charset="-122"/>
                <a:cs typeface="Arial" pitchFamily="34" charset="-120"/>
              </a:rPr>
              <a:t>
</a:t>
            </a:r>
            <a:pPr algn="l" indent="0" marL="0">
              <a:lnSpc>
                <a:spcPct val="100000"/>
              </a:lnSpc>
              <a:buNone/>
            </a:pPr>
            <a:r>
              <a:rPr lang="en-US" sz="871" dirty="0">
                <a:solidFill>
                  <a:srgbClr val="000000"/>
                </a:solidFill>
                <a:latin typeface="Arial" pitchFamily="34" charset="0"/>
                <a:ea typeface="Arial" pitchFamily="34" charset="-122"/>
                <a:cs typeface="Arial" pitchFamily="34" charset="-120"/>
              </a:rPr>
              <a:t>Если представить фигуру как маленький участок земли, периметр будет забором вокруг него. По этой линии можно «пройтись» взглядом и сложить длины всех сторон. Так легче понять, сколько сантиметров занимает весь контур.
</a:t>
            </a:r>
            <a:endParaRPr lang="en-US" sz="1109" dirty="0"/>
          </a:p>
        </p:txBody>
      </p:sp>
      <p:sp>
        <p:nvSpPr>
          <p:cNvPr id="14" name="Text 4"/>
          <p:cNvSpPr txBox="1"/>
          <p:nvPr/>
        </p:nvSpPr>
        <p:spPr>
          <a:xfrm>
            <a:off x="6166433" y="1510467"/>
            <a:ext cx="2520840" cy="807516"/>
          </a:xfrm>
          <a:prstGeom prst="rect">
            <a:avLst/>
          </a:prstGeom>
          <a:noFill/>
          <a:ln/>
        </p:spPr>
        <p:txBody>
          <a:bodyPr wrap="square" lIns="0" tIns="0" rIns="0" bIns="0" rtlCol="0" anchor="ctr"/>
          <a:lstStyle/>
          <a:p>
            <a:pPr algn="l" indent="0" marL="0">
              <a:lnSpc>
                <a:spcPct val="100000"/>
              </a:lnSpc>
              <a:buNone/>
            </a:pPr>
            <a:r>
              <a:rPr lang="en-US" sz="1062" b="1" dirty="0">
                <a:solidFill>
                  <a:srgbClr val="A30035"/>
                </a:solidFill>
                <a:latin typeface="Arial" pitchFamily="34" charset="0"/>
                <a:ea typeface="Arial" pitchFamily="34" charset="-122"/>
                <a:cs typeface="Arial" pitchFamily="34" charset="-120"/>
              </a:rPr>
              <a:t>Прямоугольник с подписями сторон
</a:t>
            </a:r>
            <a:pPr algn="l" indent="0" marL="0">
              <a:lnSpc>
                <a:spcPct val="100000"/>
              </a:lnSpc>
              <a:buNone/>
            </a:pPr>
            <a:r>
              <a:rPr lang="en-US" sz="379" b="1" dirty="0">
                <a:solidFill>
                  <a:srgbClr val="A30035"/>
                </a:solidFill>
                <a:latin typeface="Arial" pitchFamily="34" charset="0"/>
                <a:ea typeface="Arial" pitchFamily="34" charset="-122"/>
                <a:cs typeface="Arial" pitchFamily="34" charset="-120"/>
              </a:rPr>
              <a:t>
</a:t>
            </a:r>
            <a:pPr algn="l" indent="0" marL="0">
              <a:lnSpc>
                <a:spcPct val="100000"/>
              </a:lnSpc>
              <a:buNone/>
            </a:pPr>
            <a:r>
              <a:rPr lang="en-US" sz="835" dirty="0">
                <a:solidFill>
                  <a:srgbClr val="000000"/>
                </a:solidFill>
                <a:latin typeface="Arial" pitchFamily="34" charset="0"/>
                <a:ea typeface="Arial" pitchFamily="34" charset="-122"/>
                <a:cs typeface="Arial" pitchFamily="34" charset="-120"/>
              </a:rPr>
              <a:t>У прямоугольника две длинные и две короткие стороны, и каждая из них участвует в подсчёте периметра. Если подписать длины на схеме, сразу становится понятно, какие числа нужно сложить. Стрелка по краю показывает путь вокруг фигуры.
</a:t>
            </a:r>
            <a:endParaRPr lang="en-US" sz="106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8027" y="1903232"/>
            <a:ext cx="8402297" cy="3045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73125" y="1365192"/>
            <a:ext cx="8383800" cy="440400"/>
          </a:xfrm>
          <a:prstGeom prst="rect">
            <a:avLst/>
          </a:prstGeom>
          <a:noFill/>
          <a:ln/>
        </p:spPr>
        <p:txBody>
          <a:bodyPr wrap="square" lIns="0" tIns="0" rIns="0" bIns="0" rtlCol="0" anchor="ctr"/>
          <a:lstStyle/>
          <a:p>
            <a:pPr algn="l" indent="0" marL="0">
              <a:lnSpc>
                <a:spcPct val="100000"/>
              </a:lnSpc>
              <a:buNone/>
            </a:pPr>
            <a:r>
              <a:rPr lang="en-US" sz="1400" dirty="0">
                <a:solidFill>
                  <a:srgbClr val="1B1B1B"/>
                </a:solidFill>
                <a:latin typeface="Arial" pitchFamily="34" charset="0"/>
                <a:ea typeface="Arial" pitchFamily="34" charset="-122"/>
                <a:cs typeface="Arial" pitchFamily="34" charset="-120"/>
              </a:rPr>
              <a:t>Последовательность работы с линейкой на уроке математики.
</a:t>
            </a:r>
            <a:endParaRPr lang="en-US" sz="1400" dirty="0"/>
          </a:p>
        </p:txBody>
      </p:sp>
      <p:sp>
        <p:nvSpPr>
          <p:cNvPr id="6" name="Text 1"/>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Шаги измерения отрезка
</a:t>
            </a:r>
            <a:endParaRPr lang="en-US" sz="2000" dirty="0"/>
          </a:p>
        </p:txBody>
      </p:sp>
      <p:sp>
        <p:nvSpPr>
          <p:cNvPr id="7" name="Text 2"/>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67380" y="1607763"/>
            <a:ext cx="306494" cy="306494"/>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992023" y="1602393"/>
            <a:ext cx="277579" cy="317233"/>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67380" y="3330118"/>
            <a:ext cx="306494" cy="272439"/>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4969287" y="3304813"/>
            <a:ext cx="323050" cy="323050"/>
          </a:xfrm>
          <a:prstGeom prst="rect">
            <a:avLst/>
          </a:prstGeom>
        </p:spPr>
      </p:pic>
      <p:sp>
        <p:nvSpPr>
          <p:cNvPr id="12"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Как строить фигуры по клеткам
</a:t>
            </a:r>
            <a:endParaRPr lang="en-US" sz="2000" dirty="0"/>
          </a:p>
        </p:txBody>
      </p:sp>
      <p:sp>
        <p:nvSpPr>
          <p:cNvPr id="13"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14" name="Text 2"/>
          <p:cNvSpPr txBox="1"/>
          <p:nvPr/>
        </p:nvSpPr>
        <p:spPr>
          <a:xfrm>
            <a:off x="672781" y="2005017"/>
            <a:ext cx="3541153" cy="79046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Движение по направлению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Клетки помогают двигаться строго вправо, влево, вверх и вниз. Благодаря этому рисунок получается ровным, а шаги легко проверить глазами и пальцем, не теряя нужный путь.
</a:t>
            </a:r>
            <a:endParaRPr lang="en-US" sz="1400" dirty="0"/>
          </a:p>
        </p:txBody>
      </p:sp>
      <p:sp>
        <p:nvSpPr>
          <p:cNvPr id="15" name="Text 3"/>
          <p:cNvSpPr txBox="1"/>
          <p:nvPr/>
        </p:nvSpPr>
        <p:spPr>
          <a:xfrm>
            <a:off x="4973912" y="2005017"/>
            <a:ext cx="3541153" cy="790459"/>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Счёт клеток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Каждый отрезок на клетчатой бумаге начинается с подсчёта клеток. Это учит не торопиться, замечать длину и понимать, сколько шагов нужно до следующего поворота.
</a:t>
            </a:r>
            <a:endParaRPr lang="en-US" sz="1400" dirty="0"/>
          </a:p>
        </p:txBody>
      </p:sp>
      <p:sp>
        <p:nvSpPr>
          <p:cNvPr id="16" name="Text 4"/>
          <p:cNvSpPr txBox="1"/>
          <p:nvPr/>
        </p:nvSpPr>
        <p:spPr>
          <a:xfrm>
            <a:off x="672781" y="3707436"/>
            <a:ext cx="3541153" cy="79046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Понятные рисунки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 клеткам удобно строить домик, ступеньки или флажок. Сначала появляется простая схема, а потом из неё вырастает аккуратная фигура, почти как из кубиков.
</a:t>
            </a:r>
            <a:endParaRPr lang="en-US" sz="1400" dirty="0"/>
          </a:p>
        </p:txBody>
      </p:sp>
      <p:sp>
        <p:nvSpPr>
          <p:cNvPr id="17" name="Text 5"/>
          <p:cNvSpPr txBox="1"/>
          <p:nvPr/>
        </p:nvSpPr>
        <p:spPr>
          <a:xfrm>
            <a:off x="4973912" y="3707436"/>
            <a:ext cx="3541153" cy="790459"/>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Точная работа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Клетчатая бумага помогает соблюдать порядок и не сбиваться с линии. Она делает построение похожим на маленький чертёж, где каждая клетка играет свою роль.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616473" y="1942176"/>
            <a:ext cx="3677709" cy="123125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На парте, в тетради и на школьной доске легко найти прямоугольники. Их края помогают заметить стороны, а углы — увидеть, где фигура заканчивается и начинается снова.
</a:t>
            </a:r>
            <a:endParaRPr lang="en-US" sz="1100" dirty="0"/>
          </a:p>
        </p:txBody>
      </p:sp>
      <p:sp>
        <p:nvSpPr>
          <p:cNvPr id="8" name="Text 1"/>
          <p:cNvSpPr txBox="1"/>
          <p:nvPr/>
        </p:nvSpPr>
        <p:spPr>
          <a:xfrm>
            <a:off x="35877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9" name="Text 2"/>
          <p:cNvSpPr txBox="1"/>
          <p:nvPr/>
        </p:nvSpPr>
        <p:spPr>
          <a:xfrm>
            <a:off x="4578873" y="1942176"/>
            <a:ext cx="3677709" cy="123125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Окно и плитка часто подсказывают форму квадрата. Если внимательно посмотреть, можно заметить равные стороны и прямые углы, даже когда предмет кажется совсем обычным.
</a:t>
            </a:r>
            <a:endParaRPr lang="en-US" sz="1100" dirty="0"/>
          </a:p>
        </p:txBody>
      </p:sp>
      <p:sp>
        <p:nvSpPr>
          <p:cNvPr id="10" name="Text 3"/>
          <p:cNvSpPr txBox="1"/>
          <p:nvPr/>
        </p:nvSpPr>
        <p:spPr>
          <a:xfrm>
            <a:off x="616473" y="3625771"/>
            <a:ext cx="3677709" cy="123125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Книги, коробки и часы тоже становятся подсказками для наблюдения. Они помогают искать круги, прямоугольники и углы, не выходя из класса или комнаты.
</a:t>
            </a:r>
            <a:endParaRPr lang="en-US" sz="1100" dirty="0"/>
          </a:p>
        </p:txBody>
      </p:sp>
      <p:sp>
        <p:nvSpPr>
          <p:cNvPr id="11" name="Text 4"/>
          <p:cNvSpPr txBox="1"/>
          <p:nvPr/>
        </p:nvSpPr>
        <p:spPr>
          <a:xfrm>
            <a:off x="4578873" y="3625771"/>
            <a:ext cx="3677709" cy="123125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Такое наблюдение учит видеть геометрию в привычных вещах. Тогда математика перестаёт быть только в учебнике и начинает встречаться почти на каждом шагу.
</a:t>
            </a:r>
            <a:endParaRPr lang="en-US" sz="1100" dirty="0"/>
          </a:p>
        </p:txBody>
      </p:sp>
      <p:sp>
        <p:nvSpPr>
          <p:cNvPr id="12" name="Text 5"/>
          <p:cNvSpPr txBox="1"/>
          <p:nvPr/>
        </p:nvSpPr>
        <p:spPr>
          <a:xfrm>
            <a:off x="358775" y="652071"/>
            <a:ext cx="8398271" cy="66636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Фигуры рядом с нами
</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72700" y="2219622"/>
            <a:ext cx="2711400" cy="258165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074900" y="2219622"/>
            <a:ext cx="2711400" cy="2581655"/>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216350" y="2219622"/>
            <a:ext cx="2711400" cy="2581655"/>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Узоры, собранные из фигур
</a:t>
            </a:r>
            <a:endParaRPr lang="en-US" sz="2000" dirty="0"/>
          </a:p>
        </p:txBody>
      </p:sp>
      <p:sp>
        <p:nvSpPr>
          <p:cNvPr id="12" name="Text 1"/>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13" name="Text 2"/>
          <p:cNvSpPr txBox="1"/>
          <p:nvPr/>
        </p:nvSpPr>
        <p:spPr>
          <a:xfrm>
            <a:off x="471213" y="1493062"/>
            <a:ext cx="2513287" cy="833825"/>
          </a:xfrm>
          <a:prstGeom prst="rect">
            <a:avLst/>
          </a:prstGeom>
          <a:noFill/>
          <a:ln/>
        </p:spPr>
        <p:txBody>
          <a:bodyPr wrap="square" lIns="0" tIns="0" rIns="0" bIns="0" rtlCol="0" anchor="ctr"/>
          <a:lstStyle/>
          <a:p>
            <a:pPr algn="l" indent="0" marL="0">
              <a:lnSpc>
                <a:spcPct val="100000"/>
              </a:lnSpc>
              <a:buNone/>
            </a:pPr>
            <a:r>
              <a:rPr lang="en-US" sz="1043" b="1" dirty="0">
                <a:solidFill>
                  <a:srgbClr val="FFFFFF"/>
                </a:solidFill>
                <a:latin typeface="Arial" pitchFamily="34" charset="0"/>
                <a:ea typeface="Arial" pitchFamily="34" charset="-122"/>
                <a:cs typeface="Arial" pitchFamily="34" charset="-120"/>
              </a:rPr>
              <a:t>Коврик из квадратов и треугольников
</a:t>
            </a:r>
            <a:pPr algn="l" indent="0" marL="0">
              <a:lnSpc>
                <a:spcPct val="100000"/>
              </a:lnSpc>
              <a:buNone/>
            </a:pPr>
            <a:r>
              <a:rPr lang="en-US" sz="37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20" dirty="0">
                <a:solidFill>
                  <a:srgbClr val="FFFFFF"/>
                </a:solidFill>
                <a:latin typeface="Arial" pitchFamily="34" charset="0"/>
                <a:ea typeface="Arial" pitchFamily="34" charset="-122"/>
                <a:cs typeface="Arial" pitchFamily="34" charset="-120"/>
              </a:rPr>
              <a:t>Мозаика похожа на аккуратно собранный коврик, где каждая фигура занимает своё место. Квадраты и треугольники повторяются, как будто кто-то разложил их по клеточкам. Такой рисунок удобно рассматривать и сравнивать по форме и размеру.
</a:t>
            </a:r>
            <a:endParaRPr lang="en-US" sz="1043" dirty="0"/>
          </a:p>
        </p:txBody>
      </p:sp>
      <p:sp>
        <p:nvSpPr>
          <p:cNvPr id="14" name="Text 3"/>
          <p:cNvSpPr txBox="1"/>
          <p:nvPr/>
        </p:nvSpPr>
        <p:spPr>
          <a:xfrm>
            <a:off x="6173513" y="1493062"/>
            <a:ext cx="2513287" cy="833825"/>
          </a:xfrm>
          <a:prstGeom prst="rect">
            <a:avLst/>
          </a:prstGeom>
          <a:noFill/>
          <a:ln/>
        </p:spPr>
        <p:txBody>
          <a:bodyPr wrap="square" lIns="0" tIns="0" rIns="0" bIns="0" rtlCol="0" anchor="ctr"/>
          <a:lstStyle/>
          <a:p>
            <a:pPr algn="l" indent="0" marL="0">
              <a:lnSpc>
                <a:spcPct val="100000"/>
              </a:lnSpc>
              <a:buNone/>
            </a:pPr>
            <a:r>
              <a:rPr lang="en-US" sz="1080" b="1" dirty="0">
                <a:solidFill>
                  <a:srgbClr val="FFFFFF"/>
                </a:solidFill>
                <a:latin typeface="Arial" pitchFamily="34" charset="0"/>
                <a:ea typeface="Arial" pitchFamily="34" charset="-122"/>
                <a:cs typeface="Arial" pitchFamily="34" charset="-120"/>
              </a:rPr>
              <a:t>Плиточный рисунок без ошибок
</a:t>
            </a:r>
            <a:pPr algn="l" indent="0" marL="0">
              <a:lnSpc>
                <a:spcPct val="100000"/>
              </a:lnSpc>
              <a:buNone/>
            </a:pPr>
            <a:r>
              <a:rPr lang="en-US" sz="386"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49" dirty="0">
                <a:solidFill>
                  <a:srgbClr val="FFFFFF"/>
                </a:solidFill>
                <a:latin typeface="Arial" pitchFamily="34" charset="0"/>
                <a:ea typeface="Arial" pitchFamily="34" charset="-122"/>
                <a:cs typeface="Arial" pitchFamily="34" charset="-120"/>
              </a:rPr>
              <a:t>Плиточный узор требует внимательности, потому что в нём легко заметить лишнюю деталь. Если одна часть нарушает повтор, вся мозаика сразу кажется странной. Именно поэтому такие задания учат быть аккуратными и проверять себя.
</a:t>
            </a:r>
            <a:endParaRPr lang="en-US" sz="1080" dirty="0"/>
          </a:p>
        </p:txBody>
      </p:sp>
      <p:sp>
        <p:nvSpPr>
          <p:cNvPr id="15" name="Text 4"/>
          <p:cNvSpPr txBox="1"/>
          <p:nvPr/>
        </p:nvSpPr>
        <p:spPr>
          <a:xfrm>
            <a:off x="3314965" y="1493062"/>
            <a:ext cx="2513287" cy="833825"/>
          </a:xfrm>
          <a:prstGeom prst="rect">
            <a:avLst/>
          </a:prstGeom>
          <a:noFill/>
          <a:ln/>
        </p:spPr>
        <p:txBody>
          <a:bodyPr wrap="square" lIns="0" tIns="0" rIns="0" bIns="0" rtlCol="0" anchor="ctr"/>
          <a:lstStyle/>
          <a:p>
            <a:pPr algn="l" indent="0" marL="0">
              <a:lnSpc>
                <a:spcPct val="100000"/>
              </a:lnSpc>
              <a:buNone/>
            </a:pPr>
            <a:r>
              <a:rPr lang="en-US" sz="1099" b="1" dirty="0">
                <a:solidFill>
                  <a:srgbClr val="FFFFFF"/>
                </a:solidFill>
                <a:latin typeface="Arial" pitchFamily="34" charset="0"/>
                <a:ea typeface="Arial" pitchFamily="34" charset="-122"/>
                <a:cs typeface="Arial" pitchFamily="34" charset="-120"/>
              </a:rPr>
              <a:t>Витраж с поворотами
</a:t>
            </a:r>
            <a:pPr algn="l" indent="0" marL="0">
              <a:lnSpc>
                <a:spcPct val="100000"/>
              </a:lnSpc>
              <a:buNone/>
            </a:pPr>
            <a:r>
              <a:rPr lang="en-US" sz="393"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4" dirty="0">
                <a:solidFill>
                  <a:srgbClr val="FFFFFF"/>
                </a:solidFill>
                <a:latin typeface="Arial" pitchFamily="34" charset="0"/>
                <a:ea typeface="Arial" pitchFamily="34" charset="-122"/>
                <a:cs typeface="Arial" pitchFamily="34" charset="-120"/>
              </a:rPr>
              <a:t>В витраже одни и те же элементы могут смотреть в разные стороны. Фигура остаётся знакомой, но поворачивается, словно маленький флажок на ветру. Здесь важно замечать не только цвет, но и направление каждого кусочка.
</a:t>
            </a:r>
            <a:endParaRPr lang="en-US" sz="1099"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8027" y="1903232"/>
            <a:ext cx="8402297" cy="3045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73125" y="1365192"/>
            <a:ext cx="8383800" cy="440400"/>
          </a:xfrm>
          <a:prstGeom prst="rect">
            <a:avLst/>
          </a:prstGeom>
          <a:noFill/>
          <a:ln/>
        </p:spPr>
        <p:txBody>
          <a:bodyPr wrap="square" lIns="0" tIns="0" rIns="0" bIns="0" rtlCol="0" anchor="ctr"/>
          <a:lstStyle/>
          <a:p>
            <a:pPr algn="l" indent="0" marL="0">
              <a:lnSpc>
                <a:spcPct val="100000"/>
              </a:lnSpc>
              <a:buNone/>
            </a:pPr>
            <a:r>
              <a:rPr lang="en-US" sz="1400" dirty="0">
                <a:solidFill>
                  <a:srgbClr val="1B1B1B"/>
                </a:solidFill>
                <a:latin typeface="Arial" pitchFamily="34" charset="0"/>
                <a:ea typeface="Arial" pitchFamily="34" charset="-122"/>
                <a:cs typeface="Arial" pitchFamily="34" charset="-120"/>
              </a:rPr>
              <a:t>Пошаговый алгоритм для работы с условием, рисунком и ответом.
</a:t>
            </a:r>
            <a:endParaRPr lang="en-US" sz="1400" dirty="0"/>
          </a:p>
        </p:txBody>
      </p:sp>
      <p:sp>
        <p:nvSpPr>
          <p:cNvPr id="6" name="Text 1"/>
          <p:cNvSpPr txBox="1"/>
          <p:nvPr/>
        </p:nvSpPr>
        <p:spPr>
          <a:xfrm>
            <a:off x="373125" y="652070"/>
            <a:ext cx="8398271" cy="615487"/>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Как решать геометрическую задачу
</a:t>
            </a:r>
            <a:endParaRPr lang="en-US" sz="2000" dirty="0"/>
          </a:p>
        </p:txBody>
      </p:sp>
      <p:sp>
        <p:nvSpPr>
          <p:cNvPr id="7" name="Text 2"/>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5877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10" name="Text 1"/>
          <p:cNvSpPr txBox="1"/>
          <p:nvPr/>
        </p:nvSpPr>
        <p:spPr>
          <a:xfrm>
            <a:off x="483934" y="1891592"/>
            <a:ext cx="3851440" cy="110023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Сторона и угол легко путаются, если смотреть на фигуру слишком быстро. Полезно медленно назвать каждую часть и ещё раз проверить, где проходит граница, а где начинается вершина.
</a:t>
            </a:r>
            <a:endParaRPr lang="en-US" sz="1100" dirty="0"/>
          </a:p>
        </p:txBody>
      </p:sp>
      <p:sp>
        <p:nvSpPr>
          <p:cNvPr id="11" name="Text 2"/>
          <p:cNvSpPr txBox="1"/>
          <p:nvPr/>
        </p:nvSpPr>
        <p:spPr>
          <a:xfrm>
            <a:off x="4751134" y="1891592"/>
            <a:ext cx="3851440" cy="110023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При измерении линейкой важно начинать именно с нуля. Если отсчёт идёт с другого деления, ответ сразу становится неточным, даже если всё остальное сделано правильно.
</a:t>
            </a:r>
            <a:endParaRPr lang="en-US" sz="1100" dirty="0"/>
          </a:p>
        </p:txBody>
      </p:sp>
      <p:sp>
        <p:nvSpPr>
          <p:cNvPr id="12" name="Text 3"/>
          <p:cNvSpPr txBox="1"/>
          <p:nvPr/>
        </p:nvSpPr>
        <p:spPr>
          <a:xfrm>
            <a:off x="358775" y="652071"/>
            <a:ext cx="8398271" cy="66636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На что стоит обратить внимание
</a:t>
            </a:r>
            <a:endParaRPr lang="en-US" sz="2000" dirty="0"/>
          </a:p>
        </p:txBody>
      </p:sp>
      <p:sp>
        <p:nvSpPr>
          <p:cNvPr id="13" name="Text 4"/>
          <p:cNvSpPr txBox="1"/>
          <p:nvPr/>
        </p:nvSpPr>
        <p:spPr>
          <a:xfrm>
            <a:off x="483934" y="3649508"/>
            <a:ext cx="3851440" cy="110023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Круг и окружность выглядят похоже, но это не одно и то же. Один предмет показывает всю площадь внутри, а другой — только его границу, как тонкая дорожка по краю.
</a:t>
            </a:r>
            <a:endParaRPr lang="en-US" sz="1100" dirty="0"/>
          </a:p>
        </p:txBody>
      </p:sp>
      <p:sp>
        <p:nvSpPr>
          <p:cNvPr id="14" name="Text 5"/>
          <p:cNvSpPr txBox="1"/>
          <p:nvPr/>
        </p:nvSpPr>
        <p:spPr>
          <a:xfrm>
            <a:off x="4751134" y="3649508"/>
            <a:ext cx="3851440" cy="1100232"/>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Иногда фигура кажется верной, но у неё не хватает вершины, стороны разной длины или нет прямого угла. Сравнение с образцом помогает быстро заметить такую хитрость.
</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00599" y="1312606"/>
            <a:ext cx="3889948" cy="350627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5877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9" name="Text 1"/>
          <p:cNvSpPr txBox="1"/>
          <p:nvPr/>
        </p:nvSpPr>
        <p:spPr>
          <a:xfrm>
            <a:off x="358775" y="607382"/>
            <a:ext cx="8398271" cy="561436"/>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Задания, где нужно смотреть очень внимательно
</a:t>
            </a:r>
            <a:endParaRPr lang="en-US" sz="2000" dirty="0"/>
          </a:p>
        </p:txBody>
      </p:sp>
      <p:sp>
        <p:nvSpPr>
          <p:cNvPr id="10" name="Text 2"/>
          <p:cNvSpPr txBox="1"/>
          <p:nvPr/>
        </p:nvSpPr>
        <p:spPr>
          <a:xfrm>
            <a:off x="485203" y="1618266"/>
            <a:ext cx="3976142" cy="1304581"/>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Найди лишнюю фигуру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таких заданиях одна фигура отличается размером, направлением или углом. Нужно не спешить и рассмотреть все детали, будто ты маленький математический сыщик. Лишняя находка сразу выдает себя.
</a:t>
            </a:r>
            <a:endParaRPr lang="en-US" sz="1400" dirty="0"/>
          </a:p>
        </p:txBody>
      </p:sp>
      <p:sp>
        <p:nvSpPr>
          <p:cNvPr id="11" name="Text 3"/>
          <p:cNvSpPr txBox="1"/>
          <p:nvPr/>
        </p:nvSpPr>
        <p:spPr>
          <a:xfrm>
            <a:off x="485203" y="3553392"/>
            <a:ext cx="3976142" cy="1304581"/>
          </a:xfrm>
          <a:prstGeom prst="rect">
            <a:avLst/>
          </a:prstGeom>
          <a:noFill/>
          <a:ln/>
        </p:spPr>
        <p:txBody>
          <a:bodyPr wrap="square" lIns="0" tIns="0" rIns="0" bIns="0" rtlCol="0" anchor="t"/>
          <a:lstStyle/>
          <a:p>
            <a:pPr algn="l" indent="0" marL="0">
              <a:lnSpc>
                <a:spcPct val="100000"/>
              </a:lnSpc>
              <a:buNone/>
            </a:pPr>
            <a:r>
              <a:rPr lang="en-US" sz="1400" b="1" dirty="0">
                <a:solidFill>
                  <a:srgbClr val="A30035"/>
                </a:solidFill>
                <a:latin typeface="Arial" pitchFamily="34" charset="0"/>
                <a:ea typeface="Arial" pitchFamily="34" charset="-122"/>
                <a:cs typeface="Arial" pitchFamily="34" charset="-120"/>
              </a:rPr>
              <a:t>Дорисуй и проверь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Иногда нужно дорисовать вторую половину рисунка или собрать его из частей. Тогда важно сохранить форму, чтобы обе половины совпали. Получается почти зеркало, только без стекла и с карандашом.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73125" y="1148600"/>
            <a:ext cx="5422625" cy="1466400"/>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4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ключевых умения соединяются в одной теме и помогают уверенно работать на уроке.
</a:t>
            </a:r>
            <a:endParaRPr lang="en-US" sz="3000" dirty="0"/>
          </a:p>
        </p:txBody>
      </p:sp>
      <p:sp>
        <p:nvSpPr>
          <p:cNvPr id="6" name="Text 1"/>
          <p:cNvSpPr txBox="1"/>
          <p:nvPr/>
        </p:nvSpPr>
        <p:spPr>
          <a:xfrm>
            <a:off x="4572000" y="3064591"/>
            <a:ext cx="3842615" cy="1173503"/>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Содержание геометрического практикума
</a:t>
            </a:r>
            <a:endParaRPr lang="en-US" sz="1100" dirty="0"/>
          </a:p>
        </p:txBody>
      </p:sp>
      <p:sp>
        <p:nvSpPr>
          <p:cNvPr id="7" name="Text 2"/>
          <p:cNvSpPr txBox="1"/>
          <p:nvPr/>
        </p:nvSpPr>
        <p:spPr>
          <a:xfrm>
            <a:off x="373124" y="3064592"/>
            <a:ext cx="3842615" cy="1173502"/>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Эти четыре умения — узнавать фигуры, измерять отрезки, находить периметр и замечать симметрию — делают геометрию понятной и полезной каждый день.
</a:t>
            </a:r>
            <a:endParaRPr lang="en-US" sz="1100" dirty="0"/>
          </a:p>
        </p:txBody>
      </p:sp>
      <p:sp>
        <p:nvSpPr>
          <p:cNvPr id="8" name="Text 3"/>
          <p:cNvSpPr txBox="1"/>
          <p:nvPr/>
        </p:nvSpPr>
        <p:spPr>
          <a:xfrm>
            <a:off x="373125" y="226218"/>
            <a:ext cx="967280" cy="182942"/>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624434" y="1405968"/>
            <a:ext cx="4816995" cy="2331565"/>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Геометрия становится понятной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Теперь фигуры, линии и углы уже не кажутся загадкой. Они помогают считать, сравнивать и замечать порядок вокруг нас — на уроке, дома и даже по дороге в школу.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2026-05-24T10:45:07Z</dcterms:created>
  <dcterms:modified xsi:type="dcterms:W3CDTF">2026-05-24T10:45:07Z</dcterms:modified>
</cp:coreProperties>
</file>