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00" y="7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81850" y="977900"/>
            <a:ext cx="6658200" cy="21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развитие индустриальных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демократии адаптируются к экономике, обществу и технологиям?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981849" y="2009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страны быстро меняли экономику и политику: росли услуги, усиливались институты, а избиратели становились требовательнее. Сравнение США, Европы, Японии и Канады помогает увидеть, как демократии отвечают на схожие вызовы по-разному.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политического развития
</a:t>
            </a:r>
            <a:endParaRPr lang="en-US" sz="2596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политического развития индустриальных стран, без использования числовой статистики
</a:t>
            </a:r>
            <a:endParaRPr lang="en-US" sz="1011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менял баланс между государством, рынком и обществом, а вместе с ним — и политические ожидания граждан.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укреплялись социальные гарантии, затем начался пересмотр роли государства; в XXI веке на первый план вышли цифровые и ценностные конфликты.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483" y="1180556"/>
            <a:ext cx="308984" cy="247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5963" y="1180556"/>
            <a:ext cx="308984" cy="2471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48444" y="1180556"/>
            <a:ext cx="308984" cy="24718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80925" y="1166824"/>
            <a:ext cx="308984" cy="2746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19397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политической системы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83482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предполагает регулярные выборы, реальную конкуренцию за власть и возможность граждан влиять на курс государства через сменяемость правящих команд.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015962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государство ограничивает власть законом: решения должны быть предсказуемыми, а суд — независимым от текущих политических интересов.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48443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соединяют интересы общества и власти, превращая разрозненные требования в программы, списки кандидатов и парламентские решения.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80923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 распределяет полномочия между центром и регионами, а унитарная система концентрирует ключевые решения на одном уровне управления.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3404" y="1557225"/>
            <a:ext cx="1610726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институты работают устойчиво только тогда, когда между ними есть правила взаимодействия, контроль и взаимная подотчетность.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2896685"/>
            <a:ext cx="4522200" cy="17889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и президентская модели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базовые модели организации власти и то, как они влияют на стабильность кабинета, роль парламента и способы контроля исполнительной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модель сильнее зависит от партийного большинства, президентская — от баланса ветвей власти. Коалиции чаще возникают там, где партийная система фрагментирована.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политология: базовые типы правительственных систем
</a:t>
            </a:r>
            <a:endParaRPr lang="en-US" sz="10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выборы превращают голоса в мандаты
</a:t>
            </a:r>
            <a:endParaRPr lang="en-US" sz="2874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119825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Мажоритарная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Мажоритарная система превращает победу в округе в сильный мандат, поэтому она часто поддерживает крупные партии и делает правительство более устойчивым, но менее пропорциональным.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307744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представительство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Пропорциональная система точнее отражает разнообразие взглядов, позволяя небольшим партиям получать места в парламенте и влиять на коалиционные переговоры.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1750" y="3495672"/>
            <a:ext cx="38175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модели пытаются совместить оба эффекта: сохранить связь депутата с округом и одновременно обеспечить более справедливое распределение мандатов между партиями.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1945–1970-е: рост социального государства
</a:t>
            </a:r>
            <a:endParaRPr lang="en-US" sz="2991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112152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государства стремились предотвратить новый экономический и социальный кризис, поэтому поддерживали занятость, массовое образование и доступ к медицинской помощи.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95220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расширялись системы социальных гарантий, включая пособия, страхование и государственные услуги, что усиливало доверие к институтам.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78287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среднего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 Канаде программы поддержки чаще были ориентированы на укрепление среднего класса, а не на полную перераспределительную модель.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61355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компромисс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консенсус того времени связывал развитие экономики с ответственностью государства за социальный мир и предотвращение массовых потрясений.
</a:t>
            </a:r>
            <a:endParaRPr lang="en-US" sz="13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8075" y="0"/>
            <a:ext cx="42243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24025" y="222978"/>
            <a:ext cx="7173000" cy="5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1970–1990-е: кризис и неолиберальный поворот
</a:t>
            </a:r>
            <a:endParaRPr lang="en-US" sz="2335" dirty="0"/>
          </a:p>
        </p:txBody>
      </p:sp>
      <p:sp>
        <p:nvSpPr>
          <p:cNvPr id="10" name="Text 2"/>
          <p:cNvSpPr txBox="1"/>
          <p:nvPr/>
        </p:nvSpPr>
        <p:spPr>
          <a:xfrm>
            <a:off x="847075" y="1047050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шоки 1973 и 1979 годов показали уязвимость экономик, зависящих от дорогой энергии, и усилили страх перед стагнацией и инфляцией.
</a:t>
            </a:r>
            <a:endParaRPr lang="en-US" sz="1360" dirty="0"/>
          </a:p>
        </p:txBody>
      </p:sp>
      <p:sp>
        <p:nvSpPr>
          <p:cNvPr id="11" name="Text 3"/>
          <p:cNvSpPr txBox="1"/>
          <p:nvPr/>
        </p:nvSpPr>
        <p:spPr>
          <a:xfrm>
            <a:off x="847075" y="205938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прежней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 замедление производства подорвали доверие к прежним рецептам, основанным на постоянном расширении государственных расходов.
</a:t>
            </a:r>
            <a:endParaRPr lang="en-US" sz="1352" dirty="0"/>
          </a:p>
        </p:txBody>
      </p:sp>
      <p:sp>
        <p:nvSpPr>
          <p:cNvPr id="12" name="Text 4"/>
          <p:cNvSpPr txBox="1"/>
          <p:nvPr/>
        </p:nvSpPr>
        <p:spPr>
          <a:xfrm>
            <a:off x="847075" y="3071709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Неолиберальный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политике усилились идеи приватизации, дерегулирования и снижения налогов, а государство стало чаще использовать рыночные механизмы управления.
</a:t>
            </a:r>
            <a:endParaRPr lang="en-US" sz="1321" dirty="0"/>
          </a:p>
        </p:txBody>
      </p:sp>
      <p:sp>
        <p:nvSpPr>
          <p:cNvPr id="13" name="Text 5"/>
          <p:cNvSpPr txBox="1"/>
          <p:nvPr/>
        </p:nvSpPr>
        <p:spPr>
          <a:xfrm>
            <a:off x="847075" y="4084034"/>
            <a:ext cx="5461500" cy="8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роль государства не исчезла: оно сохранило контроль над ключевыми правилами, но стало действовать более осторожно и дисциплинированно.
</a:t>
            </a:r>
            <a:endParaRPr lang="en-US" sz="13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1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744" y="310416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5319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71756" y="307962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6704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партийных систем
</a:t>
            </a:r>
            <a:endParaRPr lang="en-US" sz="2991" dirty="0"/>
          </a:p>
        </p:txBody>
      </p:sp>
      <p:sp>
        <p:nvSpPr>
          <p:cNvPr id="13" name="Text 2"/>
          <p:cNvSpPr txBox="1"/>
          <p:nvPr/>
        </p:nvSpPr>
        <p:spPr>
          <a:xfrm>
            <a:off x="22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массовых к профессиональным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массового типа, связанные с профсоюзами, церковью или устойчивыми классами, постепенно уступили место более гибким и профессиональным организациям.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2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имидж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Предвыборные кампании стали сильнее зависеть от телевизионного образа, советников, социологов и медийной узнаваемости кандидата.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646750" y="1591220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электорат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идентичность ослабла: избиратели чаще меняют предпочтения, ориентируясь на конкретные проблемы, а не на пожизненную лояльность.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46750" y="3515198"/>
            <a:ext cx="3282900" cy="13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конкуренция стала персонализированной, поэтому успех лидера всё чаще определяется не только программой, но и доверием к его стилю.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 и перемены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 гражданские права показало, что формальное равенство недостаточно без реальных гарантий доступа к образованию, рынку труда и политическому представительству.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Профсоюзные выступления усилили требования к условиям труда, заработной плате и защите занятости, заставляя государства искать баланс между бизнесом и работниками.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Феминизм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Феминистские инициативы расширили политическую повестку вопросами равных возможностей, семейной политики, репродуктивных прав и участия женщин в публичной жизни.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движения перевели в центр внимания загрязнение, энергетику и климат, сделав качество среды постоянной темой парламентских и уличных кампаний.
</a:t>
            </a:r>
            <a:endParaRPr lang="en-US" sz="1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40" y="1179310"/>
            <a:ext cx="312100" cy="24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005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0970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коммуникации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телеэкрана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превратило кампании в общенациональное зрелище: лидеры стали важны не меньше программ, а краткие образы и выступления — эффективнее длинных идеологических споров.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обратной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сократил путь от сообщения до реакции избирателя: штабы быстрее проверяют повестку, собирают пожертвования и мобилизуют сторонников через сетевые каналы.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аудитории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ослабили роль редакторов и партийных посредников, но одновременно усилили разрыв между аудиториями, которые видят разные новости и аргументы.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речь стала короче и эмоциональнее: в центре внимания чаще оказываются личность, визуальный образ и способность вызвать доверие за несколько секунд.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государств ЕС проходят через наднациональные нормы и механизмы согласования.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национальных решений к европейским правилам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5450" y="12"/>
            <a:ext cx="6138600" cy="514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линии конфликта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71750" y="100702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взаимозависимость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рынки сделали экономики тесно взаимозависимыми: кризисы, санкции и колебания цен быстро отражаются на занятости, доходах и уровне поддержки власти.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771750" y="192764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социальная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изменила состав крупных городов и школьных классов, а вместе с этим — повестку о гражданстве, интеграции и доступе к социальным услугам.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771750" y="2848273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безопасности и идентичности часто обсуждаются эмоциональнее, чем налоги или бюджет, потому что затрагивают представления о будущем страны и границах сообщества.
</a:t>
            </a:r>
            <a:endParaRPr lang="en-US" sz="1118" dirty="0"/>
          </a:p>
        </p:txBody>
      </p:sp>
      <p:sp>
        <p:nvSpPr>
          <p:cNvPr id="13" name="Text 5"/>
          <p:cNvSpPr txBox="1"/>
          <p:nvPr/>
        </p:nvSpPr>
        <p:spPr>
          <a:xfrm>
            <a:off x="771750" y="3768898"/>
            <a:ext cx="37527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вынуждены искать баланс между открытостью и контролем, иначе рискуют потерять как сторонников глобализации, так и избирателей, опасающихся быстрых перемен.
</a:t>
            </a:r>
            <a:endParaRPr lang="en-US" sz="10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факторов чаще всего подпитывают популизм и усиливают поляризацию: экономическая неуверенность и культурный конфликт.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рост неравенства и тревоги делает простые антиэлитные лозунги особенно убедительными для части избирателей в периоды нестабильности.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Аналитические обзоры о популизме в политической науке и сравнительной политологии.
</a:t>
            </a:r>
            <a:endParaRPr lang="en-US" sz="11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особенности американской политики
</a:t>
            </a:r>
            <a:endParaRPr lang="en-US" sz="2739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за решающие штаты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кампания в США разворачивается как соревнование двух больших лагерей, где каждый стремится не столько убедить всех, сколько надежно привести своих сторонников к урнам. Поэтому значение имеют штаты-переменные и точечная мобилизация.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как политический арбитр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Судебные решения в США могут менять правила игры еще до голосования и после него: от избирательных процедур до границ полномочий исполнительной власти. В итоге Верховный суд становится постоянным участником политической борьбы.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важнее арифметики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выборщиков делает итог выборов зависимым не только от общего числа голосов, но и от географии поддержки. Из-за этого кампания строится вокруг нескольких ключевых территорий, а не всей страны сразу.
</a:t>
            </a:r>
            <a:endParaRPr lang="en-US" sz="11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западноевропейские модели
</a:t>
            </a:r>
            <a:endParaRPr lang="en-US" sz="2804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компромисса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коалиции заставляют партии договариваться заранее и искать общий язык после выборов. Это поддерживает предсказуемость курса, но замедляет принятие решений в острых вопросах.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центр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президентская вертикаль позволяет действовать быстрее и персонализирует ответственность за реформы. Однако высокий уровень ожиданий делает политические кризисы особенно заметными и острыми.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партийная дисциплина и традиция кабинета сохраняют управляемость, но дебаты о миграции и месте страны в Европе заметно изменили политическую повестку.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повестка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для региона — смещение внимания к безопасности, экономической устойчивости и отношению к европейской интеграции, а не только к классическому спору о налогах.
</a:t>
            </a:r>
            <a:endParaRPr lang="en-US" sz="13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устойчивой адаптации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 — устойчивое доминирование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 Японии укрепилась роль Либерально-демократической партии и профессиональной бюрократии. Это обеспечило устойчивость курса и быстрый экономический рост без частой смены кабинетов.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1970–1990-е — усиление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федерализм и партийная конкуренция позволили учитывать интересы провинций и языково-культурное разнообразие. Региональные вопросы постепенно заняли более заметное место в федеральной политике.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2000-е–2020-е — мягкое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обе страны адаптировались без резких политических обвалов: обновлялись элиты, менялись коалиции интересов, а управление становилось более чувствительным к общественным запросам.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цифровым распространением сообщений, микротаргетингом и ростом недоверия к институтам.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цифровая среда меняет политику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давления на демократию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007405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политика требует долгих инвестиций и непопулярных ограничений, поэтому ее трудно согласовать с краткими электоральными циклами и ожиданием быстрых результатов.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1822726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конфликты в сфере безопасности возвращают значение союзов, оборонных расходов и международной координации, которые долго казались второстепенными для внутренней повестки.
</a:t>
            </a:r>
            <a:endParaRPr lang="en-US" sz="1349" dirty="0"/>
          </a:p>
        </p:txBody>
      </p:sp>
      <p:sp>
        <p:nvSpPr>
          <p:cNvPr id="11" name="Text 4"/>
          <p:cNvSpPr txBox="1"/>
          <p:nvPr/>
        </p:nvSpPr>
        <p:spPr>
          <a:xfrm>
            <a:off x="430200" y="2638047"/>
            <a:ext cx="6946200" cy="7392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усиливает ощущение несправедливости, особенно когда рост доходов распределяется неравномерно. Это питает протесты, недоверие к элитам и требования перераспределения.
</a:t>
            </a:r>
            <a:endParaRPr lang="en-US" sz="1344" dirty="0"/>
          </a:p>
        </p:txBody>
      </p:sp>
      <p:sp>
        <p:nvSpPr>
          <p:cNvPr id="12" name="Text 5"/>
          <p:cNvSpPr txBox="1"/>
          <p:nvPr/>
        </p:nvSpPr>
        <p:spPr>
          <a:xfrm>
            <a:off x="430200" y="3453365"/>
            <a:ext cx="6946200" cy="7392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повышает нагрузку на пенсии, здравоохранение и рынок труда. Государствам приходится одновременно поддерживать пожилых и сохранять экономическую динамику.
</a:t>
            </a:r>
            <a:endParaRPr lang="en-US" sz="13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демократии меняются по-разному, но их устойчивость зависит от одного: способности институтов обновляться, слышать общество и сохранять пространство для компромисса.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2026-07-26T08:30:54Z</dcterms:created>
  <dcterms:modified xsi:type="dcterms:W3CDTF">2026-07-26T08:30:54Z</dcterms:modified>
</cp:coreProperties>
</file>