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slideLayout" Target="../slideLayouts/slideLayout1.xml"/><Relationship Id="rId10"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jpeg"/><Relationship Id="rId8" Type="http://schemas.openxmlformats.org/officeDocument/2006/relationships/image" Target="../media/image-11-8.png"/><Relationship Id="rId9" Type="http://schemas.openxmlformats.org/officeDocument/2006/relationships/slideLayout" Target="../slideLayouts/slideLayout1.xml"/><Relationship Id="rId10"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1.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jpe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664175" y="529650"/>
            <a:ext cx="7719600" cy="4084200"/>
          </a:xfrm>
          <a:prstGeom prst="rect">
            <a:avLst/>
          </a:prstGeom>
          <a:noFill/>
          <a:ln/>
        </p:spPr>
        <p:txBody>
          <a:bodyPr wrap="square" lIns="0" tIns="0" rIns="0" bIns="0" rtlCol="0" anchor="ctr"/>
          <a:lstStyle/>
          <a:p>
            <a:pPr algn="l" indent="0" marL="0">
              <a:lnSpc>
                <a:spcPct val="100000"/>
              </a:lnSpc>
              <a:buNone/>
            </a:pPr>
            <a:r>
              <a:rPr lang="en-US" sz="3600" b="1" dirty="0">
                <a:solidFill>
                  <a:srgbClr val="000000"/>
                </a:solidFill>
                <a:latin typeface="Arial" pitchFamily="34" charset="0"/>
                <a:ea typeface="Arial" pitchFamily="34" charset="-122"/>
                <a:cs typeface="Arial" pitchFamily="34" charset="-120"/>
              </a:rPr>
              <a:t>Describe old classmates: школьная тема на уроке английского языка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Учимся вежливо и просто описывать бывших одноклассников по-английски.
</a:t>
            </a:r>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000000"/>
                </a:solidFill>
                <a:latin typeface="Arial" pitchFamily="34" charset="0"/>
                <a:ea typeface="Arial" pitchFamily="34" charset="-122"/>
                <a:cs typeface="Arial" pitchFamily="34" charset="-120"/>
              </a:rPr>
              <a:t>
</a:t>
            </a:r>
            <a:endParaRPr 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68375" y="287475"/>
            <a:ext cx="3914100" cy="4561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10300" y="4716675"/>
            <a:ext cx="449700" cy="2739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2</a:t>
            </a:r>
            <a:endParaRPr lang="en-US" sz="1100" dirty="0"/>
          </a:p>
        </p:txBody>
      </p:sp>
      <p:sp>
        <p:nvSpPr>
          <p:cNvPr id="5" name="Text 1"/>
          <p:cNvSpPr txBox="1"/>
          <p:nvPr/>
        </p:nvSpPr>
        <p:spPr>
          <a:xfrm>
            <a:off x="569400" y="714000"/>
            <a:ext cx="3917700" cy="37155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Зачем на уроке английского описывают людей?
</a:t>
            </a:r>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Эта тема помогает говорить о внешности, характере и увлечениях на знакомых словах. Для 4 класса важны короткие фразы, примеры из школьной жизни и повторение базовой грамматики без лишней сложности.
</a:t>
            </a:r>
            <a:endParaRPr lang="en-US" sz="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13700" y="468375"/>
            <a:ext cx="4302300" cy="8052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Из каких частей состоит описание одноклассника
</a:t>
            </a:r>
            <a:endParaRPr lang="en-US" sz="2500" dirty="0"/>
          </a:p>
        </p:txBody>
      </p:sp>
      <p:sp>
        <p:nvSpPr>
          <p:cNvPr id="9" name="Text 1"/>
          <p:cNvSpPr txBox="1"/>
          <p:nvPr/>
        </p:nvSpPr>
        <p:spPr>
          <a:xfrm>
            <a:off x="8608250" y="4715450"/>
            <a:ext cx="449700" cy="3141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3</a:t>
            </a:r>
            <a:endParaRPr lang="en-US" sz="1100" dirty="0"/>
          </a:p>
        </p:txBody>
      </p:sp>
      <p:sp>
        <p:nvSpPr>
          <p:cNvPr id="10" name="Text 2"/>
          <p:cNvSpPr txBox="1"/>
          <p:nvPr/>
        </p:nvSpPr>
        <p:spPr>
          <a:xfrm>
            <a:off x="5222775" y="2182945"/>
            <a:ext cx="3385500" cy="777630"/>
          </a:xfrm>
          <a:prstGeom prst="rect">
            <a:avLst/>
          </a:prstGeom>
          <a:noFill/>
          <a:ln/>
        </p:spPr>
        <p:txBody>
          <a:bodyPr wrap="square" lIns="0" tIns="0" rIns="0" bIns="0" rtlCol="0" anchor="t"/>
          <a:lstStyle/>
          <a:p>
            <a:pPr algn="l" indent="0" marL="0">
              <a:lnSpc>
                <a:spcPct val="115000"/>
              </a:lnSpc>
              <a:buNone/>
            </a:pPr>
            <a:r>
              <a:rPr lang="en-US" sz="1064" b="1" dirty="0">
                <a:solidFill>
                  <a:srgbClr val="000000"/>
                </a:solidFill>
                <a:latin typeface="Arial" pitchFamily="34" charset="0"/>
                <a:ea typeface="Arial" pitchFamily="34" charset="-122"/>
                <a:cs typeface="Arial" pitchFamily="34" charset="-120"/>
              </a:rPr>
              <a:t>4. Добавьте любимое занятие
</a:t>
            </a:r>
            <a:pPr algn="l" indent="0" marL="0">
              <a:lnSpc>
                <a:spcPct val="115000"/>
              </a:lnSpc>
              <a:buNone/>
            </a:pPr>
            <a:r>
              <a:rPr lang="en-US" sz="1064" dirty="0">
                <a:solidFill>
                  <a:srgbClr val="000000"/>
                </a:solidFill>
                <a:latin typeface="Arial" pitchFamily="34" charset="0"/>
                <a:ea typeface="Arial" pitchFamily="34" charset="-122"/>
                <a:cs typeface="Arial" pitchFamily="34" charset="-120"/>
              </a:rPr>
              <a:t>Увлечения делают описание живым: reading, drawing, football, chess или singing. Подойдут фразы He likes… / She can… если хочется показать, чем человек занимался лучше всего.
</a:t>
            </a:r>
            <a:endParaRPr lang="en-US" sz="1064" dirty="0"/>
          </a:p>
        </p:txBody>
      </p:sp>
      <p:sp>
        <p:nvSpPr>
          <p:cNvPr id="11" name="Text 3"/>
          <p:cNvSpPr txBox="1"/>
          <p:nvPr/>
        </p:nvSpPr>
        <p:spPr>
          <a:xfrm>
            <a:off x="986622" y="1643569"/>
            <a:ext cx="3433813" cy="777600"/>
          </a:xfrm>
          <a:prstGeom prst="rect">
            <a:avLst/>
          </a:prstGeom>
          <a:noFill/>
          <a:ln/>
        </p:spPr>
        <p:txBody>
          <a:bodyPr wrap="square" lIns="0" tIns="0" rIns="0" bIns="0" rtlCol="0" anchor="t"/>
          <a:lstStyle/>
          <a:p>
            <a:pPr algn="l" indent="0" marL="0">
              <a:lnSpc>
                <a:spcPct val="115000"/>
              </a:lnSpc>
              <a:buNone/>
            </a:pPr>
            <a:r>
              <a:rPr lang="en-US" sz="1064" b="1" dirty="0">
                <a:solidFill>
                  <a:srgbClr val="000000"/>
                </a:solidFill>
                <a:latin typeface="Arial" pitchFamily="34" charset="0"/>
                <a:ea typeface="Arial" pitchFamily="34" charset="-122"/>
                <a:cs typeface="Arial" pitchFamily="34" charset="-120"/>
              </a:rPr>
              <a:t>1. Назовите человека
</a:t>
            </a:r>
            <a:pPr algn="l" indent="0" marL="0">
              <a:lnSpc>
                <a:spcPct val="115000"/>
              </a:lnSpc>
              <a:buNone/>
            </a:pPr>
            <a:r>
              <a:rPr lang="en-US" sz="1064" dirty="0">
                <a:solidFill>
                  <a:srgbClr val="000000"/>
                </a:solidFill>
                <a:latin typeface="Arial" pitchFamily="34" charset="0"/>
                <a:ea typeface="Arial" pitchFamily="34" charset="-122"/>
                <a:cs typeface="Arial" pitchFamily="34" charset="-120"/>
              </a:rPr>
              <a:t>Начните с имени или того, кем он был для вас: одноклассник, подруга, товарищ по парте. Так слушателю сразу понятно, о ком идёт речь, и рассказ звучит организованно.
</a:t>
            </a:r>
            <a:endParaRPr lang="en-US" sz="1064" dirty="0"/>
          </a:p>
        </p:txBody>
      </p:sp>
      <p:sp>
        <p:nvSpPr>
          <p:cNvPr id="12" name="Text 4"/>
          <p:cNvSpPr txBox="1"/>
          <p:nvPr/>
        </p:nvSpPr>
        <p:spPr>
          <a:xfrm>
            <a:off x="986622" y="2578500"/>
            <a:ext cx="3433813" cy="777600"/>
          </a:xfrm>
          <a:prstGeom prst="rect">
            <a:avLst/>
          </a:prstGeom>
          <a:noFill/>
          <a:ln/>
        </p:spPr>
        <p:txBody>
          <a:bodyPr wrap="square" lIns="0" tIns="0" rIns="0" bIns="0" rtlCol="0" anchor="t"/>
          <a:lstStyle/>
          <a:p>
            <a:pPr algn="l" indent="0" marL="0">
              <a:lnSpc>
                <a:spcPct val="115000"/>
              </a:lnSpc>
              <a:buNone/>
            </a:pPr>
            <a:r>
              <a:rPr lang="en-US" sz="1064" b="1" dirty="0">
                <a:solidFill>
                  <a:srgbClr val="000000"/>
                </a:solidFill>
                <a:latin typeface="Arial" pitchFamily="34" charset="0"/>
                <a:ea typeface="Arial" pitchFamily="34" charset="-122"/>
                <a:cs typeface="Arial" pitchFamily="34" charset="-120"/>
              </a:rPr>
              <a:t>2. Опишите внешность
</a:t>
            </a:r>
            <a:pPr algn="l" indent="0" marL="0">
              <a:lnSpc>
                <a:spcPct val="115000"/>
              </a:lnSpc>
              <a:buNone/>
            </a:pPr>
            <a:r>
              <a:rPr lang="en-US" sz="1064" dirty="0">
                <a:solidFill>
                  <a:srgbClr val="000000"/>
                </a:solidFill>
                <a:latin typeface="Arial" pitchFamily="34" charset="0"/>
                <a:ea typeface="Arial" pitchFamily="34" charset="-122"/>
                <a:cs typeface="Arial" pitchFamily="34" charset="-120"/>
              </a:rPr>
              <a:t>Затем назовите 2–3 заметные детали: рост, волосы, глаза или одежду. Простые слова и модели He is… / She has got… помогают быстро составить ясную картинку.
</a:t>
            </a:r>
            <a:endParaRPr lang="en-US" sz="1064" dirty="0"/>
          </a:p>
        </p:txBody>
      </p:sp>
      <p:sp>
        <p:nvSpPr>
          <p:cNvPr id="13" name="Text 5"/>
          <p:cNvSpPr txBox="1"/>
          <p:nvPr/>
        </p:nvSpPr>
        <p:spPr>
          <a:xfrm>
            <a:off x="986622" y="3513431"/>
            <a:ext cx="3433813" cy="777600"/>
          </a:xfrm>
          <a:prstGeom prst="rect">
            <a:avLst/>
          </a:prstGeom>
          <a:noFill/>
          <a:ln/>
        </p:spPr>
        <p:txBody>
          <a:bodyPr wrap="square" lIns="0" tIns="0" rIns="0" bIns="0" rtlCol="0" anchor="t"/>
          <a:lstStyle/>
          <a:p>
            <a:pPr algn="l" indent="0" marL="0">
              <a:lnSpc>
                <a:spcPct val="115000"/>
              </a:lnSpc>
              <a:buNone/>
            </a:pPr>
            <a:r>
              <a:rPr lang="en-US" sz="1064" b="1" dirty="0">
                <a:solidFill>
                  <a:srgbClr val="000000"/>
                </a:solidFill>
                <a:latin typeface="Arial" pitchFamily="34" charset="0"/>
                <a:ea typeface="Arial" pitchFamily="34" charset="-122"/>
                <a:cs typeface="Arial" pitchFamily="34" charset="-120"/>
              </a:rPr>
              <a:t>3. Скажите о характере
</a:t>
            </a:r>
            <a:pPr algn="l" indent="0" marL="0">
              <a:lnSpc>
                <a:spcPct val="115000"/>
              </a:lnSpc>
              <a:buNone/>
            </a:pPr>
            <a:r>
              <a:rPr lang="en-US" sz="1064" dirty="0">
                <a:solidFill>
                  <a:srgbClr val="000000"/>
                </a:solidFill>
                <a:latin typeface="Arial" pitchFamily="34" charset="0"/>
                <a:ea typeface="Arial" pitchFamily="34" charset="-122"/>
                <a:cs typeface="Arial" pitchFamily="34" charset="-120"/>
              </a:rPr>
              <a:t>После внешности добавьте два качества: kind, funny, friendly, clever. Лучше выбирать слова, которые легко подтвердить делом, например, как человек вёл себя на уроках или переменах.
</a:t>
            </a:r>
            <a:endParaRPr lang="en-US" sz="1064" dirty="0"/>
          </a:p>
        </p:txBody>
      </p:sp>
      <p:sp>
        <p:nvSpPr>
          <p:cNvPr id="14" name="Text 6"/>
          <p:cNvSpPr txBox="1"/>
          <p:nvPr/>
        </p:nvSpPr>
        <p:spPr>
          <a:xfrm>
            <a:off x="5222775" y="3111022"/>
            <a:ext cx="3385500" cy="777630"/>
          </a:xfrm>
          <a:prstGeom prst="rect">
            <a:avLst/>
          </a:prstGeom>
          <a:noFill/>
          <a:ln/>
        </p:spPr>
        <p:txBody>
          <a:bodyPr wrap="square" lIns="0" tIns="0" rIns="0" bIns="0" rtlCol="0" anchor="t"/>
          <a:lstStyle/>
          <a:p>
            <a:pPr algn="l" indent="0" marL="0">
              <a:lnSpc>
                <a:spcPct val="115000"/>
              </a:lnSpc>
              <a:buNone/>
            </a:pPr>
            <a:r>
              <a:rPr lang="en-US" sz="1064" b="1" dirty="0">
                <a:solidFill>
                  <a:srgbClr val="000000"/>
                </a:solidFill>
                <a:latin typeface="Arial" pitchFamily="34" charset="0"/>
                <a:ea typeface="Arial" pitchFamily="34" charset="-122"/>
                <a:cs typeface="Arial" pitchFamily="34" charset="-120"/>
              </a:rPr>
              <a:t>5. Вспомните школьный момент
</a:t>
            </a:r>
            <a:pPr algn="l" indent="0" marL="0">
              <a:lnSpc>
                <a:spcPct val="115000"/>
              </a:lnSpc>
              <a:buNone/>
            </a:pPr>
            <a:r>
              <a:rPr lang="en-US" sz="1064" dirty="0">
                <a:solidFill>
                  <a:srgbClr val="000000"/>
                </a:solidFill>
                <a:latin typeface="Arial" pitchFamily="34" charset="0"/>
                <a:ea typeface="Arial" pitchFamily="34" charset="-122"/>
                <a:cs typeface="Arial" pitchFamily="34" charset="-120"/>
              </a:rPr>
              <a:t>В конце добавьте короткое воспоминание: sat next to me, answered at the blackboard, took part in a party. Такая деталь делает рассказ тёплым и запоминающимся.
</a:t>
            </a:r>
            <a:endParaRPr lang="en-US" sz="1064"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1675" y="1396607"/>
            <a:ext cx="3521100" cy="283338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Внешность: what a classmate looks like
</a:t>
            </a:r>
            <a:endParaRPr lang="en-US" sz="2500" dirty="0"/>
          </a:p>
        </p:txBody>
      </p:sp>
      <p:sp>
        <p:nvSpPr>
          <p:cNvPr id="10" name="Text 1"/>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4</a:t>
            </a:r>
            <a:endParaRPr lang="en-US" sz="1100" dirty="0"/>
          </a:p>
        </p:txBody>
      </p:sp>
      <p:sp>
        <p:nvSpPr>
          <p:cNvPr id="11" name="Text 2"/>
          <p:cNvSpPr txBox="1"/>
          <p:nvPr/>
        </p:nvSpPr>
        <p:spPr>
          <a:xfrm>
            <a:off x="600200" y="1578800"/>
            <a:ext cx="2156700" cy="702300"/>
          </a:xfrm>
          <a:prstGeom prst="rect">
            <a:avLst/>
          </a:prstGeom>
          <a:noFill/>
          <a:ln/>
        </p:spPr>
        <p:txBody>
          <a:bodyPr wrap="square" lIns="0" tIns="0" rIns="0" bIns="0" rtlCol="0" anchor="ctr"/>
          <a:lstStyle/>
          <a:p>
            <a:pPr algn="l" indent="0" marL="0">
              <a:lnSpc>
                <a:spcPct val="115000"/>
              </a:lnSpc>
              <a:buNone/>
            </a:pPr>
            <a:r>
              <a:rPr lang="en-US" sz="687" b="1" dirty="0">
                <a:solidFill>
                  <a:srgbClr val="242424"/>
                </a:solidFill>
                <a:latin typeface="Arial" pitchFamily="34" charset="0"/>
                <a:ea typeface="Arial" pitchFamily="34" charset="-122"/>
                <a:cs typeface="Arial" pitchFamily="34" charset="-120"/>
              </a:rPr>
              <a:t>Рост и фигура
</a:t>
            </a:r>
            <a:pPr algn="l" indent="0" marL="0">
              <a:lnSpc>
                <a:spcPct val="115000"/>
              </a:lnSpc>
              <a:buNone/>
            </a:pPr>
            <a:r>
              <a:rPr lang="en-US" sz="824" dirty="0">
                <a:solidFill>
                  <a:srgbClr val="000000"/>
                </a:solidFill>
                <a:latin typeface="Arial" pitchFamily="34" charset="0"/>
                <a:ea typeface="Arial" pitchFamily="34" charset="-122"/>
                <a:cs typeface="Arial" pitchFamily="34" charset="-120"/>
              </a:rPr>
              <a:t>Сначала можно сказать, высокий человек или невысокий, slim или strong. Эти слова помогают быстро обозначить общий силуэт и не перегружать рассказ лишними подробностями.
</a:t>
            </a:r>
            <a:endParaRPr lang="en-US" sz="687" dirty="0"/>
          </a:p>
        </p:txBody>
      </p:sp>
      <p:sp>
        <p:nvSpPr>
          <p:cNvPr id="12" name="Text 3"/>
          <p:cNvSpPr txBox="1"/>
          <p:nvPr/>
        </p:nvSpPr>
        <p:spPr>
          <a:xfrm>
            <a:off x="600204" y="2434328"/>
            <a:ext cx="2156700" cy="702300"/>
          </a:xfrm>
          <a:prstGeom prst="rect">
            <a:avLst/>
          </a:prstGeom>
          <a:noFill/>
          <a:ln/>
        </p:spPr>
        <p:txBody>
          <a:bodyPr wrap="square" lIns="0" tIns="0" rIns="0" bIns="0" rtlCol="0" anchor="ctr"/>
          <a:lstStyle/>
          <a:p>
            <a:pPr algn="l" indent="0" marL="0">
              <a:lnSpc>
                <a:spcPct val="115000"/>
              </a:lnSpc>
              <a:buNone/>
            </a:pPr>
            <a:r>
              <a:rPr lang="en-US" sz="721" b="1" dirty="0">
                <a:solidFill>
                  <a:srgbClr val="242424"/>
                </a:solidFill>
                <a:latin typeface="Arial" pitchFamily="34" charset="0"/>
                <a:ea typeface="Arial" pitchFamily="34" charset="-122"/>
                <a:cs typeface="Arial" pitchFamily="34" charset="-120"/>
              </a:rPr>
              <a:t>Волосы и глаза
</a:t>
            </a:r>
            <a:pPr algn="l" indent="0" marL="0">
              <a:lnSpc>
                <a:spcPct val="115000"/>
              </a:lnSpc>
              <a:buNone/>
            </a:pPr>
            <a:r>
              <a:rPr lang="en-US" sz="865" dirty="0">
                <a:solidFill>
                  <a:srgbClr val="000000"/>
                </a:solidFill>
                <a:latin typeface="Arial" pitchFamily="34" charset="0"/>
                <a:ea typeface="Arial" pitchFamily="34" charset="-122"/>
                <a:cs typeface="Arial" pitchFamily="34" charset="-120"/>
              </a:rPr>
              <a:t>Дальше удобно назвать волосы и глаза: fair hair, dark hair, curly hair, straight hair, blue eyes, brown eyes. Такие признаки сразу делают портрет более узнаваемым.
</a:t>
            </a:r>
            <a:endParaRPr lang="en-US" sz="721" dirty="0"/>
          </a:p>
        </p:txBody>
      </p:sp>
      <p:sp>
        <p:nvSpPr>
          <p:cNvPr id="13" name="Text 4"/>
          <p:cNvSpPr txBox="1"/>
          <p:nvPr/>
        </p:nvSpPr>
        <p:spPr>
          <a:xfrm>
            <a:off x="600201" y="3289855"/>
            <a:ext cx="2156700" cy="757500"/>
          </a:xfrm>
          <a:prstGeom prst="rect">
            <a:avLst/>
          </a:prstGeom>
          <a:noFill/>
          <a:ln/>
        </p:spPr>
        <p:txBody>
          <a:bodyPr wrap="square" lIns="0" tIns="0" rIns="0" bIns="0" rtlCol="0" anchor="ctr"/>
          <a:lstStyle/>
          <a:p>
            <a:pPr algn="l" indent="0" marL="0">
              <a:lnSpc>
                <a:spcPct val="115000"/>
              </a:lnSpc>
              <a:buNone/>
            </a:pPr>
            <a:r>
              <a:rPr lang="en-US" sz="740" b="1" dirty="0">
                <a:solidFill>
                  <a:srgbClr val="242424"/>
                </a:solidFill>
                <a:latin typeface="Arial" pitchFamily="34" charset="0"/>
                <a:ea typeface="Arial" pitchFamily="34" charset="-122"/>
                <a:cs typeface="Arial" pitchFamily="34" charset="-120"/>
              </a:rPr>
              <a:t>Одежда и обувь
</a:t>
            </a:r>
            <a:pPr algn="l" indent="0" marL="0">
              <a:lnSpc>
                <a:spcPct val="115000"/>
              </a:lnSpc>
              <a:buNone/>
            </a:pPr>
            <a:r>
              <a:rPr lang="en-US" sz="888" dirty="0">
                <a:solidFill>
                  <a:srgbClr val="000000"/>
                </a:solidFill>
                <a:latin typeface="Arial" pitchFamily="34" charset="0"/>
                <a:ea typeface="Arial" pitchFamily="34" charset="-122"/>
                <a:cs typeface="Arial" pitchFamily="34" charset="-120"/>
              </a:rPr>
              <a:t>Для школы подходят слова uniform, T-shirt, dress, skirt, trousers, jacket, shoes и sneakers. Одежда часто запоминается первой, особенно если у одноклассника была яркая вещь.
</a:t>
            </a:r>
            <a:endParaRPr lang="en-US" sz="740" dirty="0"/>
          </a:p>
        </p:txBody>
      </p:sp>
      <p:sp>
        <p:nvSpPr>
          <p:cNvPr id="14" name="Text 5"/>
          <p:cNvSpPr txBox="1"/>
          <p:nvPr/>
        </p:nvSpPr>
        <p:spPr>
          <a:xfrm>
            <a:off x="2918899" y="2903631"/>
            <a:ext cx="2156700" cy="702300"/>
          </a:xfrm>
          <a:prstGeom prst="rect">
            <a:avLst/>
          </a:prstGeom>
          <a:noFill/>
          <a:ln/>
        </p:spPr>
        <p:txBody>
          <a:bodyPr wrap="square" lIns="0" tIns="0" rIns="0" bIns="0" rtlCol="0" anchor="ctr"/>
          <a:lstStyle/>
          <a:p>
            <a:pPr algn="l" indent="0" marL="0">
              <a:lnSpc>
                <a:spcPct val="115000"/>
              </a:lnSpc>
              <a:buNone/>
            </a:pPr>
            <a:r>
              <a:rPr lang="en-US" sz="704" b="1" dirty="0">
                <a:solidFill>
                  <a:srgbClr val="242424"/>
                </a:solidFill>
                <a:latin typeface="Arial" pitchFamily="34" charset="0"/>
                <a:ea typeface="Arial" pitchFamily="34" charset="-122"/>
                <a:cs typeface="Arial" pitchFamily="34" charset="-120"/>
              </a:rPr>
              <a:t>Простые модели
</a:t>
            </a:r>
            <a:pPr algn="l" indent="0" marL="0">
              <a:lnSpc>
                <a:spcPct val="115000"/>
              </a:lnSpc>
              <a:buNone/>
            </a:pPr>
            <a:r>
              <a:rPr lang="en-US" sz="845" dirty="0">
                <a:solidFill>
                  <a:srgbClr val="000000"/>
                </a:solidFill>
                <a:latin typeface="Arial" pitchFamily="34" charset="0"/>
                <a:ea typeface="Arial" pitchFamily="34" charset="-122"/>
                <a:cs typeface="Arial" pitchFamily="34" charset="-120"/>
              </a:rPr>
              <a:t>Для начальной школы лучше всего работают короткие фразы: has got short hair, has got blue eyes, wears glasses, is tall. Они звучат понятно и очень по-школьному.
</a:t>
            </a:r>
            <a:endParaRPr lang="en-US" sz="704" dirty="0"/>
          </a:p>
        </p:txBody>
      </p:sp>
      <p:sp>
        <p:nvSpPr>
          <p:cNvPr id="15" name="Text 6"/>
          <p:cNvSpPr txBox="1"/>
          <p:nvPr/>
        </p:nvSpPr>
        <p:spPr>
          <a:xfrm>
            <a:off x="2918899" y="2020410"/>
            <a:ext cx="2156700" cy="702300"/>
          </a:xfrm>
          <a:prstGeom prst="rect">
            <a:avLst/>
          </a:prstGeom>
          <a:noFill/>
          <a:ln/>
        </p:spPr>
        <p:txBody>
          <a:bodyPr wrap="square" lIns="0" tIns="0" rIns="0" bIns="0" rtlCol="0" anchor="ctr"/>
          <a:lstStyle/>
          <a:p>
            <a:pPr algn="l" indent="0" marL="0">
              <a:lnSpc>
                <a:spcPct val="115000"/>
              </a:lnSpc>
              <a:buNone/>
            </a:pPr>
            <a:r>
              <a:rPr lang="en-US" sz="687" b="1" dirty="0">
                <a:solidFill>
                  <a:srgbClr val="242424"/>
                </a:solidFill>
                <a:latin typeface="Arial" pitchFamily="34" charset="0"/>
                <a:ea typeface="Arial" pitchFamily="34" charset="-122"/>
                <a:cs typeface="Arial" pitchFamily="34" charset="-120"/>
              </a:rPr>
              <a:t>Особая деталь
</a:t>
            </a:r>
            <a:pPr algn="l" indent="0" marL="0">
              <a:lnSpc>
                <a:spcPct val="115000"/>
              </a:lnSpc>
              <a:buNone/>
            </a:pPr>
            <a:r>
              <a:rPr lang="en-US" sz="824" dirty="0">
                <a:solidFill>
                  <a:srgbClr val="000000"/>
                </a:solidFill>
                <a:latin typeface="Arial" pitchFamily="34" charset="0"/>
                <a:ea typeface="Arial" pitchFamily="34" charset="-122"/>
                <a:cs typeface="Arial" pitchFamily="34" charset="-120"/>
              </a:rPr>
              <a:t>Удачное описание часто строится вокруг одной заметной черты: glasses, a big smile, a backpack or a funny hairstyle. Такая маленькая деталь помогает легко вспомнить человека.
</a:t>
            </a:r>
            <a:endParaRPr lang="en-US" sz="687"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5</a:t>
            </a:r>
            <a:endParaRPr lang="en-US" sz="1100" dirty="0"/>
          </a:p>
        </p:txBody>
      </p:sp>
      <p:sp>
        <p:nvSpPr>
          <p:cNvPr id="10" name="Text 1"/>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Характер: каким он или она бывает
</a:t>
            </a:r>
            <a:endParaRPr lang="en-US" sz="2500" dirty="0"/>
          </a:p>
        </p:txBody>
      </p:sp>
      <p:sp>
        <p:nvSpPr>
          <p:cNvPr id="11" name="Text 2"/>
          <p:cNvSpPr txBox="1"/>
          <p:nvPr/>
        </p:nvSpPr>
        <p:spPr>
          <a:xfrm>
            <a:off x="3455586" y="2972862"/>
            <a:ext cx="2232900" cy="1317900"/>
          </a:xfrm>
          <a:prstGeom prst="rect">
            <a:avLst/>
          </a:prstGeom>
          <a:noFill/>
          <a:ln/>
        </p:spPr>
        <p:txBody>
          <a:bodyPr wrap="square" lIns="0" tIns="0" rIns="0" bIns="0" rtlCol="0" anchor="ctr"/>
          <a:lstStyle/>
          <a:p>
            <a:pPr algn="l" indent="0" marL="0">
              <a:lnSpc>
                <a:spcPct val="115000"/>
              </a:lnSpc>
              <a:buNone/>
            </a:pPr>
            <a:r>
              <a:rPr lang="en-US" sz="1127" b="1" dirty="0">
                <a:solidFill>
                  <a:srgbClr val="242424"/>
                </a:solidFill>
                <a:latin typeface="Arial" pitchFamily="34" charset="0"/>
                <a:ea typeface="Arial" pitchFamily="34" charset="-122"/>
                <a:cs typeface="Arial" pitchFamily="34" charset="-120"/>
              </a:rPr>
              <a:t>Умный и старательный
</a:t>
            </a:r>
            <a:pPr algn="l" indent="0" marL="0">
              <a:lnSpc>
                <a:spcPct val="115000"/>
              </a:lnSpc>
              <a:buNone/>
            </a:pPr>
            <a:r>
              <a:rPr lang="en-US" sz="1127" dirty="0">
                <a:solidFill>
                  <a:srgbClr val="000000"/>
                </a:solidFill>
                <a:latin typeface="Arial" pitchFamily="34" charset="0"/>
                <a:ea typeface="Arial" pitchFamily="34" charset="-122"/>
                <a:cs typeface="Arial" pitchFamily="34" charset="-120"/>
              </a:rPr>
              <a:t>Clever, honest и hard-working помогают описать ученика, который думает быстро, честно выполняет задания и старается на уроках. Такие качества особенно заметны в школьных делах.
</a:t>
            </a:r>
            <a:endParaRPr lang="en-US" sz="1127" dirty="0"/>
          </a:p>
        </p:txBody>
      </p:sp>
      <p:sp>
        <p:nvSpPr>
          <p:cNvPr id="12" name="Text 3"/>
          <p:cNvSpPr txBox="1"/>
          <p:nvPr/>
        </p:nvSpPr>
        <p:spPr>
          <a:xfrm>
            <a:off x="864649" y="2972862"/>
            <a:ext cx="2232900" cy="1317900"/>
          </a:xfrm>
          <a:prstGeom prst="rect">
            <a:avLst/>
          </a:prstGeom>
          <a:noFill/>
          <a:ln/>
        </p:spPr>
        <p:txBody>
          <a:bodyPr wrap="square" lIns="0" tIns="0" rIns="0" bIns="0" rtlCol="0" anchor="ctr"/>
          <a:lstStyle/>
          <a:p>
            <a:pPr algn="l" indent="0" marL="0">
              <a:lnSpc>
                <a:spcPct val="115000"/>
              </a:lnSpc>
              <a:buNone/>
            </a:pPr>
            <a:r>
              <a:rPr lang="en-US" sz="1140" b="1" dirty="0">
                <a:solidFill>
                  <a:srgbClr val="242424"/>
                </a:solidFill>
                <a:latin typeface="Arial" pitchFamily="34" charset="0"/>
                <a:ea typeface="Arial" pitchFamily="34" charset="-122"/>
                <a:cs typeface="Arial" pitchFamily="34" charset="-120"/>
              </a:rPr>
              <a:t>Спокойный и вежливый
</a:t>
            </a:r>
            <a:pPr algn="l" indent="0" marL="0">
              <a:lnSpc>
                <a:spcPct val="115000"/>
              </a:lnSpc>
              <a:buNone/>
            </a:pPr>
            <a:r>
              <a:rPr lang="en-US" sz="1140" dirty="0">
                <a:solidFill>
                  <a:srgbClr val="000000"/>
                </a:solidFill>
                <a:latin typeface="Arial" pitchFamily="34" charset="0"/>
                <a:ea typeface="Arial" pitchFamily="34" charset="-122"/>
                <a:cs typeface="Arial" pitchFamily="34" charset="-120"/>
              </a:rPr>
              <a:t>Quiet, calm и polite подходят для тех, кто внимательно слушает, не перебивает и говорит уважительно. Это важные слова, потому что они показывают аккуратное поведение.
</a:t>
            </a:r>
            <a:endParaRPr lang="en-US" sz="1140" dirty="0"/>
          </a:p>
        </p:txBody>
      </p:sp>
      <p:sp>
        <p:nvSpPr>
          <p:cNvPr id="13" name="Text 4"/>
          <p:cNvSpPr txBox="1"/>
          <p:nvPr/>
        </p:nvSpPr>
        <p:spPr>
          <a:xfrm>
            <a:off x="6082586" y="2972862"/>
            <a:ext cx="2232900" cy="13179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Активный и смелый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Active, brave и helpful подходят для тех, кто не боится отвечать, участвует в играх и поддерживает друзей. Эти слова делают портрет энергичным и очень живым.
</a:t>
            </a:r>
            <a:endParaRPr lang="en-US" sz="1200" dirty="0"/>
          </a:p>
        </p:txBody>
      </p:sp>
      <p:sp>
        <p:nvSpPr>
          <p:cNvPr id="14" name="Text 5"/>
          <p:cNvSpPr txBox="1"/>
          <p:nvPr/>
        </p:nvSpPr>
        <p:spPr>
          <a:xfrm>
            <a:off x="864700" y="1598414"/>
            <a:ext cx="3492600" cy="949800"/>
          </a:xfrm>
          <a:prstGeom prst="rect">
            <a:avLst/>
          </a:prstGeom>
          <a:noFill/>
          <a:ln/>
        </p:spPr>
        <p:txBody>
          <a:bodyPr wrap="square" lIns="0" tIns="0" rIns="0" bIns="0" rtlCol="0" anchor="ctr"/>
          <a:lstStyle/>
          <a:p>
            <a:pPr algn="l" indent="0" marL="0">
              <a:lnSpc>
                <a:spcPct val="115000"/>
              </a:lnSpc>
              <a:buNone/>
            </a:pPr>
            <a:r>
              <a:rPr lang="en-US" sz="1178" b="1" dirty="0">
                <a:solidFill>
                  <a:srgbClr val="242424"/>
                </a:solidFill>
                <a:latin typeface="Arial" pitchFamily="34" charset="0"/>
                <a:ea typeface="Arial" pitchFamily="34" charset="-122"/>
                <a:cs typeface="Arial" pitchFamily="34" charset="-120"/>
              </a:rPr>
              <a:t>Добрый и дружелюбный
</a:t>
            </a:r>
            <a:pPr algn="l" indent="0" marL="0">
              <a:lnSpc>
                <a:spcPct val="115000"/>
              </a:lnSpc>
              <a:buNone/>
            </a:pPr>
            <a:r>
              <a:rPr lang="en-US" sz="1178" dirty="0">
                <a:solidFill>
                  <a:srgbClr val="000000"/>
                </a:solidFill>
                <a:latin typeface="Arial" pitchFamily="34" charset="0"/>
                <a:ea typeface="Arial" pitchFamily="34" charset="-122"/>
                <a:cs typeface="Arial" pitchFamily="34" charset="-120"/>
              </a:rPr>
              <a:t>Слова kind и friendly подходят, когда человек помогает другим, здоровается первым и спокойно общается. Такой характер легко показать через простые действия в классе и на переменах.
</a:t>
            </a:r>
            <a:endParaRPr lang="en-US" sz="1178" dirty="0"/>
          </a:p>
        </p:txBody>
      </p:sp>
      <p:sp>
        <p:nvSpPr>
          <p:cNvPr id="15" name="Text 6"/>
          <p:cNvSpPr txBox="1"/>
          <p:nvPr/>
        </p:nvSpPr>
        <p:spPr>
          <a:xfrm>
            <a:off x="4797050" y="1598414"/>
            <a:ext cx="3492600" cy="949800"/>
          </a:xfrm>
          <a:prstGeom prst="rect">
            <a:avLst/>
          </a:prstGeom>
          <a:noFill/>
          <a:ln/>
        </p:spPr>
        <p:txBody>
          <a:bodyPr wrap="square" lIns="0" tIns="0" rIns="0" bIns="0" rtlCol="0" anchor="ctr"/>
          <a:lstStyle/>
          <a:p>
            <a:pPr algn="l" indent="0" marL="0">
              <a:lnSpc>
                <a:spcPct val="115000"/>
              </a:lnSpc>
              <a:buNone/>
            </a:pPr>
            <a:r>
              <a:rPr lang="en-US" sz="1137" b="1" dirty="0">
                <a:solidFill>
                  <a:srgbClr val="242424"/>
                </a:solidFill>
                <a:latin typeface="Arial" pitchFamily="34" charset="0"/>
                <a:ea typeface="Arial" pitchFamily="34" charset="-122"/>
                <a:cs typeface="Arial" pitchFamily="34" charset="-120"/>
              </a:rPr>
              <a:t>Смешной и весёлый
</a:t>
            </a:r>
            <a:pPr algn="l" indent="0" marL="0">
              <a:lnSpc>
                <a:spcPct val="115000"/>
              </a:lnSpc>
              <a:buNone/>
            </a:pPr>
            <a:r>
              <a:rPr lang="en-US" sz="1137" dirty="0">
                <a:solidFill>
                  <a:srgbClr val="000000"/>
                </a:solidFill>
                <a:latin typeface="Arial" pitchFamily="34" charset="0"/>
                <a:ea typeface="Arial" pitchFamily="34" charset="-122"/>
                <a:cs typeface="Arial" pitchFamily="34" charset="-120"/>
              </a:rPr>
              <a:t>Funny и cheerful хорошо описывают одноклассника, который умеет рассмешить друзей, рассказывает забавные истории и делает уроки чуть светлее. С ним даже перемена кажется короче.
</a:t>
            </a:r>
            <a:endParaRPr lang="en-US" sz="1137"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43094" y="1845684"/>
            <a:ext cx="339413" cy="387900"/>
          </a:xfrm>
          <a:prstGeom prst="rect">
            <a:avLst/>
          </a:prstGeom>
        </p:spPr>
      </p:pic>
      <p:pic>
        <p:nvPicPr>
          <p:cNvPr id="4" name="Image 2" descr="preencoded.png">    </p:cNvPr>
          <p:cNvPicPr>
            <a:picLocks noChangeAspect="1"/>
          </p:cNvPicPr>
          <p:nvPr/>
        </p:nvPicPr>
        <p:blipFill>
          <a:blip r:embed="rId3"/>
          <a:stretch>
            <a:fillRect/>
          </a:stretch>
        </p:blipFill>
        <p:spPr>
          <a:xfrm>
            <a:off x="4953250" y="1851234"/>
            <a:ext cx="376800" cy="376800"/>
          </a:xfrm>
          <a:prstGeom prst="rect">
            <a:avLst/>
          </a:prstGeom>
        </p:spPr>
      </p:pic>
      <p:pic>
        <p:nvPicPr>
          <p:cNvPr id="5" name="Image 3" descr="preencoded.png">    </p:cNvPr>
          <p:cNvPicPr>
            <a:picLocks noChangeAspect="1"/>
          </p:cNvPicPr>
          <p:nvPr/>
        </p:nvPicPr>
        <p:blipFill>
          <a:blip r:embed="rId4"/>
          <a:stretch>
            <a:fillRect/>
          </a:stretch>
        </p:blipFill>
        <p:spPr>
          <a:xfrm>
            <a:off x="724399" y="3532819"/>
            <a:ext cx="376800" cy="376800"/>
          </a:xfrm>
          <a:prstGeom prst="rect">
            <a:avLst/>
          </a:prstGeom>
        </p:spPr>
      </p:pic>
      <p:pic>
        <p:nvPicPr>
          <p:cNvPr id="6" name="Image 4" descr="preencoded.png">    </p:cNvPr>
          <p:cNvPicPr>
            <a:picLocks noChangeAspect="1"/>
          </p:cNvPicPr>
          <p:nvPr/>
        </p:nvPicPr>
        <p:blipFill>
          <a:blip r:embed="rId5"/>
          <a:stretch>
            <a:fillRect/>
          </a:stretch>
        </p:blipFill>
        <p:spPr>
          <a:xfrm>
            <a:off x="4953250" y="3532819"/>
            <a:ext cx="376800" cy="376800"/>
          </a:xfrm>
          <a:prstGeom prst="rect">
            <a:avLst/>
          </a:prstGeom>
        </p:spPr>
      </p:pic>
      <p:sp>
        <p:nvSpPr>
          <p:cNvPr id="7" name="Text 0"/>
          <p:cNvSpPr txBox="1"/>
          <p:nvPr/>
        </p:nvSpPr>
        <p:spPr>
          <a:xfrm>
            <a:off x="678300" y="622900"/>
            <a:ext cx="7787400" cy="5727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Что любит делать одноклассник
</a:t>
            </a:r>
            <a:endParaRPr lang="en-US" sz="2500" dirty="0"/>
          </a:p>
        </p:txBody>
      </p:sp>
      <p:sp>
        <p:nvSpPr>
          <p:cNvPr id="8" name="Text 1"/>
          <p:cNvSpPr txBox="1"/>
          <p:nvPr/>
        </p:nvSpPr>
        <p:spPr>
          <a:xfrm>
            <a:off x="8608254" y="4715454"/>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6</a:t>
            </a:r>
            <a:endParaRPr lang="en-US" sz="1100" dirty="0"/>
          </a:p>
        </p:txBody>
      </p:sp>
      <p:sp>
        <p:nvSpPr>
          <p:cNvPr id="9" name="Text 2"/>
          <p:cNvSpPr txBox="1"/>
          <p:nvPr/>
        </p:nvSpPr>
        <p:spPr>
          <a:xfrm>
            <a:off x="1243850" y="1845575"/>
            <a:ext cx="3384900" cy="3879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Чтение
</a:t>
            </a:r>
            <a:endParaRPr lang="en-US" sz="1400" dirty="0"/>
          </a:p>
        </p:txBody>
      </p:sp>
      <p:sp>
        <p:nvSpPr>
          <p:cNvPr id="10" name="Text 3"/>
          <p:cNvSpPr txBox="1"/>
          <p:nvPr/>
        </p:nvSpPr>
        <p:spPr>
          <a:xfrm>
            <a:off x="729625" y="2379371"/>
            <a:ext cx="3674700" cy="694500"/>
          </a:xfrm>
          <a:prstGeom prst="rect">
            <a:avLst/>
          </a:prstGeom>
          <a:noFill/>
          <a:ln/>
        </p:spPr>
        <p:txBody>
          <a:bodyPr wrap="square" lIns="0" tIns="0" rIns="0" bIns="0" rtlCol="0" anchor="t"/>
          <a:lstStyle/>
          <a:p>
            <a:pPr algn="l" indent="0" marL="0">
              <a:lnSpc>
                <a:spcPct val="110046"/>
              </a:lnSpc>
              <a:buNone/>
            </a:pPr>
            <a:r>
              <a:rPr lang="en-US" sz="1200" dirty="0">
                <a:solidFill>
                  <a:srgbClr val="000000"/>
                </a:solidFill>
                <a:latin typeface="Arial" pitchFamily="34" charset="0"/>
                <a:ea typeface="Arial" pitchFamily="34" charset="-122"/>
                <a:cs typeface="Arial" pitchFamily="34" charset="-120"/>
              </a:rPr>
              <a:t>He likes reading, especially fairy tales or funny stories. Такой интерес легко описать: читает быстро, любит книги о животных или с удовольствием рассказывает, что узнал на уроке.
</a:t>
            </a:r>
            <a:endParaRPr lang="en-US" sz="1200" dirty="0"/>
          </a:p>
        </p:txBody>
      </p:sp>
      <p:sp>
        <p:nvSpPr>
          <p:cNvPr id="11" name="Text 4"/>
          <p:cNvSpPr txBox="1"/>
          <p:nvPr/>
        </p:nvSpPr>
        <p:spPr>
          <a:xfrm>
            <a:off x="5472700" y="1845575"/>
            <a:ext cx="3384900" cy="3879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Рисование и творчество
</a:t>
            </a:r>
            <a:endParaRPr lang="en-US" sz="1400" dirty="0"/>
          </a:p>
        </p:txBody>
      </p:sp>
      <p:sp>
        <p:nvSpPr>
          <p:cNvPr id="12" name="Text 5"/>
          <p:cNvSpPr txBox="1"/>
          <p:nvPr/>
        </p:nvSpPr>
        <p:spPr>
          <a:xfrm>
            <a:off x="4958475" y="2379371"/>
            <a:ext cx="3674700" cy="694500"/>
          </a:xfrm>
          <a:prstGeom prst="rect">
            <a:avLst/>
          </a:prstGeom>
          <a:noFill/>
          <a:ln/>
        </p:spPr>
        <p:txBody>
          <a:bodyPr wrap="square" lIns="0" tIns="0" rIns="0" bIns="0" rtlCol="0" anchor="t"/>
          <a:lstStyle/>
          <a:p>
            <a:pPr algn="l" indent="0" marL="0">
              <a:lnSpc>
                <a:spcPct val="110046"/>
              </a:lnSpc>
              <a:buNone/>
            </a:pPr>
            <a:r>
              <a:rPr lang="en-US" sz="1200" dirty="0">
                <a:solidFill>
                  <a:srgbClr val="000000"/>
                </a:solidFill>
                <a:latin typeface="Arial" pitchFamily="34" charset="0"/>
                <a:ea typeface="Arial" pitchFamily="34" charset="-122"/>
                <a:cs typeface="Arial" pitchFamily="34" charset="-120"/>
              </a:rPr>
              <a:t>She likes drawing and making crafts. Для описания можно добавить детали: draws animals, makes открытки or enjoys art lessons. Это сразу показывает, чем человек занят с радостью.
</a:t>
            </a:r>
            <a:endParaRPr lang="en-US" sz="1200" dirty="0"/>
          </a:p>
        </p:txBody>
      </p:sp>
      <p:sp>
        <p:nvSpPr>
          <p:cNvPr id="13" name="Text 6"/>
          <p:cNvSpPr txBox="1"/>
          <p:nvPr/>
        </p:nvSpPr>
        <p:spPr>
          <a:xfrm>
            <a:off x="1243850" y="3527150"/>
            <a:ext cx="3384900" cy="3879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Игры и спорт
</a:t>
            </a:r>
            <a:endParaRPr lang="en-US" sz="1400" dirty="0"/>
          </a:p>
        </p:txBody>
      </p:sp>
      <p:sp>
        <p:nvSpPr>
          <p:cNvPr id="14" name="Text 7"/>
          <p:cNvSpPr txBox="1"/>
          <p:nvPr/>
        </p:nvSpPr>
        <p:spPr>
          <a:xfrm>
            <a:off x="729625" y="4064220"/>
            <a:ext cx="3674700" cy="694500"/>
          </a:xfrm>
          <a:prstGeom prst="rect">
            <a:avLst/>
          </a:prstGeom>
          <a:noFill/>
          <a:ln/>
        </p:spPr>
        <p:txBody>
          <a:bodyPr wrap="square" lIns="0" tIns="0" rIns="0" bIns="0" rtlCol="0" anchor="t"/>
          <a:lstStyle/>
          <a:p>
            <a:pPr algn="l" indent="0" marL="0">
              <a:lnSpc>
                <a:spcPct val="110046"/>
              </a:lnSpc>
              <a:buNone/>
            </a:pPr>
            <a:r>
              <a:rPr lang="en-US" sz="1200" dirty="0">
                <a:solidFill>
                  <a:srgbClr val="000000"/>
                </a:solidFill>
                <a:latin typeface="Arial" pitchFamily="34" charset="0"/>
                <a:ea typeface="Arial" pitchFamily="34" charset="-122"/>
                <a:cs typeface="Arial" pitchFamily="34" charset="-120"/>
              </a:rPr>
              <a:t>He can play football or board games after school. Спортивные и игровые занятия хорошо подходят для короткого рассказа, потому что их легко увидеть и запомнить.
</a:t>
            </a:r>
            <a:endParaRPr lang="en-US" sz="1200" dirty="0"/>
          </a:p>
        </p:txBody>
      </p:sp>
      <p:sp>
        <p:nvSpPr>
          <p:cNvPr id="15" name="Text 8"/>
          <p:cNvSpPr txBox="1"/>
          <p:nvPr/>
        </p:nvSpPr>
        <p:spPr>
          <a:xfrm>
            <a:off x="5472700" y="3527150"/>
            <a:ext cx="3384900" cy="3879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Песни и музыка
</a:t>
            </a:r>
            <a:endParaRPr lang="en-US" sz="1400" dirty="0"/>
          </a:p>
        </p:txBody>
      </p:sp>
      <p:sp>
        <p:nvSpPr>
          <p:cNvPr id="16" name="Text 9"/>
          <p:cNvSpPr txBox="1"/>
          <p:nvPr/>
        </p:nvSpPr>
        <p:spPr>
          <a:xfrm>
            <a:off x="4958475" y="4064221"/>
            <a:ext cx="3674700" cy="694500"/>
          </a:xfrm>
          <a:prstGeom prst="rect">
            <a:avLst/>
          </a:prstGeom>
          <a:noFill/>
          <a:ln/>
        </p:spPr>
        <p:txBody>
          <a:bodyPr wrap="square" lIns="0" tIns="0" rIns="0" bIns="0" rtlCol="0" anchor="t"/>
          <a:lstStyle/>
          <a:p>
            <a:pPr algn="l" indent="0" marL="0">
              <a:lnSpc>
                <a:spcPct val="110046"/>
              </a:lnSpc>
              <a:buNone/>
            </a:pPr>
            <a:r>
              <a:rPr lang="en-US" sz="1200" dirty="0">
                <a:solidFill>
                  <a:srgbClr val="000000"/>
                </a:solidFill>
                <a:latin typeface="Arial" pitchFamily="34" charset="0"/>
                <a:ea typeface="Arial" pitchFamily="34" charset="-122"/>
                <a:cs typeface="Arial" pitchFamily="34" charset="-120"/>
              </a:rPr>
              <a:t>She likes singing and music lessons. Можно сказать, что она sings well or enjoys songs at school parties. Музыка часто делает школьные воспоминания особенно тёплыми.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7</a:t>
            </a:r>
            <a:endParaRPr lang="en-US" sz="1100" dirty="0"/>
          </a:p>
        </p:txBody>
      </p:sp>
      <p:sp>
        <p:nvSpPr>
          <p:cNvPr id="9" name="Text 1"/>
          <p:cNvSpPr txBox="1"/>
          <p:nvPr/>
        </p:nvSpPr>
        <p:spPr>
          <a:xfrm>
            <a:off x="1420775" y="1648700"/>
            <a:ext cx="2492700" cy="1091700"/>
          </a:xfrm>
          <a:prstGeom prst="rect">
            <a:avLst/>
          </a:prstGeom>
          <a:noFill/>
          <a:ln/>
        </p:spPr>
        <p:txBody>
          <a:bodyPr wrap="square" lIns="0" tIns="0" rIns="0" bIns="0" rtlCol="0" anchor="t"/>
          <a:lstStyle/>
          <a:p>
            <a:pPr algn="l" indent="0" marL="0">
              <a:lnSpc>
                <a:spcPct val="130040"/>
              </a:lnSpc>
              <a:buNone/>
            </a:pPr>
            <a:r>
              <a:rPr lang="en-US" sz="1400" b="1" dirty="0">
                <a:solidFill>
                  <a:srgbClr val="000000"/>
                </a:solidFill>
                <a:latin typeface="Arial" pitchFamily="34" charset="0"/>
                <a:ea typeface="Arial" pitchFamily="34" charset="-122"/>
                <a:cs typeface="Arial" pitchFamily="34" charset="-120"/>
              </a:rPr>
              <a:t>Место за партой
</a:t>
            </a:r>
            <a:pPr algn="l" indent="0" marL="0">
              <a:lnSpc>
                <a:spcPct val="130040"/>
              </a:lnSpc>
              <a:buNone/>
            </a:pPr>
            <a:r>
              <a:rPr lang="en-US" sz="3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Часто человек запоминается тем, что sat next to me or always chose the same desk. Такое маленькое наблюдение сразу возвращает в класс и помогает узнать бывшего одноклассника.
</a:t>
            </a:r>
            <a:endParaRPr lang="en-US" sz="1400" dirty="0"/>
          </a:p>
        </p:txBody>
      </p:sp>
      <p:sp>
        <p:nvSpPr>
          <p:cNvPr id="10" name="Text 2"/>
          <p:cNvSpPr txBox="1"/>
          <p:nvPr/>
        </p:nvSpPr>
        <p:spPr>
          <a:xfrm>
            <a:off x="3069250" y="3751700"/>
            <a:ext cx="2492700" cy="1091700"/>
          </a:xfrm>
          <a:prstGeom prst="rect">
            <a:avLst/>
          </a:prstGeom>
          <a:noFill/>
          <a:ln/>
        </p:spPr>
        <p:txBody>
          <a:bodyPr wrap="square" lIns="0" tIns="0" rIns="0" bIns="0" rtlCol="0" anchor="t"/>
          <a:lstStyle/>
          <a:p>
            <a:pPr algn="l" indent="0" marL="0">
              <a:lnSpc>
                <a:spcPct val="130040"/>
              </a:lnSpc>
              <a:buNone/>
            </a:pPr>
            <a:r>
              <a:rPr lang="en-US" sz="1400" b="1" dirty="0">
                <a:solidFill>
                  <a:srgbClr val="000000"/>
                </a:solidFill>
                <a:latin typeface="Arial" pitchFamily="34" charset="0"/>
                <a:ea typeface="Arial" pitchFamily="34" charset="-122"/>
                <a:cs typeface="Arial" pitchFamily="34" charset="-120"/>
              </a:rPr>
              <a:t>Уроки и ответы
</a:t>
            </a:r>
            <a:pPr algn="l" indent="0" marL="0">
              <a:lnSpc>
                <a:spcPct val="130040"/>
              </a:lnSpc>
              <a:buNone/>
            </a:pPr>
            <a:r>
              <a:rPr lang="en-US" sz="3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Затем вспоминаются школьные успехи: was good at maths, answered first at the blackboard or read well aloud. Эти детали показывают, как человек вёл себя на занятиях.
</a:t>
            </a:r>
            <a:endParaRPr lang="en-US" sz="1400" dirty="0"/>
          </a:p>
        </p:txBody>
      </p:sp>
      <p:sp>
        <p:nvSpPr>
          <p:cNvPr id="11" name="Text 3"/>
          <p:cNvSpPr txBox="1"/>
          <p:nvPr/>
        </p:nvSpPr>
        <p:spPr>
          <a:xfrm>
            <a:off x="4717675" y="1648700"/>
            <a:ext cx="2492700" cy="1091700"/>
          </a:xfrm>
          <a:prstGeom prst="rect">
            <a:avLst/>
          </a:prstGeom>
          <a:noFill/>
          <a:ln/>
        </p:spPr>
        <p:txBody>
          <a:bodyPr wrap="square" lIns="0" tIns="0" rIns="0" bIns="0" rtlCol="0" anchor="t"/>
          <a:lstStyle/>
          <a:p>
            <a:pPr algn="l" indent="0" marL="0">
              <a:lnSpc>
                <a:spcPct val="130040"/>
              </a:lnSpc>
              <a:buNone/>
            </a:pPr>
            <a:r>
              <a:rPr lang="en-US" sz="1400" b="1" dirty="0">
                <a:solidFill>
                  <a:srgbClr val="000000"/>
                </a:solidFill>
                <a:latin typeface="Arial" pitchFamily="34" charset="0"/>
                <a:ea typeface="Arial" pitchFamily="34" charset="-122"/>
                <a:cs typeface="Arial" pitchFamily="34" charset="-120"/>
              </a:rPr>
              <a:t>Перемены и разговоры
</a:t>
            </a:r>
            <a:pPr algn="l" indent="0" marL="0">
              <a:lnSpc>
                <a:spcPct val="130040"/>
              </a:lnSpc>
              <a:buNone/>
            </a:pPr>
            <a:r>
              <a:rPr lang="en-US" sz="3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На переменах хорошо запоминаются весёлые истории, тихие разговоры и любимые игры. Иногда именно funny stories or a kind smile остаются в памяти сильнее всего.
</a:t>
            </a:r>
            <a:endParaRPr lang="en-US" sz="1400" dirty="0"/>
          </a:p>
        </p:txBody>
      </p:sp>
      <p:sp>
        <p:nvSpPr>
          <p:cNvPr id="12" name="Text 4"/>
          <p:cNvSpPr txBox="1"/>
          <p:nvPr/>
        </p:nvSpPr>
        <p:spPr>
          <a:xfrm>
            <a:off x="6366150" y="3751700"/>
            <a:ext cx="2492700" cy="1091700"/>
          </a:xfrm>
          <a:prstGeom prst="rect">
            <a:avLst/>
          </a:prstGeom>
          <a:noFill/>
          <a:ln/>
        </p:spPr>
        <p:txBody>
          <a:bodyPr wrap="square" lIns="0" tIns="0" rIns="0" bIns="0" rtlCol="0" anchor="t"/>
          <a:lstStyle/>
          <a:p>
            <a:pPr algn="l" indent="0" marL="0">
              <a:lnSpc>
                <a:spcPct val="130040"/>
              </a:lnSpc>
              <a:buNone/>
            </a:pPr>
            <a:r>
              <a:rPr lang="en-US" sz="1400" b="1" dirty="0">
                <a:solidFill>
                  <a:srgbClr val="000000"/>
                </a:solidFill>
                <a:latin typeface="Arial" pitchFamily="34" charset="0"/>
                <a:ea typeface="Arial" pitchFamily="34" charset="-122"/>
                <a:cs typeface="Arial" pitchFamily="34" charset="-120"/>
              </a:rPr>
              <a:t>Праздники и события
</a:t>
            </a:r>
            <a:pPr algn="l" indent="0" marL="0">
              <a:lnSpc>
                <a:spcPct val="130040"/>
              </a:lnSpc>
              <a:buNone/>
            </a:pPr>
            <a:r>
              <a:rPr lang="en-US" sz="3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Последними часто вспоминаются school parties, songs, poems and birthday cards. Такие моменты делают описание тёплым и показывают, что человек был частью дружного класса.
</a:t>
            </a:r>
            <a:endParaRPr lang="en-US" sz="1400" dirty="0"/>
          </a:p>
        </p:txBody>
      </p:sp>
      <p:sp>
        <p:nvSpPr>
          <p:cNvPr id="13" name="Text 5"/>
          <p:cNvSpPr txBox="1"/>
          <p:nvPr/>
        </p:nvSpPr>
        <p:spPr>
          <a:xfrm>
            <a:off x="747875" y="344150"/>
            <a:ext cx="7576500" cy="8979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Школьные воспоминания как часть описания
</a:t>
            </a:r>
            <a:endParaRPr lang="en-US" sz="2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329" y="1454638"/>
            <a:ext cx="8117241" cy="3130800"/>
          </a:xfrm>
          <a:prstGeom prst="rect">
            <a:avLst/>
          </a:prstGeom>
        </p:spPr>
      </p:pic>
      <p:sp>
        <p:nvSpPr>
          <p:cNvPr id="4" name="Text 0"/>
          <p:cNvSpPr txBox="1"/>
          <p:nvPr/>
        </p:nvSpPr>
        <p:spPr>
          <a:xfrm>
            <a:off x="500700" y="273950"/>
            <a:ext cx="8142600" cy="7464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План рассказа об old classmate
</a:t>
            </a:r>
            <a:endParaRPr lang="en-US" sz="2500" dirty="0"/>
          </a:p>
        </p:txBody>
      </p:sp>
      <p:sp>
        <p:nvSpPr>
          <p:cNvPr id="5" name="Text 1"/>
          <p:cNvSpPr txBox="1"/>
          <p:nvPr/>
        </p:nvSpPr>
        <p:spPr>
          <a:xfrm>
            <a:off x="500700" y="1076325"/>
            <a:ext cx="8142600" cy="260400"/>
          </a:xfrm>
          <a:prstGeom prst="rect">
            <a:avLst/>
          </a:prstGeom>
          <a:noFill/>
          <a:ln/>
        </p:spPr>
        <p:txBody>
          <a:bodyPr wrap="square" lIns="0" tIns="0" rIns="0" bIns="0" rtlCol="0" anchor="ctr"/>
          <a:lstStyle/>
          <a:p>
            <a:pPr algn="l" indent="0" marL="0">
              <a:lnSpc>
                <a:spcPct val="100000"/>
              </a:lnSpc>
              <a:buNone/>
            </a:pPr>
            <a:r>
              <a:rPr lang="en-US" sz="1300" dirty="0">
                <a:solidFill>
                  <a:srgbClr val="000000"/>
                </a:solidFill>
                <a:latin typeface="Arial" pitchFamily="34" charset="0"/>
                <a:ea typeface="Arial" pitchFamily="34" charset="-122"/>
                <a:cs typeface="Arial" pitchFamily="34" charset="-120"/>
              </a:rPr>
              <a:t>Простой порядок помогает не потерять важные детали и сделать устный рассказ понятным для 4 класса.
</a:t>
            </a:r>
            <a:endParaRPr lang="en-US" sz="1300" dirty="0"/>
          </a:p>
        </p:txBody>
      </p:sp>
      <p:sp>
        <p:nvSpPr>
          <p:cNvPr id="6" name="Text 2"/>
          <p:cNvSpPr txBox="1"/>
          <p:nvPr/>
        </p:nvSpPr>
        <p:spPr>
          <a:xfrm>
            <a:off x="310300" y="4716675"/>
            <a:ext cx="449700" cy="260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9</a:t>
            </a:r>
            <a:endParaRPr lang="en-US" sz="1100" dirty="0"/>
          </a:p>
        </p:txBody>
      </p:sp>
      <p:sp>
        <p:nvSpPr>
          <p:cNvPr id="9" name="Text 1"/>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Слова и выражения для внешности на английском
</a:t>
            </a:r>
            <a:endParaRPr lang="en-US" sz="2500" dirty="0"/>
          </a:p>
        </p:txBody>
      </p:sp>
      <p:sp>
        <p:nvSpPr>
          <p:cNvPr id="10" name="Text 2"/>
          <p:cNvSpPr txBox="1"/>
          <p:nvPr/>
        </p:nvSpPr>
        <p:spPr>
          <a:xfrm>
            <a:off x="942262" y="1662575"/>
            <a:ext cx="3492600" cy="654600"/>
          </a:xfrm>
          <a:prstGeom prst="rect">
            <a:avLst/>
          </a:prstGeom>
          <a:noFill/>
          <a:ln/>
        </p:spPr>
        <p:txBody>
          <a:bodyPr wrap="square" lIns="0" tIns="0" rIns="0" bIns="0" rtlCol="0" anchor="ctr"/>
          <a:lstStyle/>
          <a:p>
            <a:pPr algn="l" indent="0" marL="0">
              <a:lnSpc>
                <a:spcPct val="115000"/>
              </a:lnSpc>
              <a:buNone/>
            </a:pPr>
            <a:r>
              <a:rPr lang="en-US" sz="773" b="1" dirty="0">
                <a:solidFill>
                  <a:srgbClr val="242424"/>
                </a:solidFill>
                <a:latin typeface="Arial" pitchFamily="34" charset="0"/>
                <a:ea typeface="Arial" pitchFamily="34" charset="-122"/>
                <a:cs typeface="Arial" pitchFamily="34" charset="-120"/>
              </a:rPr>
              <a:t>Размер и рост
</a:t>
            </a:r>
            <a:pPr algn="l" indent="0" marL="0">
              <a:lnSpc>
                <a:spcPct val="115000"/>
              </a:lnSpc>
              <a:buNone/>
            </a:pPr>
            <a:r>
              <a:rPr lang="en-US" sz="928" dirty="0">
                <a:solidFill>
                  <a:srgbClr val="000000"/>
                </a:solidFill>
                <a:latin typeface="Arial" pitchFamily="34" charset="0"/>
                <a:ea typeface="Arial" pitchFamily="34" charset="-122"/>
                <a:cs typeface="Arial" pitchFamily="34" charset="-120"/>
              </a:rPr>
              <a:t>Слова tall, short, big, small, thin и strong помогают сразу описать общий вид человека. Они простые, понятные и отлично подходят для коротких предложений в начальной школе.
</a:t>
            </a:r>
            <a:endParaRPr lang="en-US" sz="773" dirty="0"/>
          </a:p>
        </p:txBody>
      </p:sp>
      <p:sp>
        <p:nvSpPr>
          <p:cNvPr id="11" name="Text 3"/>
          <p:cNvSpPr txBox="1"/>
          <p:nvPr/>
        </p:nvSpPr>
        <p:spPr>
          <a:xfrm>
            <a:off x="942269" y="2460037"/>
            <a:ext cx="3492600" cy="654600"/>
          </a:xfrm>
          <a:prstGeom prst="rect">
            <a:avLst/>
          </a:prstGeom>
          <a:noFill/>
          <a:ln/>
        </p:spPr>
        <p:txBody>
          <a:bodyPr wrap="square" lIns="0" tIns="0" rIns="0" bIns="0" rtlCol="0" anchor="ctr"/>
          <a:lstStyle/>
          <a:p>
            <a:pPr algn="l" indent="0" marL="0">
              <a:lnSpc>
                <a:spcPct val="115000"/>
              </a:lnSpc>
              <a:buNone/>
            </a:pPr>
            <a:r>
              <a:rPr lang="en-US" sz="842" b="1" dirty="0">
                <a:solidFill>
                  <a:srgbClr val="242424"/>
                </a:solidFill>
                <a:latin typeface="Arial" pitchFamily="34" charset="0"/>
                <a:ea typeface="Arial" pitchFamily="34" charset="-122"/>
                <a:cs typeface="Arial" pitchFamily="34" charset="-120"/>
              </a:rPr>
              <a:t>Волосы
</a:t>
            </a:r>
            <a:pPr algn="l" indent="0" marL="0">
              <a:lnSpc>
                <a:spcPct val="115000"/>
              </a:lnSpc>
              <a:buNone/>
            </a:pPr>
            <a:r>
              <a:rPr lang="en-US" sz="1010" dirty="0">
                <a:solidFill>
                  <a:srgbClr val="000000"/>
                </a:solidFill>
                <a:latin typeface="Arial" pitchFamily="34" charset="0"/>
                <a:ea typeface="Arial" pitchFamily="34" charset="-122"/>
                <a:cs typeface="Arial" pitchFamily="34" charset="-120"/>
              </a:rPr>
              <a:t>Для волос удобно использовать fair hair, dark hair, curly hair и straight hair. Если добавить has got, описание звучит естественно: has got curly hair или has got short dark hair.
</a:t>
            </a:r>
            <a:endParaRPr lang="en-US" sz="842" dirty="0"/>
          </a:p>
        </p:txBody>
      </p:sp>
      <p:sp>
        <p:nvSpPr>
          <p:cNvPr id="12" name="Text 4"/>
          <p:cNvSpPr txBox="1"/>
          <p:nvPr/>
        </p:nvSpPr>
        <p:spPr>
          <a:xfrm>
            <a:off x="942264" y="3257498"/>
            <a:ext cx="3492600" cy="706200"/>
          </a:xfrm>
          <a:prstGeom prst="rect">
            <a:avLst/>
          </a:prstGeom>
          <a:noFill/>
          <a:ln/>
        </p:spPr>
        <p:txBody>
          <a:bodyPr wrap="square" lIns="0" tIns="0" rIns="0" bIns="0" rtlCol="0" anchor="ctr"/>
          <a:lstStyle/>
          <a:p>
            <a:pPr algn="l" indent="0" marL="0">
              <a:lnSpc>
                <a:spcPct val="115000"/>
              </a:lnSpc>
              <a:buNone/>
            </a:pPr>
            <a:r>
              <a:rPr lang="en-US" sz="833" b="1" dirty="0">
                <a:solidFill>
                  <a:srgbClr val="242424"/>
                </a:solidFill>
                <a:latin typeface="Arial" pitchFamily="34" charset="0"/>
                <a:ea typeface="Arial" pitchFamily="34" charset="-122"/>
                <a:cs typeface="Arial" pitchFamily="34" charset="-120"/>
              </a:rPr>
              <a:t>Глаза и улыбка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Фразы blue eyes, green eyes, smile и big smile делают портрет более живым. Даже одна улыбка может многое сказать о человеке и создать доброжелательное впечатление.
</a:t>
            </a:r>
            <a:endParaRPr lang="en-US" sz="833" dirty="0"/>
          </a:p>
        </p:txBody>
      </p:sp>
      <p:sp>
        <p:nvSpPr>
          <p:cNvPr id="13" name="Text 5"/>
          <p:cNvSpPr txBox="1"/>
          <p:nvPr/>
        </p:nvSpPr>
        <p:spPr>
          <a:xfrm>
            <a:off x="4697037" y="2074213"/>
            <a:ext cx="3492600" cy="654600"/>
          </a:xfrm>
          <a:prstGeom prst="rect">
            <a:avLst/>
          </a:prstGeom>
          <a:noFill/>
          <a:ln/>
        </p:spPr>
        <p:txBody>
          <a:bodyPr wrap="square" lIns="0" tIns="0" rIns="0" bIns="0" rtlCol="0" anchor="ctr"/>
          <a:lstStyle/>
          <a:p>
            <a:pPr algn="l" indent="0" marL="0">
              <a:lnSpc>
                <a:spcPct val="115000"/>
              </a:lnSpc>
              <a:buNone/>
            </a:pPr>
            <a:r>
              <a:rPr lang="en-US" sz="825" b="1" dirty="0">
                <a:solidFill>
                  <a:srgbClr val="242424"/>
                </a:solidFill>
                <a:latin typeface="Arial" pitchFamily="34" charset="0"/>
                <a:ea typeface="Arial" pitchFamily="34" charset="-122"/>
                <a:cs typeface="Arial" pitchFamily="34" charset="-120"/>
              </a:rPr>
              <a:t>Одежда
</a:t>
            </a:r>
            <a:pPr algn="l" indent="0" marL="0">
              <a:lnSpc>
                <a:spcPct val="115000"/>
              </a:lnSpc>
              <a:buNone/>
            </a:pPr>
            <a:r>
              <a:rPr lang="en-US" sz="990" dirty="0">
                <a:solidFill>
                  <a:srgbClr val="000000"/>
                </a:solidFill>
                <a:latin typeface="Arial" pitchFamily="34" charset="0"/>
                <a:ea typeface="Arial" pitchFamily="34" charset="-122"/>
                <a:cs typeface="Arial" pitchFamily="34" charset="-120"/>
              </a:rPr>
              <a:t>В школе часто нужны слова T-shirt, dress, skirt, trousers, jacket, shoes и backpack. С ними легко описать, как одноклассник выглядел на уроке, празднике или перемене.
</a:t>
            </a:r>
            <a:endParaRPr lang="en-US" sz="825" dirty="0"/>
          </a:p>
        </p:txBody>
      </p:sp>
      <p:sp>
        <p:nvSpPr>
          <p:cNvPr id="14" name="Text 6"/>
          <p:cNvSpPr txBox="1"/>
          <p:nvPr/>
        </p:nvSpPr>
        <p:spPr>
          <a:xfrm>
            <a:off x="4697037" y="2897488"/>
            <a:ext cx="3492600" cy="654600"/>
          </a:xfrm>
          <a:prstGeom prst="rect">
            <a:avLst/>
          </a:prstGeom>
          <a:noFill/>
          <a:ln/>
        </p:spPr>
        <p:txBody>
          <a:bodyPr wrap="square" lIns="0" tIns="0" rIns="0" bIns="0" rtlCol="0" anchor="ctr"/>
          <a:lstStyle/>
          <a:p>
            <a:pPr algn="l" indent="0" marL="0">
              <a:lnSpc>
                <a:spcPct val="115000"/>
              </a:lnSpc>
              <a:buNone/>
            </a:pPr>
            <a:r>
              <a:rPr lang="en-US" sz="849" b="1" dirty="0">
                <a:solidFill>
                  <a:srgbClr val="242424"/>
                </a:solidFill>
                <a:latin typeface="Arial" pitchFamily="34" charset="0"/>
                <a:ea typeface="Arial" pitchFamily="34" charset="-122"/>
                <a:cs typeface="Arial" pitchFamily="34" charset="-120"/>
              </a:rPr>
              <a:t>Полезные модели
</a:t>
            </a:r>
            <a:pPr algn="l" indent="0" marL="0">
              <a:lnSpc>
                <a:spcPct val="115000"/>
              </a:lnSpc>
              <a:buNone/>
            </a:pPr>
            <a:r>
              <a:rPr lang="en-US" sz="1018" dirty="0">
                <a:solidFill>
                  <a:srgbClr val="000000"/>
                </a:solidFill>
                <a:latin typeface="Arial" pitchFamily="34" charset="0"/>
                <a:ea typeface="Arial" pitchFamily="34" charset="-122"/>
                <a:cs typeface="Arial" pitchFamily="34" charset="-120"/>
              </a:rPr>
              <a:t>Для внешности лучше всего подходят короткие конструкции: is… has got… wears… Они помогают быстро собрать описание без длинных и сложных предложений.
</a:t>
            </a:r>
            <a:endParaRPr lang="en-US" sz="849"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608250" y="4715450"/>
            <a:ext cx="449700" cy="3141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10</a:t>
            </a:r>
            <a:endParaRPr lang="en-US" sz="1100" dirty="0"/>
          </a:p>
        </p:txBody>
      </p:sp>
      <p:sp>
        <p:nvSpPr>
          <p:cNvPr id="11" name="Text 1"/>
          <p:cNvSpPr txBox="1"/>
          <p:nvPr/>
        </p:nvSpPr>
        <p:spPr>
          <a:xfrm>
            <a:off x="678300" y="341775"/>
            <a:ext cx="7787400" cy="495300"/>
          </a:xfrm>
          <a:prstGeom prst="rect">
            <a:avLst/>
          </a:prstGeom>
          <a:noFill/>
          <a:ln/>
        </p:spPr>
        <p:txBody>
          <a:bodyPr wrap="square" lIns="0" tIns="0" rIns="0" bIns="0" rtlCol="0" anchor="ctr"/>
          <a:lstStyle/>
          <a:p>
            <a:pPr algn="ctr" indent="0" marL="0">
              <a:lnSpc>
                <a:spcPct val="100000"/>
              </a:lnSpc>
              <a:buNone/>
            </a:pPr>
            <a:r>
              <a:rPr lang="en-US" sz="2461" b="1" dirty="0">
                <a:solidFill>
                  <a:srgbClr val="242424"/>
                </a:solidFill>
                <a:latin typeface="Arial" pitchFamily="34" charset="0"/>
                <a:ea typeface="Arial" pitchFamily="34" charset="-122"/>
                <a:cs typeface="Arial" pitchFamily="34" charset="-120"/>
              </a:rPr>
              <a:t>Слова и выражения для характера на английском
</a:t>
            </a:r>
            <a:endParaRPr lang="en-US" sz="2461" dirty="0"/>
          </a:p>
        </p:txBody>
      </p:sp>
      <p:sp>
        <p:nvSpPr>
          <p:cNvPr id="12" name="Text 2"/>
          <p:cNvSpPr txBox="1"/>
          <p:nvPr/>
        </p:nvSpPr>
        <p:spPr>
          <a:xfrm>
            <a:off x="707350" y="2038238"/>
            <a:ext cx="1329300" cy="1413600"/>
          </a:xfrm>
          <a:prstGeom prst="rect">
            <a:avLst/>
          </a:prstGeom>
          <a:noFill/>
          <a:ln/>
        </p:spPr>
        <p:txBody>
          <a:bodyPr wrap="square" lIns="0" tIns="0" rIns="0" bIns="0" rtlCol="0" anchor="ctr"/>
          <a:lstStyle/>
          <a:p>
            <a:pPr algn="l" indent="0" marL="0">
              <a:lnSpc>
                <a:spcPct val="110046"/>
              </a:lnSpc>
              <a:buNone/>
            </a:pPr>
            <a:r>
              <a:rPr lang="en-US" sz="958" b="1" dirty="0">
                <a:solidFill>
                  <a:srgbClr val="242424"/>
                </a:solidFill>
                <a:latin typeface="Arial" pitchFamily="34" charset="0"/>
                <a:ea typeface="Arial" pitchFamily="34" charset="-122"/>
                <a:cs typeface="Arial" pitchFamily="34" charset="-120"/>
              </a:rPr>
              <a:t>1. Выберите понятное слово
</a:t>
            </a:r>
            <a:pPr algn="l" indent="0" marL="0">
              <a:lnSpc>
                <a:spcPct val="110046"/>
              </a:lnSpc>
              <a:buNone/>
            </a:pPr>
            <a:r>
              <a:rPr lang="en-US" sz="958" dirty="0">
                <a:solidFill>
                  <a:srgbClr val="242424"/>
                </a:solidFill>
                <a:latin typeface="Arial" pitchFamily="34" charset="0"/>
                <a:ea typeface="Arial" pitchFamily="34" charset="-122"/>
                <a:cs typeface="Arial" pitchFamily="34" charset="-120"/>
              </a:rPr>
              <a:t>Начните с простых прилагательных: kind, funny, friendly, calm, clever. Они легко запоминаются и помогают сказать главное о человеке без сложных объяснений.
</a:t>
            </a:r>
            <a:endParaRPr lang="en-US" sz="958" dirty="0"/>
          </a:p>
        </p:txBody>
      </p:sp>
      <p:sp>
        <p:nvSpPr>
          <p:cNvPr id="13" name="Text 3"/>
          <p:cNvSpPr txBox="1"/>
          <p:nvPr/>
        </p:nvSpPr>
        <p:spPr>
          <a:xfrm>
            <a:off x="2301738" y="2038289"/>
            <a:ext cx="1329300" cy="1413600"/>
          </a:xfrm>
          <a:prstGeom prst="rect">
            <a:avLst/>
          </a:prstGeom>
          <a:noFill/>
          <a:ln/>
        </p:spPr>
        <p:txBody>
          <a:bodyPr wrap="square" lIns="0" tIns="0" rIns="0" bIns="0" rtlCol="0" anchor="ctr"/>
          <a:lstStyle/>
          <a:p>
            <a:pPr algn="l" indent="0" marL="0">
              <a:lnSpc>
                <a:spcPct val="110046"/>
              </a:lnSpc>
              <a:buNone/>
            </a:pPr>
            <a:r>
              <a:rPr lang="en-US" sz="937" b="1" dirty="0">
                <a:solidFill>
                  <a:srgbClr val="242424"/>
                </a:solidFill>
                <a:latin typeface="Arial" pitchFamily="34" charset="0"/>
                <a:ea typeface="Arial" pitchFamily="34" charset="-122"/>
                <a:cs typeface="Arial" pitchFamily="34" charset="-120"/>
              </a:rPr>
              <a:t>2. Подберите добрый оттенок
</a:t>
            </a:r>
            <a:pPr algn="l" indent="0" marL="0">
              <a:lnSpc>
                <a:spcPct val="110046"/>
              </a:lnSpc>
              <a:buNone/>
            </a:pPr>
            <a:r>
              <a:rPr lang="en-US" sz="937" dirty="0">
                <a:solidFill>
                  <a:srgbClr val="242424"/>
                </a:solidFill>
                <a:latin typeface="Arial" pitchFamily="34" charset="0"/>
                <a:ea typeface="Arial" pitchFamily="34" charset="-122"/>
                <a:cs typeface="Arial" pitchFamily="34" charset="-120"/>
              </a:rPr>
              <a:t>Для школьной темы особенно подходят honest, helpful, cheerful, polite и quiet. Эти слова звучат уважительно и помогают описать одноклассника так, чтобы никого не задеть.
</a:t>
            </a:r>
            <a:endParaRPr lang="en-US" sz="937" dirty="0"/>
          </a:p>
        </p:txBody>
      </p:sp>
      <p:sp>
        <p:nvSpPr>
          <p:cNvPr id="14" name="Text 4"/>
          <p:cNvSpPr txBox="1"/>
          <p:nvPr/>
        </p:nvSpPr>
        <p:spPr>
          <a:xfrm>
            <a:off x="3904400" y="2038289"/>
            <a:ext cx="1329300" cy="1413600"/>
          </a:xfrm>
          <a:prstGeom prst="rect">
            <a:avLst/>
          </a:prstGeom>
          <a:noFill/>
          <a:ln/>
        </p:spPr>
        <p:txBody>
          <a:bodyPr wrap="square" lIns="0" tIns="0" rIns="0" bIns="0" rtlCol="0" anchor="ctr"/>
          <a:lstStyle/>
          <a:p>
            <a:pPr algn="l" indent="0" marL="0">
              <a:lnSpc>
                <a:spcPct val="110046"/>
              </a:lnSpc>
              <a:buNone/>
            </a:pPr>
            <a:r>
              <a:rPr lang="en-US" sz="919" b="1" dirty="0">
                <a:solidFill>
                  <a:srgbClr val="242424"/>
                </a:solidFill>
                <a:latin typeface="Arial" pitchFamily="34" charset="0"/>
                <a:ea typeface="Arial" pitchFamily="34" charset="-122"/>
                <a:cs typeface="Arial" pitchFamily="34" charset="-120"/>
              </a:rPr>
              <a:t>3. Покажите поведение
</a:t>
            </a:r>
            <a:pPr algn="l" indent="0" marL="0">
              <a:lnSpc>
                <a:spcPct val="110046"/>
              </a:lnSpc>
              <a:buNone/>
            </a:pPr>
            <a:r>
              <a:rPr lang="en-US" sz="919" dirty="0">
                <a:solidFill>
                  <a:srgbClr val="242424"/>
                </a:solidFill>
                <a:latin typeface="Arial" pitchFamily="34" charset="0"/>
                <a:ea typeface="Arial" pitchFamily="34" charset="-122"/>
                <a:cs typeface="Arial" pitchFamily="34" charset="-120"/>
              </a:rPr>
              <a:t>Характер лучше запоминается через действия: helps classmates, shares things, listens carefully, works hard. Тогда слово не висит в воздухе, а сразу оживает в рассказе.
</a:t>
            </a:r>
            <a:endParaRPr lang="en-US" sz="919" dirty="0"/>
          </a:p>
        </p:txBody>
      </p:sp>
      <p:sp>
        <p:nvSpPr>
          <p:cNvPr id="15" name="Text 5"/>
          <p:cNvSpPr txBox="1"/>
          <p:nvPr/>
        </p:nvSpPr>
        <p:spPr>
          <a:xfrm>
            <a:off x="5507050" y="2038289"/>
            <a:ext cx="1329300" cy="1413600"/>
          </a:xfrm>
          <a:prstGeom prst="rect">
            <a:avLst/>
          </a:prstGeom>
          <a:noFill/>
          <a:ln/>
        </p:spPr>
        <p:txBody>
          <a:bodyPr wrap="square" lIns="0" tIns="0" rIns="0" bIns="0" rtlCol="0" anchor="ctr"/>
          <a:lstStyle/>
          <a:p>
            <a:pPr algn="l" indent="0" marL="0">
              <a:lnSpc>
                <a:spcPct val="110046"/>
              </a:lnSpc>
              <a:buNone/>
            </a:pPr>
            <a:r>
              <a:rPr lang="en-US" sz="941" b="1" dirty="0">
                <a:solidFill>
                  <a:srgbClr val="242424"/>
                </a:solidFill>
                <a:latin typeface="Arial" pitchFamily="34" charset="0"/>
                <a:ea typeface="Arial" pitchFamily="34" charset="-122"/>
                <a:cs typeface="Arial" pitchFamily="34" charset="-120"/>
              </a:rPr>
              <a:t>4. Добавьте школьный пример
</a:t>
            </a:r>
            <a:pPr algn="l" indent="0" marL="0">
              <a:lnSpc>
                <a:spcPct val="110046"/>
              </a:lnSpc>
              <a:buNone/>
            </a:pPr>
            <a:r>
              <a:rPr lang="en-US" sz="941" dirty="0">
                <a:solidFill>
                  <a:srgbClr val="242424"/>
                </a:solidFill>
                <a:latin typeface="Arial" pitchFamily="34" charset="0"/>
                <a:ea typeface="Arial" pitchFamily="34" charset="-122"/>
                <a:cs typeface="Arial" pitchFamily="34" charset="-120"/>
              </a:rPr>
              <a:t>Можно сказать: is good at reading, answers quickly or smiles a lot. Такие примеры понятны детям и показывают, как характер проявляется на уроке или перемене.
</a:t>
            </a:r>
            <a:endParaRPr lang="en-US" sz="941" dirty="0"/>
          </a:p>
        </p:txBody>
      </p:sp>
      <p:sp>
        <p:nvSpPr>
          <p:cNvPr id="16" name="Text 6"/>
          <p:cNvSpPr txBox="1"/>
          <p:nvPr/>
        </p:nvSpPr>
        <p:spPr>
          <a:xfrm>
            <a:off x="7109700" y="2038289"/>
            <a:ext cx="1329300" cy="1413600"/>
          </a:xfrm>
          <a:prstGeom prst="rect">
            <a:avLst/>
          </a:prstGeom>
          <a:noFill/>
          <a:ln/>
        </p:spPr>
        <p:txBody>
          <a:bodyPr wrap="square" lIns="0" tIns="0" rIns="0" bIns="0" rtlCol="0" anchor="ctr"/>
          <a:lstStyle/>
          <a:p>
            <a:pPr algn="l" indent="0" marL="0">
              <a:lnSpc>
                <a:spcPct val="110046"/>
              </a:lnSpc>
              <a:buNone/>
            </a:pPr>
            <a:r>
              <a:rPr lang="en-US" sz="864" b="1" dirty="0">
                <a:solidFill>
                  <a:srgbClr val="242424"/>
                </a:solidFill>
                <a:latin typeface="Arial" pitchFamily="34" charset="0"/>
                <a:ea typeface="Arial" pitchFamily="34" charset="-122"/>
                <a:cs typeface="Arial" pitchFamily="34" charset="-120"/>
              </a:rPr>
              <a:t>5. Соберите живой портрет
</a:t>
            </a:r>
            <a:pPr algn="l" indent="0" marL="0">
              <a:lnSpc>
                <a:spcPct val="110046"/>
              </a:lnSpc>
              <a:buNone/>
            </a:pPr>
            <a:r>
              <a:rPr lang="en-US" sz="864" dirty="0">
                <a:solidFill>
                  <a:srgbClr val="242424"/>
                </a:solidFill>
                <a:latin typeface="Arial" pitchFamily="34" charset="0"/>
                <a:ea typeface="Arial" pitchFamily="34" charset="-122"/>
                <a:cs typeface="Arial" pitchFamily="34" charset="-120"/>
              </a:rPr>
              <a:t>Когда прилагательные соединяются с действиями, описание звучит естественно. Получается не список слов, а маленький портрет человека, которого легко представить и вспомнить.
</a:t>
            </a:r>
            <a:endParaRPr lang="en-US" sz="864"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966729" y="1352325"/>
            <a:ext cx="2504142" cy="32013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11</a:t>
            </a:r>
            <a:endParaRPr lang="en-US" sz="1100" dirty="0"/>
          </a:p>
        </p:txBody>
      </p:sp>
      <p:sp>
        <p:nvSpPr>
          <p:cNvPr id="11" name="Text 1"/>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Вежливые слова: как описывать доброжелательно
</a:t>
            </a:r>
            <a:endParaRPr lang="en-US" sz="2500" dirty="0"/>
          </a:p>
        </p:txBody>
      </p:sp>
      <p:sp>
        <p:nvSpPr>
          <p:cNvPr id="12" name="Text 2"/>
          <p:cNvSpPr txBox="1"/>
          <p:nvPr/>
        </p:nvSpPr>
        <p:spPr>
          <a:xfrm>
            <a:off x="864674" y="1486932"/>
            <a:ext cx="2232819" cy="1317753"/>
          </a:xfrm>
          <a:prstGeom prst="rect">
            <a:avLst/>
          </a:prstGeom>
          <a:noFill/>
          <a:ln/>
        </p:spPr>
        <p:txBody>
          <a:bodyPr wrap="square" lIns="0" tIns="0" rIns="0" bIns="0" rtlCol="0" anchor="ctr"/>
          <a:lstStyle/>
          <a:p>
            <a:pPr algn="l" indent="0" marL="0">
              <a:lnSpc>
                <a:spcPct val="115000"/>
              </a:lnSpc>
              <a:buNone/>
            </a:pPr>
            <a:r>
              <a:rPr lang="en-US" sz="1127" b="1" dirty="0">
                <a:solidFill>
                  <a:srgbClr val="242424"/>
                </a:solidFill>
                <a:latin typeface="Arial" pitchFamily="34" charset="0"/>
                <a:ea typeface="Arial" pitchFamily="34" charset="-122"/>
                <a:cs typeface="Arial" pitchFamily="34" charset="-120"/>
              </a:rPr>
              <a:t>Добрый тон
</a:t>
            </a:r>
            <a:pPr algn="l" indent="0" marL="0">
              <a:lnSpc>
                <a:spcPct val="115000"/>
              </a:lnSpc>
              <a:buNone/>
            </a:pPr>
            <a:r>
              <a:rPr lang="en-US" sz="1127" dirty="0">
                <a:solidFill>
                  <a:srgbClr val="000000"/>
                </a:solidFill>
                <a:latin typeface="Arial" pitchFamily="34" charset="0"/>
                <a:ea typeface="Arial" pitchFamily="34" charset="-122"/>
                <a:cs typeface="Arial" pitchFamily="34" charset="-120"/>
              </a:rPr>
              <a:t>В описании одноклассника лучше выбирать спокойные, добрые слова. Они помогают показать человека уважительно и без насмешки, даже если он был очень тихим или немного застенчивым.
</a:t>
            </a:r>
            <a:endParaRPr lang="en-US" sz="1127" dirty="0"/>
          </a:p>
        </p:txBody>
      </p:sp>
      <p:sp>
        <p:nvSpPr>
          <p:cNvPr id="13" name="Text 3"/>
          <p:cNvSpPr txBox="1"/>
          <p:nvPr/>
        </p:nvSpPr>
        <p:spPr>
          <a:xfrm>
            <a:off x="3455586" y="1486932"/>
            <a:ext cx="2232900" cy="13179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Нейтральные признаки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Подходят выражения вроде a little shy, very quiet, rather serious, always friendly, likes order. Такие слова звучат мягко и помогают описать характер без резких оценок.
</a:t>
            </a:r>
            <a:endParaRPr lang="en-US" sz="1200" dirty="0"/>
          </a:p>
        </p:txBody>
      </p:sp>
      <p:sp>
        <p:nvSpPr>
          <p:cNvPr id="14" name="Text 4"/>
          <p:cNvSpPr txBox="1"/>
          <p:nvPr/>
        </p:nvSpPr>
        <p:spPr>
          <a:xfrm>
            <a:off x="3455586" y="3120432"/>
            <a:ext cx="2232900" cy="1317900"/>
          </a:xfrm>
          <a:prstGeom prst="rect">
            <a:avLst/>
          </a:prstGeom>
          <a:noFill/>
          <a:ln/>
        </p:spPr>
        <p:txBody>
          <a:bodyPr wrap="square" lIns="0" tIns="0" rIns="0" bIns="0" rtlCol="0" anchor="ctr"/>
          <a:lstStyle/>
          <a:p>
            <a:pPr algn="l" indent="0" marL="0">
              <a:lnSpc>
                <a:spcPct val="115000"/>
              </a:lnSpc>
              <a:buNone/>
            </a:pPr>
            <a:r>
              <a:rPr lang="en-US" sz="1144" b="1" dirty="0">
                <a:solidFill>
                  <a:srgbClr val="242424"/>
                </a:solidFill>
                <a:latin typeface="Arial" pitchFamily="34" charset="0"/>
                <a:ea typeface="Arial" pitchFamily="34" charset="-122"/>
                <a:cs typeface="Arial" pitchFamily="34" charset="-120"/>
              </a:rPr>
              <a:t>Уважение в речи
</a:t>
            </a:r>
            <a:pPr algn="l" indent="0" marL="0">
              <a:lnSpc>
                <a:spcPct val="115000"/>
              </a:lnSpc>
              <a:buNone/>
            </a:pPr>
            <a:r>
              <a:rPr lang="en-US" sz="1144" dirty="0">
                <a:solidFill>
                  <a:srgbClr val="000000"/>
                </a:solidFill>
                <a:latin typeface="Arial" pitchFamily="34" charset="0"/>
                <a:ea typeface="Arial" pitchFamily="34" charset="-122"/>
                <a:cs typeface="Arial" pitchFamily="34" charset="-120"/>
              </a:rPr>
              <a:t>Когда описание звучит вежливо, его легче слушать и запоминать. Добрые слова создают приятное впечатление и помогают показать, что классные воспоминания были тёплыми.
</a:t>
            </a:r>
            <a:endParaRPr lang="en-US" sz="1144" dirty="0"/>
          </a:p>
        </p:txBody>
      </p:sp>
      <p:sp>
        <p:nvSpPr>
          <p:cNvPr id="15" name="Text 5"/>
          <p:cNvSpPr txBox="1"/>
          <p:nvPr/>
        </p:nvSpPr>
        <p:spPr>
          <a:xfrm>
            <a:off x="864649" y="3120432"/>
            <a:ext cx="2232900" cy="1317900"/>
          </a:xfrm>
          <a:prstGeom prst="rect">
            <a:avLst/>
          </a:prstGeom>
          <a:noFill/>
          <a:ln/>
        </p:spPr>
        <p:txBody>
          <a:bodyPr wrap="square" lIns="0" tIns="0" rIns="0" bIns="0" rtlCol="0" anchor="ctr"/>
          <a:lstStyle/>
          <a:p>
            <a:pPr algn="l" indent="0" marL="0">
              <a:lnSpc>
                <a:spcPct val="115000"/>
              </a:lnSpc>
              <a:buNone/>
            </a:pPr>
            <a:r>
              <a:rPr lang="en-US" sz="1165" b="1" dirty="0">
                <a:solidFill>
                  <a:srgbClr val="242424"/>
                </a:solidFill>
                <a:latin typeface="Arial" pitchFamily="34" charset="0"/>
                <a:ea typeface="Arial" pitchFamily="34" charset="-122"/>
                <a:cs typeface="Arial" pitchFamily="34" charset="-120"/>
              </a:rPr>
              <a:t>Без обидных слов
</a:t>
            </a:r>
            <a:pPr algn="l" indent="0" marL="0">
              <a:lnSpc>
                <a:spcPct val="115000"/>
              </a:lnSpc>
              <a:buNone/>
            </a:pPr>
            <a:r>
              <a:rPr lang="en-US" sz="1165" dirty="0">
                <a:solidFill>
                  <a:srgbClr val="000000"/>
                </a:solidFill>
                <a:latin typeface="Arial" pitchFamily="34" charset="0"/>
                <a:ea typeface="Arial" pitchFamily="34" charset="-122"/>
                <a:cs typeface="Arial" pitchFamily="34" charset="-120"/>
              </a:rPr>
              <a:t>В школьной теме не используют грубые шутки, насмешки и слишком резкие сравнения. Задание учит замечать особенности человека, а не задевать его чувства.
</a:t>
            </a:r>
            <a:endParaRPr lang="en-US" sz="1165"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13700" y="468375"/>
            <a:ext cx="4302300" cy="8052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Короткие модели предложений для 4 класса
</a:t>
            </a:r>
            <a:endParaRPr lang="en-US" sz="2500" dirty="0"/>
          </a:p>
        </p:txBody>
      </p:sp>
      <p:sp>
        <p:nvSpPr>
          <p:cNvPr id="8" name="Text 1"/>
          <p:cNvSpPr txBox="1"/>
          <p:nvPr/>
        </p:nvSpPr>
        <p:spPr>
          <a:xfrm>
            <a:off x="8608250" y="4715450"/>
            <a:ext cx="449700" cy="3141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12</a:t>
            </a:r>
            <a:endParaRPr lang="en-US" sz="1100" dirty="0"/>
          </a:p>
        </p:txBody>
      </p:sp>
      <p:sp>
        <p:nvSpPr>
          <p:cNvPr id="9" name="Text 2"/>
          <p:cNvSpPr txBox="1"/>
          <p:nvPr/>
        </p:nvSpPr>
        <p:spPr>
          <a:xfrm>
            <a:off x="5222775" y="2182945"/>
            <a:ext cx="3385500" cy="777630"/>
          </a:xfrm>
          <a:prstGeom prst="rect">
            <a:avLst/>
          </a:prstGeom>
          <a:noFill/>
          <a:ln/>
        </p:spPr>
        <p:txBody>
          <a:bodyPr wrap="square" lIns="0" tIns="0" rIns="0" bIns="0" rtlCol="0" anchor="t"/>
          <a:lstStyle/>
          <a:p>
            <a:pPr algn="l" indent="0" marL="0">
              <a:lnSpc>
                <a:spcPct val="115000"/>
              </a:lnSpc>
              <a:buNone/>
            </a:pPr>
            <a:r>
              <a:rPr lang="en-US" sz="1064" b="1" dirty="0">
                <a:solidFill>
                  <a:srgbClr val="000000"/>
                </a:solidFill>
                <a:latin typeface="Arial" pitchFamily="34" charset="0"/>
                <a:ea typeface="Arial" pitchFamily="34" charset="-122"/>
                <a:cs typeface="Arial" pitchFamily="34" charset="-120"/>
              </a:rPr>
              <a:t>4. Короткий итог
</a:t>
            </a:r>
            <a:pPr algn="l" indent="0" marL="0">
              <a:lnSpc>
                <a:spcPct val="115000"/>
              </a:lnSpc>
              <a:buNone/>
            </a:pPr>
            <a:r>
              <a:rPr lang="en-US" sz="1064" dirty="0">
                <a:solidFill>
                  <a:srgbClr val="000000"/>
                </a:solidFill>
                <a:latin typeface="Arial" pitchFamily="34" charset="0"/>
                <a:ea typeface="Arial" pitchFamily="34" charset="-122"/>
                <a:cs typeface="Arial" pitchFamily="34" charset="-120"/>
              </a:rPr>
              <a:t>В конце можно соединить всё в одно небольшое высказывание: She is kind and helps friends. My classmate was good at reading. Простые фразы звучат уверенно и понятно.
</a:t>
            </a:r>
            <a:endParaRPr lang="en-US" sz="1064" dirty="0"/>
          </a:p>
        </p:txBody>
      </p:sp>
      <p:sp>
        <p:nvSpPr>
          <p:cNvPr id="10" name="Text 3"/>
          <p:cNvSpPr txBox="1"/>
          <p:nvPr/>
        </p:nvSpPr>
        <p:spPr>
          <a:xfrm>
            <a:off x="986622" y="1643569"/>
            <a:ext cx="3433813" cy="777600"/>
          </a:xfrm>
          <a:prstGeom prst="rect">
            <a:avLst/>
          </a:prstGeom>
          <a:noFill/>
          <a:ln/>
        </p:spPr>
        <p:txBody>
          <a:bodyPr wrap="square" lIns="0" tIns="0" rIns="0" bIns="0" rtlCol="0" anchor="t"/>
          <a:lstStyle/>
          <a:p>
            <a:pPr algn="l" indent="0" marL="0">
              <a:lnSpc>
                <a:spcPct val="115000"/>
              </a:lnSpc>
              <a:buNone/>
            </a:pPr>
            <a:r>
              <a:rPr lang="en-US" sz="1069" b="1" dirty="0">
                <a:solidFill>
                  <a:srgbClr val="000000"/>
                </a:solidFill>
                <a:latin typeface="Arial" pitchFamily="34" charset="0"/>
                <a:ea typeface="Arial" pitchFamily="34" charset="-122"/>
                <a:cs typeface="Arial" pitchFamily="34" charset="-120"/>
              </a:rPr>
              <a:t>1. He / She is
</a:t>
            </a:r>
            <a:pPr algn="l" indent="0" marL="0">
              <a:lnSpc>
                <a:spcPct val="115000"/>
              </a:lnSpc>
              <a:buNone/>
            </a:pPr>
            <a:r>
              <a:rPr lang="en-US" sz="1069" dirty="0">
                <a:solidFill>
                  <a:srgbClr val="000000"/>
                </a:solidFill>
                <a:latin typeface="Arial" pitchFamily="34" charset="0"/>
                <a:ea typeface="Arial" pitchFamily="34" charset="-122"/>
                <a:cs typeface="Arial" pitchFamily="34" charset="-120"/>
              </a:rPr>
              <a:t>Начинать удобно с простого предложения о человеке: He is tall. She is kind. Такая модель помогает быстро назвать главное и не перегружать рассказ.
</a:t>
            </a:r>
            <a:endParaRPr lang="en-US" sz="1069" dirty="0"/>
          </a:p>
        </p:txBody>
      </p:sp>
      <p:sp>
        <p:nvSpPr>
          <p:cNvPr id="11" name="Text 4"/>
          <p:cNvSpPr txBox="1"/>
          <p:nvPr/>
        </p:nvSpPr>
        <p:spPr>
          <a:xfrm>
            <a:off x="986622" y="2578500"/>
            <a:ext cx="3433813" cy="777600"/>
          </a:xfrm>
          <a:prstGeom prst="rect">
            <a:avLst/>
          </a:prstGeom>
          <a:noFill/>
          <a:ln/>
        </p:spPr>
        <p:txBody>
          <a:bodyPr wrap="square" lIns="0" tIns="0" rIns="0" bIns="0" rtlCol="0" anchor="t"/>
          <a:lstStyle/>
          <a:p>
            <a:pPr algn="l" indent="0" marL="0">
              <a:lnSpc>
                <a:spcPct val="115000"/>
              </a:lnSpc>
              <a:buNone/>
            </a:pPr>
            <a:r>
              <a:rPr lang="en-US" sz="1140" b="1" dirty="0">
                <a:solidFill>
                  <a:srgbClr val="000000"/>
                </a:solidFill>
                <a:latin typeface="Arial" pitchFamily="34" charset="0"/>
                <a:ea typeface="Arial" pitchFamily="34" charset="-122"/>
                <a:cs typeface="Arial" pitchFamily="34" charset="-120"/>
              </a:rPr>
              <a:t>2. He / She has got
</a:t>
            </a:r>
            <a:pPr algn="l" indent="0" marL="0">
              <a:lnSpc>
                <a:spcPct val="115000"/>
              </a:lnSpc>
              <a:buNone/>
            </a:pPr>
            <a:r>
              <a:rPr lang="en-US" sz="1140" dirty="0">
                <a:solidFill>
                  <a:srgbClr val="000000"/>
                </a:solidFill>
                <a:latin typeface="Arial" pitchFamily="34" charset="0"/>
                <a:ea typeface="Arial" pitchFamily="34" charset="-122"/>
                <a:cs typeface="Arial" pitchFamily="34" charset="-120"/>
              </a:rPr>
              <a:t>Затем можно добавить внешность: He has got short hair. She has got blue eyes. Эта конструкция особенно удобна для описания заметных деталей.
</a:t>
            </a:r>
            <a:endParaRPr lang="en-US" sz="1140" dirty="0"/>
          </a:p>
        </p:txBody>
      </p:sp>
      <p:sp>
        <p:nvSpPr>
          <p:cNvPr id="12" name="Text 5"/>
          <p:cNvSpPr txBox="1"/>
          <p:nvPr/>
        </p:nvSpPr>
        <p:spPr>
          <a:xfrm>
            <a:off x="986622" y="3513431"/>
            <a:ext cx="3433813" cy="777600"/>
          </a:xfrm>
          <a:prstGeom prst="rect">
            <a:avLst/>
          </a:prstGeom>
          <a:noFill/>
          <a:ln/>
        </p:spPr>
        <p:txBody>
          <a:bodyPr wrap="square" lIns="0" tIns="0" rIns="0" bIns="0" rtlCol="0" anchor="t"/>
          <a:lstStyle/>
          <a:p>
            <a:pPr algn="l" indent="0" marL="0">
              <a:lnSpc>
                <a:spcPct val="115000"/>
              </a:lnSpc>
              <a:buNone/>
            </a:pPr>
            <a:r>
              <a:rPr lang="en-US" sz="1118" b="1" dirty="0">
                <a:solidFill>
                  <a:srgbClr val="000000"/>
                </a:solidFill>
                <a:latin typeface="Arial" pitchFamily="34" charset="0"/>
                <a:ea typeface="Arial" pitchFamily="34" charset="-122"/>
                <a:cs typeface="Arial" pitchFamily="34" charset="-120"/>
              </a:rPr>
              <a:t>3. He / She likes, can
</a:t>
            </a:r>
            <a:pPr algn="l" indent="0" marL="0">
              <a:lnSpc>
                <a:spcPct val="115000"/>
              </a:lnSpc>
              <a:buNone/>
            </a:pPr>
            <a:r>
              <a:rPr lang="en-US" sz="1118" dirty="0">
                <a:solidFill>
                  <a:srgbClr val="000000"/>
                </a:solidFill>
                <a:latin typeface="Arial" pitchFamily="34" charset="0"/>
                <a:ea typeface="Arial" pitchFamily="34" charset="-122"/>
                <a:cs typeface="Arial" pitchFamily="34" charset="-120"/>
              </a:rPr>
              <a:t>После этого подходят увлечения и умения: He likes football. She can draw well. Так описание становится живым и похожим на настоящего школьника.
</a:t>
            </a:r>
            <a:endParaRPr lang="en-US" sz="1118"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13</a:t>
            </a:r>
            <a:endParaRPr lang="en-US" sz="1100" dirty="0"/>
          </a:p>
        </p:txBody>
      </p:sp>
      <p:sp>
        <p:nvSpPr>
          <p:cNvPr id="9" name="Text 1"/>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Как описывать девочку-одноклассницу
</a:t>
            </a:r>
            <a:endParaRPr lang="en-US" sz="2500" dirty="0"/>
          </a:p>
        </p:txBody>
      </p:sp>
      <p:sp>
        <p:nvSpPr>
          <p:cNvPr id="10" name="Text 2"/>
          <p:cNvSpPr txBox="1"/>
          <p:nvPr/>
        </p:nvSpPr>
        <p:spPr>
          <a:xfrm>
            <a:off x="942262" y="1662575"/>
            <a:ext cx="3492600" cy="654600"/>
          </a:xfrm>
          <a:prstGeom prst="rect">
            <a:avLst/>
          </a:prstGeom>
          <a:noFill/>
          <a:ln/>
        </p:spPr>
        <p:txBody>
          <a:bodyPr wrap="square" lIns="0" tIns="0" rIns="0" bIns="0" rtlCol="0" anchor="ctr"/>
          <a:lstStyle/>
          <a:p>
            <a:pPr algn="l" indent="0" marL="0">
              <a:lnSpc>
                <a:spcPct val="115000"/>
              </a:lnSpc>
              <a:buNone/>
            </a:pPr>
            <a:r>
              <a:rPr lang="en-US" sz="772" b="1" dirty="0">
                <a:solidFill>
                  <a:srgbClr val="242424"/>
                </a:solidFill>
                <a:latin typeface="Arial" pitchFamily="34" charset="0"/>
                <a:ea typeface="Arial" pitchFamily="34" charset="-122"/>
                <a:cs typeface="Arial" pitchFamily="34" charset="-120"/>
              </a:rPr>
              <a:t>Внешность
</a:t>
            </a:r>
            <a:pPr algn="l" indent="0" marL="0">
              <a:lnSpc>
                <a:spcPct val="115000"/>
              </a:lnSpc>
              <a:buNone/>
            </a:pPr>
            <a:r>
              <a:rPr lang="en-US" sz="927" dirty="0">
                <a:solidFill>
                  <a:srgbClr val="000000"/>
                </a:solidFill>
                <a:latin typeface="Arial" pitchFamily="34" charset="0"/>
                <a:ea typeface="Arial" pitchFamily="34" charset="-122"/>
                <a:cs typeface="Arial" pitchFamily="34" charset="-120"/>
              </a:rPr>
              <a:t>Сначала можно назвать заметные детали внешности: long hair, fair hair, braids, blue eyes, bright smile. Для младших школьников лучше выбирать несколько ярких признаков, а не длинный список.
</a:t>
            </a:r>
            <a:endParaRPr lang="en-US" sz="772" dirty="0"/>
          </a:p>
        </p:txBody>
      </p:sp>
      <p:sp>
        <p:nvSpPr>
          <p:cNvPr id="11" name="Text 3"/>
          <p:cNvSpPr txBox="1"/>
          <p:nvPr/>
        </p:nvSpPr>
        <p:spPr>
          <a:xfrm>
            <a:off x="942269" y="2460037"/>
            <a:ext cx="3492600" cy="654600"/>
          </a:xfrm>
          <a:prstGeom prst="rect">
            <a:avLst/>
          </a:prstGeom>
          <a:noFill/>
          <a:ln/>
        </p:spPr>
        <p:txBody>
          <a:bodyPr wrap="square" lIns="0" tIns="0" rIns="0" bIns="0" rtlCol="0" anchor="ctr"/>
          <a:lstStyle/>
          <a:p>
            <a:pPr algn="l" indent="0" marL="0">
              <a:lnSpc>
                <a:spcPct val="115000"/>
              </a:lnSpc>
              <a:buNone/>
            </a:pPr>
            <a:r>
              <a:rPr lang="en-US" sz="772" b="1" dirty="0">
                <a:solidFill>
                  <a:srgbClr val="242424"/>
                </a:solidFill>
                <a:latin typeface="Arial" pitchFamily="34" charset="0"/>
                <a:ea typeface="Arial" pitchFamily="34" charset="-122"/>
                <a:cs typeface="Arial" pitchFamily="34" charset="-120"/>
              </a:rPr>
              <a:t>Характер
</a:t>
            </a:r>
            <a:pPr algn="l" indent="0" marL="0">
              <a:lnSpc>
                <a:spcPct val="115000"/>
              </a:lnSpc>
              <a:buNone/>
            </a:pPr>
            <a:r>
              <a:rPr lang="en-US" sz="927" dirty="0">
                <a:solidFill>
                  <a:srgbClr val="000000"/>
                </a:solidFill>
                <a:latin typeface="Arial" pitchFamily="34" charset="0"/>
                <a:ea typeface="Arial" pitchFamily="34" charset="-122"/>
                <a:cs typeface="Arial" pitchFamily="34" charset="-120"/>
              </a:rPr>
              <a:t>Потом стоит добавить черты характера: kind, clever, calm, polite. Хорошо, если слово поддержано простым примером поведения, например she helps friends or listens carefully in class.
</a:t>
            </a:r>
            <a:endParaRPr lang="en-US" sz="772" dirty="0"/>
          </a:p>
        </p:txBody>
      </p:sp>
      <p:sp>
        <p:nvSpPr>
          <p:cNvPr id="12" name="Text 4"/>
          <p:cNvSpPr txBox="1"/>
          <p:nvPr/>
        </p:nvSpPr>
        <p:spPr>
          <a:xfrm>
            <a:off x="942264" y="3257498"/>
            <a:ext cx="3492600" cy="706200"/>
          </a:xfrm>
          <a:prstGeom prst="rect">
            <a:avLst/>
          </a:prstGeom>
          <a:noFill/>
          <a:ln/>
        </p:spPr>
        <p:txBody>
          <a:bodyPr wrap="square" lIns="0" tIns="0" rIns="0" bIns="0" rtlCol="0" anchor="ctr"/>
          <a:lstStyle/>
          <a:p>
            <a:pPr algn="l" indent="0" marL="0">
              <a:lnSpc>
                <a:spcPct val="115000"/>
              </a:lnSpc>
              <a:buNone/>
            </a:pPr>
            <a:r>
              <a:rPr lang="en-US" sz="833" b="1" dirty="0">
                <a:solidFill>
                  <a:srgbClr val="242424"/>
                </a:solidFill>
                <a:latin typeface="Arial" pitchFamily="34" charset="0"/>
                <a:ea typeface="Arial" pitchFamily="34" charset="-122"/>
                <a:cs typeface="Arial" pitchFamily="34" charset="-120"/>
              </a:rPr>
              <a:t>Интересы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Далее уместно написать, что она likes drawing, likes reading или enjoys crafts. Такие увлечения легко представить, и описание сразу становится более живым и тёплым.
</a:t>
            </a:r>
            <a:endParaRPr lang="en-US" sz="833" dirty="0"/>
          </a:p>
        </p:txBody>
      </p:sp>
      <p:sp>
        <p:nvSpPr>
          <p:cNvPr id="13" name="Text 5"/>
          <p:cNvSpPr txBox="1"/>
          <p:nvPr/>
        </p:nvSpPr>
        <p:spPr>
          <a:xfrm>
            <a:off x="4697037" y="2074213"/>
            <a:ext cx="3492600" cy="654600"/>
          </a:xfrm>
          <a:prstGeom prst="rect">
            <a:avLst/>
          </a:prstGeom>
          <a:noFill/>
          <a:ln/>
        </p:spPr>
        <p:txBody>
          <a:bodyPr wrap="square" lIns="0" tIns="0" rIns="0" bIns="0" rtlCol="0" anchor="ctr"/>
          <a:lstStyle/>
          <a:p>
            <a:pPr algn="l" indent="0" marL="0">
              <a:lnSpc>
                <a:spcPct val="115000"/>
              </a:lnSpc>
              <a:buNone/>
            </a:pPr>
            <a:r>
              <a:rPr lang="en-US" sz="843" b="1" dirty="0">
                <a:solidFill>
                  <a:srgbClr val="242424"/>
                </a:solidFill>
                <a:latin typeface="Arial" pitchFamily="34" charset="0"/>
                <a:ea typeface="Arial" pitchFamily="34" charset="-122"/>
                <a:cs typeface="Arial" pitchFamily="34" charset="-120"/>
              </a:rPr>
              <a:t>Школьный момент
</a:t>
            </a:r>
            <a:pPr algn="l" indent="0" marL="0">
              <a:lnSpc>
                <a:spcPct val="115000"/>
              </a:lnSpc>
              <a:buNone/>
            </a:pPr>
            <a:r>
              <a:rPr lang="en-US" sz="1011" dirty="0">
                <a:solidFill>
                  <a:srgbClr val="000000"/>
                </a:solidFill>
                <a:latin typeface="Arial" pitchFamily="34" charset="0"/>
                <a:ea typeface="Arial" pitchFamily="34" charset="-122"/>
                <a:cs typeface="Arial" pitchFamily="34" charset="-120"/>
              </a:rPr>
              <a:t>Одно короткое воспоминание помогает узнать человека лучше: she sat next to me or she read poems at the party. Такая деталь делает рассказ личным и запоминающимся.
</a:t>
            </a:r>
            <a:endParaRPr lang="en-US" sz="843" dirty="0"/>
          </a:p>
        </p:txBody>
      </p:sp>
      <p:sp>
        <p:nvSpPr>
          <p:cNvPr id="14" name="Text 6"/>
          <p:cNvSpPr txBox="1"/>
          <p:nvPr/>
        </p:nvSpPr>
        <p:spPr>
          <a:xfrm>
            <a:off x="4697037" y="2897488"/>
            <a:ext cx="3492600" cy="654600"/>
          </a:xfrm>
          <a:prstGeom prst="rect">
            <a:avLst/>
          </a:prstGeom>
          <a:noFill/>
          <a:ln/>
        </p:spPr>
        <p:txBody>
          <a:bodyPr wrap="square" lIns="0" tIns="0" rIns="0" bIns="0" rtlCol="0" anchor="ctr"/>
          <a:lstStyle/>
          <a:p>
            <a:pPr algn="l" indent="0" marL="0">
              <a:lnSpc>
                <a:spcPct val="115000"/>
              </a:lnSpc>
              <a:buNone/>
            </a:pPr>
            <a:r>
              <a:rPr lang="en-US" sz="974" b="1" dirty="0">
                <a:solidFill>
                  <a:srgbClr val="242424"/>
                </a:solidFill>
                <a:latin typeface="Arial" pitchFamily="34" charset="0"/>
                <a:ea typeface="Arial" pitchFamily="34" charset="-122"/>
                <a:cs typeface="Arial" pitchFamily="34" charset="-120"/>
              </a:rPr>
              <a:t>Добрый вывод
</a:t>
            </a:r>
            <a:pPr algn="l" indent="0" marL="0">
              <a:lnSpc>
                <a:spcPct val="115000"/>
              </a:lnSpc>
              <a:buNone/>
            </a:pPr>
            <a:r>
              <a:rPr lang="en-US" sz="1168" dirty="0">
                <a:solidFill>
                  <a:srgbClr val="000000"/>
                </a:solidFill>
                <a:latin typeface="Arial" pitchFamily="34" charset="0"/>
                <a:ea typeface="Arial" pitchFamily="34" charset="-122"/>
                <a:cs typeface="Arial" pitchFamily="34" charset="-120"/>
              </a:rPr>
              <a:t>В конце можно добавить вежливую фразу о том, что она was nice or I remember her well. Это завершает описание спокойно и по-доброму.
</a:t>
            </a:r>
            <a:endParaRPr lang="en-US" sz="974"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14</a:t>
            </a:r>
            <a:endParaRPr lang="en-US" sz="1100" dirty="0"/>
          </a:p>
        </p:txBody>
      </p:sp>
      <p:sp>
        <p:nvSpPr>
          <p:cNvPr id="10" name="Text 1"/>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Как описывать мальчика-одноклассника
</a:t>
            </a:r>
            <a:endParaRPr lang="en-US" sz="2500" dirty="0"/>
          </a:p>
        </p:txBody>
      </p:sp>
      <p:sp>
        <p:nvSpPr>
          <p:cNvPr id="11" name="Text 2"/>
          <p:cNvSpPr txBox="1"/>
          <p:nvPr/>
        </p:nvSpPr>
        <p:spPr>
          <a:xfrm>
            <a:off x="3455586" y="2972862"/>
            <a:ext cx="2232900" cy="13179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Школьная жизнь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Полезно вспомнить, что he was good at sports, answered quickly or helped in class. Такие детали связывают описание с реальной школьной жизнью и делают его узнаваемым.
</a:t>
            </a:r>
            <a:endParaRPr lang="en-US" sz="1200" dirty="0"/>
          </a:p>
        </p:txBody>
      </p:sp>
      <p:sp>
        <p:nvSpPr>
          <p:cNvPr id="12" name="Text 3"/>
          <p:cNvSpPr txBox="1"/>
          <p:nvPr/>
        </p:nvSpPr>
        <p:spPr>
          <a:xfrm>
            <a:off x="864649" y="2972862"/>
            <a:ext cx="2232900" cy="13179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Любимые занятия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В рассказ можно включить football, games, reading, building models or maths tasks. Удобно добавлять фразу he liked… или he could… чтобы показать интересы и умения.
</a:t>
            </a:r>
            <a:endParaRPr lang="en-US" sz="1200" dirty="0"/>
          </a:p>
        </p:txBody>
      </p:sp>
      <p:sp>
        <p:nvSpPr>
          <p:cNvPr id="13" name="Text 4"/>
          <p:cNvSpPr txBox="1"/>
          <p:nvPr/>
        </p:nvSpPr>
        <p:spPr>
          <a:xfrm>
            <a:off x="6082586" y="2972862"/>
            <a:ext cx="2232900" cy="13179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Короткий итог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Завершить можно простой доброй фразой: I remember him well. Она помогает показать, что одноклассник оставил приятное впечатление.
</a:t>
            </a:r>
            <a:endParaRPr lang="en-US" sz="1200" dirty="0"/>
          </a:p>
        </p:txBody>
      </p:sp>
      <p:sp>
        <p:nvSpPr>
          <p:cNvPr id="14" name="Text 5"/>
          <p:cNvSpPr txBox="1"/>
          <p:nvPr/>
        </p:nvSpPr>
        <p:spPr>
          <a:xfrm>
            <a:off x="864700" y="1598414"/>
            <a:ext cx="3492600" cy="9498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Внешние детали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Для начала подойдут короткие признаки: short hair, dark eyes, trainers, a sports jacket, a loud laugh. Несколько точных деталей сразу помогают представить мальчика.
</a:t>
            </a:r>
            <a:endParaRPr lang="en-US" sz="1200" dirty="0"/>
          </a:p>
        </p:txBody>
      </p:sp>
      <p:sp>
        <p:nvSpPr>
          <p:cNvPr id="15" name="Text 6"/>
          <p:cNvSpPr txBox="1"/>
          <p:nvPr/>
        </p:nvSpPr>
        <p:spPr>
          <a:xfrm>
            <a:off x="4797050" y="1598414"/>
            <a:ext cx="3492600" cy="9498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Черты характера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Дальше можно сказать, что он was brave, active, friendly, helpful or funny. Такие слова лучше работают, если рядом есть пример поступка или поведения.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225150" y="1299150"/>
            <a:ext cx="3483300" cy="2545200"/>
          </a:xfrm>
          <a:prstGeom prst="rect">
            <a:avLst/>
          </a:prstGeom>
          <a:noFill/>
          <a:ln/>
        </p:spPr>
        <p:txBody>
          <a:bodyPr wrap="square" lIns="0" tIns="0" rIns="0" bIns="0" rtlCol="0" anchor="ctr"/>
          <a:lstStyle/>
          <a:p>
            <a:pPr algn="l" indent="0" marL="0">
              <a:lnSpc>
                <a:spcPct val="140014"/>
              </a:lnSpc>
              <a:buNone/>
            </a:pPr>
            <a:r>
              <a:rPr lang="en-US" sz="1400" dirty="0">
                <a:solidFill>
                  <a:srgbClr val="434343"/>
                </a:solidFill>
                <a:latin typeface="Arial" pitchFamily="34" charset="0"/>
                <a:ea typeface="Arial" pitchFamily="34" charset="-122"/>
                <a:cs typeface="Arial" pitchFamily="34" charset="-120"/>
              </a:rPr>
              <a:t>Такие слова, как friendly, noisy и cheerful, создают общий портрет класса без лишних подробностей. Они делают воспоминание тёплым, живым и очень узнаваемым.
</a:t>
            </a:r>
            <a:endParaRPr lang="en-US" sz="1400" dirty="0"/>
          </a:p>
        </p:txBody>
      </p:sp>
      <p:sp>
        <p:nvSpPr>
          <p:cNvPr id="4" name="Text 1"/>
          <p:cNvSpPr txBox="1"/>
          <p:nvPr/>
        </p:nvSpPr>
        <p:spPr>
          <a:xfrm>
            <a:off x="31030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15</a:t>
            </a:r>
            <a:endParaRPr lang="en-US" sz="1100" dirty="0"/>
          </a:p>
        </p:txBody>
      </p:sp>
      <p:sp>
        <p:nvSpPr>
          <p:cNvPr id="5" name="Text 2"/>
          <p:cNvSpPr txBox="1"/>
          <p:nvPr/>
        </p:nvSpPr>
        <p:spPr>
          <a:xfrm>
            <a:off x="892975" y="1493400"/>
            <a:ext cx="3764700" cy="2156700"/>
          </a:xfrm>
          <a:prstGeom prst="rect">
            <a:avLst/>
          </a:prstGeom>
          <a:noFill/>
          <a:ln/>
        </p:spPr>
        <p:txBody>
          <a:bodyPr wrap="square" lIns="0" tIns="0" rIns="0" bIns="0" rtlCol="0" anchor="ctr"/>
          <a:lstStyle/>
          <a:p>
            <a:pPr algn="ctr" indent="0" marL="0">
              <a:lnSpc>
                <a:spcPct val="120004"/>
              </a:lnSpc>
              <a:buNone/>
            </a:pPr>
            <a:r>
              <a:rPr lang="en-US" sz="3174" b="1" dirty="0">
                <a:solidFill>
                  <a:srgbClr val="434343"/>
                </a:solidFill>
                <a:latin typeface="Arial" pitchFamily="34" charset="0"/>
                <a:ea typeface="Arial" pitchFamily="34" charset="-122"/>
                <a:cs typeface="Arial" pitchFamily="34" charset="-120"/>
              </a:rPr>
              <a:t>8
</a:t>
            </a:r>
            <a:pPr algn="ctr" indent="0" marL="0">
              <a:lnSpc>
                <a:spcPct val="120004"/>
              </a:lnSpc>
              <a:buNone/>
            </a:pPr>
            <a:r>
              <a:rPr lang="en-US" sz="1731" dirty="0">
                <a:solidFill>
                  <a:srgbClr val="000000"/>
                </a:solidFill>
                <a:latin typeface="Arial" pitchFamily="34" charset="0"/>
                <a:ea typeface="Arial" pitchFamily="34" charset="-122"/>
                <a:cs typeface="Arial" pitchFamily="34" charset="-120"/>
              </a:rPr>
              <a:t>слов помогают передать дружескую атмосферу старого класса и показать, каким он запомнился на школьных праздниках, играх и фотографиях.
</a:t>
            </a:r>
            <a:pPr algn="ctr" indent="0" marL="0">
              <a:lnSpc>
                <a:spcPct val="120004"/>
              </a:lnSpc>
              <a:buNone/>
            </a:pPr>
            <a:r>
              <a:rPr lang="en-US" sz="962" dirty="0">
                <a:solidFill>
                  <a:srgbClr val="000000"/>
                </a:solidFill>
                <a:latin typeface="Arial" pitchFamily="34" charset="0"/>
                <a:ea typeface="Arial" pitchFamily="34" charset="-122"/>
                <a:cs typeface="Arial" pitchFamily="34" charset="-120"/>
              </a:rPr>
              <a:t>
</a:t>
            </a:r>
            <a:pPr algn="ctr" indent="0" marL="0">
              <a:lnSpc>
                <a:spcPct val="140014"/>
              </a:lnSpc>
              <a:buNone/>
            </a:pPr>
            <a:r>
              <a:rPr lang="en-US" sz="1154" dirty="0">
                <a:solidFill>
                  <a:srgbClr val="666666"/>
                </a:solidFill>
                <a:latin typeface="Arial" pitchFamily="34" charset="0"/>
                <a:ea typeface="Arial" pitchFamily="34" charset="-122"/>
                <a:cs typeface="Arial" pitchFamily="34" charset="-120"/>
              </a:rPr>
              <a:t>Слова, перечисленные в теме презентации
</a:t>
            </a:r>
            <a:endParaRPr lang="en-US" sz="3174"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1983" y="1396250"/>
            <a:ext cx="3520484" cy="2834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Что помогает вспомнить бывшего одноклассника
</a:t>
            </a:r>
            <a:endParaRPr lang="en-US" sz="2500" dirty="0"/>
          </a:p>
        </p:txBody>
      </p:sp>
      <p:sp>
        <p:nvSpPr>
          <p:cNvPr id="9" name="Text 1"/>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16</a:t>
            </a:r>
            <a:endParaRPr lang="en-US" sz="1100" dirty="0"/>
          </a:p>
        </p:txBody>
      </p:sp>
      <p:sp>
        <p:nvSpPr>
          <p:cNvPr id="10" name="Text 2"/>
          <p:cNvSpPr txBox="1"/>
          <p:nvPr/>
        </p:nvSpPr>
        <p:spPr>
          <a:xfrm>
            <a:off x="600200" y="1775272"/>
            <a:ext cx="2156700" cy="919732"/>
          </a:xfrm>
          <a:prstGeom prst="rect">
            <a:avLst/>
          </a:prstGeom>
          <a:noFill/>
          <a:ln/>
        </p:spPr>
        <p:txBody>
          <a:bodyPr wrap="square" lIns="0" tIns="0" rIns="0" bIns="0" rtlCol="0" anchor="ctr"/>
          <a:lstStyle/>
          <a:p>
            <a:pPr algn="l" indent="0" marL="0">
              <a:lnSpc>
                <a:spcPct val="115000"/>
              </a:lnSpc>
              <a:buNone/>
            </a:pPr>
            <a:r>
              <a:rPr lang="en-US" sz="887" b="1" dirty="0">
                <a:solidFill>
                  <a:srgbClr val="242424"/>
                </a:solidFill>
                <a:latin typeface="Arial" pitchFamily="34" charset="0"/>
                <a:ea typeface="Arial" pitchFamily="34" charset="-122"/>
                <a:cs typeface="Arial" pitchFamily="34" charset="-120"/>
              </a:rPr>
              <a:t>Имя и место
</a:t>
            </a:r>
            <a:pPr algn="l" indent="0" marL="0">
              <a:lnSpc>
                <a:spcPct val="115000"/>
              </a:lnSpc>
              <a:buNone/>
            </a:pPr>
            <a:r>
              <a:rPr lang="en-US" sz="1064" dirty="0">
                <a:solidFill>
                  <a:srgbClr val="000000"/>
                </a:solidFill>
                <a:latin typeface="Arial" pitchFamily="34" charset="0"/>
                <a:ea typeface="Arial" pitchFamily="34" charset="-122"/>
                <a:cs typeface="Arial" pitchFamily="34" charset="-120"/>
              </a:rPr>
              <a:t>Чаще всего человека напоминают имя и то, где он сидел. Место у окна, рядом с доской или рядом со мной сразу вызывает школьную картинку в памяти.
</a:t>
            </a:r>
            <a:endParaRPr lang="en-US" sz="887" dirty="0"/>
          </a:p>
        </p:txBody>
      </p:sp>
      <p:sp>
        <p:nvSpPr>
          <p:cNvPr id="11" name="Text 3"/>
          <p:cNvSpPr txBox="1"/>
          <p:nvPr/>
        </p:nvSpPr>
        <p:spPr>
          <a:xfrm>
            <a:off x="2918900" y="1775275"/>
            <a:ext cx="2156700" cy="919732"/>
          </a:xfrm>
          <a:prstGeom prst="rect">
            <a:avLst/>
          </a:prstGeom>
          <a:noFill/>
          <a:ln/>
        </p:spPr>
        <p:txBody>
          <a:bodyPr wrap="square" lIns="0" tIns="0" rIns="0" bIns="0" rtlCol="0" anchor="ctr"/>
          <a:lstStyle/>
          <a:p>
            <a:pPr algn="l" indent="0" marL="0">
              <a:lnSpc>
                <a:spcPct val="115000"/>
              </a:lnSpc>
              <a:buNone/>
            </a:pPr>
            <a:r>
              <a:rPr lang="en-US" sz="835" b="1" dirty="0">
                <a:solidFill>
                  <a:srgbClr val="242424"/>
                </a:solidFill>
                <a:latin typeface="Arial" pitchFamily="34" charset="0"/>
                <a:ea typeface="Arial" pitchFamily="34" charset="-122"/>
                <a:cs typeface="Arial" pitchFamily="34" charset="-120"/>
              </a:rPr>
              <a:t>Особая привычка
</a:t>
            </a:r>
            <a:pPr algn="l" indent="0" marL="0">
              <a:lnSpc>
                <a:spcPct val="115000"/>
              </a:lnSpc>
              <a:buNone/>
            </a:pPr>
            <a:r>
              <a:rPr lang="en-US" sz="1002" dirty="0">
                <a:solidFill>
                  <a:srgbClr val="000000"/>
                </a:solidFill>
                <a:latin typeface="Arial" pitchFamily="34" charset="0"/>
                <a:ea typeface="Arial" pitchFamily="34" charset="-122"/>
                <a:cs typeface="Arial" pitchFamily="34" charset="-120"/>
              </a:rPr>
              <a:t>В памяти часто остаётся маленькая деталь: always carried a blue notebook, smiled before answering или spoke very quietly. Именно такие штрихи делают описание живым.
</a:t>
            </a:r>
            <a:endParaRPr lang="en-US" sz="835" dirty="0"/>
          </a:p>
        </p:txBody>
      </p:sp>
      <p:sp>
        <p:nvSpPr>
          <p:cNvPr id="12" name="Text 4"/>
          <p:cNvSpPr txBox="1"/>
          <p:nvPr/>
        </p:nvSpPr>
        <p:spPr>
          <a:xfrm>
            <a:off x="2918899" y="2931818"/>
            <a:ext cx="2156700" cy="919732"/>
          </a:xfrm>
          <a:prstGeom prst="rect">
            <a:avLst/>
          </a:prstGeom>
          <a:noFill/>
          <a:ln/>
        </p:spPr>
        <p:txBody>
          <a:bodyPr wrap="square" lIns="0" tIns="0" rIns="0" bIns="0" rtlCol="0" anchor="ctr"/>
          <a:lstStyle/>
          <a:p>
            <a:pPr algn="l" indent="0" marL="0">
              <a:lnSpc>
                <a:spcPct val="115000"/>
              </a:lnSpc>
              <a:buNone/>
            </a:pPr>
            <a:r>
              <a:rPr lang="en-US" sz="768" b="1" dirty="0">
                <a:solidFill>
                  <a:srgbClr val="242424"/>
                </a:solidFill>
                <a:latin typeface="Arial" pitchFamily="34" charset="0"/>
                <a:ea typeface="Arial" pitchFamily="34" charset="-122"/>
                <a:cs typeface="Arial" pitchFamily="34" charset="-120"/>
              </a:rPr>
              <a:t>Школьные события
</a:t>
            </a:r>
            <a:pPr algn="l" indent="0" marL="0">
              <a:lnSpc>
                <a:spcPct val="115000"/>
              </a:lnSpc>
              <a:buNone/>
            </a:pPr>
            <a:r>
              <a:rPr lang="en-US" sz="921" dirty="0">
                <a:solidFill>
                  <a:srgbClr val="000000"/>
                </a:solidFill>
                <a:latin typeface="Arial" pitchFamily="34" charset="0"/>
                <a:ea typeface="Arial" pitchFamily="34" charset="-122"/>
                <a:cs typeface="Arial" pitchFamily="34" charset="-120"/>
              </a:rPr>
              <a:t>Сильнее всего запоминаются концерты, праздники, перемены и общие фотографии. Если одноклассник sang at school concerts or sat near the window, его легко узнать по этим воспоминаниям.
</a:t>
            </a:r>
            <a:endParaRPr lang="en-US" sz="768" dirty="0"/>
          </a:p>
        </p:txBody>
      </p:sp>
      <p:sp>
        <p:nvSpPr>
          <p:cNvPr id="13" name="Text 5"/>
          <p:cNvSpPr txBox="1"/>
          <p:nvPr/>
        </p:nvSpPr>
        <p:spPr>
          <a:xfrm>
            <a:off x="600204" y="2931808"/>
            <a:ext cx="2156700" cy="919732"/>
          </a:xfrm>
          <a:prstGeom prst="rect">
            <a:avLst/>
          </a:prstGeom>
          <a:noFill/>
          <a:ln/>
        </p:spPr>
        <p:txBody>
          <a:bodyPr wrap="square" lIns="0" tIns="0" rIns="0" bIns="0" rtlCol="0" anchor="ctr"/>
          <a:lstStyle/>
          <a:p>
            <a:pPr algn="l" indent="0" marL="0">
              <a:lnSpc>
                <a:spcPct val="115000"/>
              </a:lnSpc>
              <a:buNone/>
            </a:pPr>
            <a:r>
              <a:rPr lang="en-US" sz="795" b="1" dirty="0">
                <a:solidFill>
                  <a:srgbClr val="242424"/>
                </a:solidFill>
                <a:latin typeface="Arial" pitchFamily="34" charset="0"/>
                <a:ea typeface="Arial" pitchFamily="34" charset="-122"/>
                <a:cs typeface="Arial" pitchFamily="34" charset="-120"/>
              </a:rPr>
              <a:t>Любимый урок
</a:t>
            </a:r>
            <a:pPr algn="l" indent="0" marL="0">
              <a:lnSpc>
                <a:spcPct val="115000"/>
              </a:lnSpc>
              <a:buNone/>
            </a:pPr>
            <a:r>
              <a:rPr lang="en-US" sz="954" dirty="0">
                <a:solidFill>
                  <a:srgbClr val="000000"/>
                </a:solidFill>
                <a:latin typeface="Arial" pitchFamily="34" charset="0"/>
                <a:ea typeface="Arial" pitchFamily="34" charset="-122"/>
                <a:cs typeface="Arial" pitchFamily="34" charset="-120"/>
              </a:rPr>
              <a:t>Многое запоминается через любимый предмет. Если одноклассник loved math, liked reading or enjoyed art lessons, это помогает быстро вспомнить его привычки и интересы.
</a:t>
            </a:r>
            <a:endParaRPr lang="en-US" sz="795"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329" y="1454638"/>
            <a:ext cx="8117241" cy="3130800"/>
          </a:xfrm>
          <a:prstGeom prst="rect">
            <a:avLst/>
          </a:prstGeom>
        </p:spPr>
      </p:pic>
      <p:sp>
        <p:nvSpPr>
          <p:cNvPr id="4" name="Text 0"/>
          <p:cNvSpPr txBox="1"/>
          <p:nvPr/>
        </p:nvSpPr>
        <p:spPr>
          <a:xfrm>
            <a:off x="500700" y="273950"/>
            <a:ext cx="8142600" cy="7464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Как построить короткий рассказ на английском
</a:t>
            </a:r>
            <a:endParaRPr lang="en-US" sz="2500" dirty="0"/>
          </a:p>
        </p:txBody>
      </p:sp>
      <p:sp>
        <p:nvSpPr>
          <p:cNvPr id="5" name="Text 1"/>
          <p:cNvSpPr txBox="1"/>
          <p:nvPr/>
        </p:nvSpPr>
        <p:spPr>
          <a:xfrm>
            <a:off x="500700" y="1076325"/>
            <a:ext cx="8142600" cy="2604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Пошаговая схема для простого рассказа о бывшем однокласснике в 4 классе.
</a:t>
            </a:r>
            <a:endParaRPr lang="en-US" sz="1400" dirty="0"/>
          </a:p>
        </p:txBody>
      </p:sp>
      <p:sp>
        <p:nvSpPr>
          <p:cNvPr id="6" name="Text 2"/>
          <p:cNvSpPr txBox="1"/>
          <p:nvPr/>
        </p:nvSpPr>
        <p:spPr>
          <a:xfrm>
            <a:off x="310300" y="4716675"/>
            <a:ext cx="449700" cy="260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17</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18</a:t>
            </a:r>
            <a:endParaRPr lang="en-US" sz="1100" dirty="0"/>
          </a:p>
        </p:txBody>
      </p:sp>
      <p:sp>
        <p:nvSpPr>
          <p:cNvPr id="10" name="Text 1"/>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Типичные ошибки в описании человека
</a:t>
            </a:r>
            <a:endParaRPr lang="en-US" sz="2500" dirty="0"/>
          </a:p>
        </p:txBody>
      </p:sp>
      <p:sp>
        <p:nvSpPr>
          <p:cNvPr id="11" name="Text 2"/>
          <p:cNvSpPr txBox="1"/>
          <p:nvPr/>
        </p:nvSpPr>
        <p:spPr>
          <a:xfrm>
            <a:off x="3455586" y="2972862"/>
            <a:ext cx="2232900" cy="1317900"/>
          </a:xfrm>
          <a:prstGeom prst="rect">
            <a:avLst/>
          </a:prstGeom>
          <a:noFill/>
          <a:ln/>
        </p:spPr>
        <p:txBody>
          <a:bodyPr wrap="square" lIns="0" tIns="0" rIns="0" bIns="0" rtlCol="0" anchor="ctr"/>
          <a:lstStyle/>
          <a:p>
            <a:pPr algn="l" indent="0" marL="0">
              <a:lnSpc>
                <a:spcPct val="115000"/>
              </a:lnSpc>
              <a:buNone/>
            </a:pPr>
            <a:r>
              <a:rPr lang="en-US" sz="1131" b="1" dirty="0">
                <a:solidFill>
                  <a:srgbClr val="242424"/>
                </a:solidFill>
                <a:latin typeface="Arial" pitchFamily="34" charset="0"/>
                <a:ea typeface="Arial" pitchFamily="34" charset="-122"/>
                <a:cs typeface="Arial" pitchFamily="34" charset="-120"/>
              </a:rPr>
              <a:t>Слишком длинные предложения
</a:t>
            </a:r>
            <a:pPr algn="l" indent="0" marL="0">
              <a:lnSpc>
                <a:spcPct val="115000"/>
              </a:lnSpc>
              <a:buNone/>
            </a:pPr>
            <a:r>
              <a:rPr lang="en-US" sz="1131" dirty="0">
                <a:solidFill>
                  <a:srgbClr val="000000"/>
                </a:solidFill>
                <a:latin typeface="Arial" pitchFamily="34" charset="0"/>
                <a:ea typeface="Arial" pitchFamily="34" charset="-122"/>
                <a:cs typeface="Arial" pitchFamily="34" charset="-120"/>
              </a:rPr>
              <a:t>Длинные сложные фразы трудно произносить и запоминать. Для 4 класса лучше короткие предложения: они помогают говорить уверенно и не путаться.
</a:t>
            </a:r>
            <a:endParaRPr lang="en-US" sz="1131" dirty="0"/>
          </a:p>
        </p:txBody>
      </p:sp>
      <p:sp>
        <p:nvSpPr>
          <p:cNvPr id="12" name="Text 3"/>
          <p:cNvSpPr txBox="1"/>
          <p:nvPr/>
        </p:nvSpPr>
        <p:spPr>
          <a:xfrm>
            <a:off x="864649" y="2972862"/>
            <a:ext cx="2232900" cy="1317900"/>
          </a:xfrm>
          <a:prstGeom prst="rect">
            <a:avLst/>
          </a:prstGeom>
          <a:noFill/>
          <a:ln/>
        </p:spPr>
        <p:txBody>
          <a:bodyPr wrap="square" lIns="0" tIns="0" rIns="0" bIns="0" rtlCol="0" anchor="ctr"/>
          <a:lstStyle/>
          <a:p>
            <a:pPr algn="l" indent="0" marL="0">
              <a:lnSpc>
                <a:spcPct val="115000"/>
              </a:lnSpc>
              <a:buNone/>
            </a:pPr>
            <a:r>
              <a:rPr lang="en-US" sz="1144" b="1" dirty="0">
                <a:solidFill>
                  <a:srgbClr val="242424"/>
                </a:solidFill>
                <a:latin typeface="Arial" pitchFamily="34" charset="0"/>
                <a:ea typeface="Arial" pitchFamily="34" charset="-122"/>
                <a:cs typeface="Arial" pitchFamily="34" charset="-120"/>
              </a:rPr>
              <a:t>Смешение языков
</a:t>
            </a:r>
            <a:pPr algn="l" indent="0" marL="0">
              <a:lnSpc>
                <a:spcPct val="115000"/>
              </a:lnSpc>
              <a:buNone/>
            </a:pPr>
            <a:r>
              <a:rPr lang="en-US" sz="1144" dirty="0">
                <a:solidFill>
                  <a:srgbClr val="000000"/>
                </a:solidFill>
                <a:latin typeface="Arial" pitchFamily="34" charset="0"/>
                <a:ea typeface="Arial" pitchFamily="34" charset="-122"/>
                <a:cs typeface="Arial" pitchFamily="34" charset="-120"/>
              </a:rPr>
              <a:t>Часто возникает желание вставить русское слово прямо в английское предложение. Лучше заранее подобрать нужную английскую фразу, чтобы речь звучала аккуратно и понятно.
</a:t>
            </a:r>
            <a:endParaRPr lang="en-US" sz="1144" dirty="0"/>
          </a:p>
        </p:txBody>
      </p:sp>
      <p:sp>
        <p:nvSpPr>
          <p:cNvPr id="13" name="Text 4"/>
          <p:cNvSpPr txBox="1"/>
          <p:nvPr/>
        </p:nvSpPr>
        <p:spPr>
          <a:xfrm>
            <a:off x="6082586" y="2972862"/>
            <a:ext cx="2232900" cy="1317900"/>
          </a:xfrm>
          <a:prstGeom prst="rect">
            <a:avLst/>
          </a:prstGeom>
          <a:noFill/>
          <a:ln/>
        </p:spPr>
        <p:txBody>
          <a:bodyPr wrap="square" lIns="0" tIns="0" rIns="0" bIns="0" rtlCol="0" anchor="ctr"/>
          <a:lstStyle/>
          <a:p>
            <a:pPr algn="l" indent="0" marL="0">
              <a:lnSpc>
                <a:spcPct val="115000"/>
              </a:lnSpc>
              <a:buNone/>
            </a:pPr>
            <a:r>
              <a:rPr lang="en-US" sz="1127" b="1" dirty="0">
                <a:solidFill>
                  <a:srgbClr val="242424"/>
                </a:solidFill>
                <a:latin typeface="Arial" pitchFamily="34" charset="0"/>
                <a:ea typeface="Arial" pitchFamily="34" charset="-122"/>
                <a:cs typeface="Arial" pitchFamily="34" charset="-120"/>
              </a:rPr>
              <a:t>Неосторожные оценки
</a:t>
            </a:r>
            <a:pPr algn="l" indent="0" marL="0">
              <a:lnSpc>
                <a:spcPct val="115000"/>
              </a:lnSpc>
              <a:buNone/>
            </a:pPr>
            <a:r>
              <a:rPr lang="en-US" sz="1127" dirty="0">
                <a:solidFill>
                  <a:srgbClr val="000000"/>
                </a:solidFill>
                <a:latin typeface="Arial" pitchFamily="34" charset="0"/>
                <a:ea typeface="Arial" pitchFamily="34" charset="-122"/>
                <a:cs typeface="Arial" pitchFamily="34" charset="-120"/>
              </a:rPr>
              <a:t>Обидные сравнения и резкие слова в такой теме не подходят. Задание учит описывать человека доброжелательно, даже если он был тихим, серьёзным или очень спокойным.
</a:t>
            </a:r>
            <a:endParaRPr lang="en-US" sz="1127" dirty="0"/>
          </a:p>
        </p:txBody>
      </p:sp>
      <p:sp>
        <p:nvSpPr>
          <p:cNvPr id="14" name="Text 5"/>
          <p:cNvSpPr txBox="1"/>
          <p:nvPr/>
        </p:nvSpPr>
        <p:spPr>
          <a:xfrm>
            <a:off x="864700" y="1598414"/>
            <a:ext cx="3492600" cy="9498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Слишком много деталей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Иногда ребёнок пытается сказать всё сразу и теряет главную мысль. Лучше выбрать 3–5 ярких признаков, чтобы описание звучало яснее и легче запоминалось.
</a:t>
            </a:r>
            <a:endParaRPr lang="en-US" sz="1200" dirty="0"/>
          </a:p>
        </p:txBody>
      </p:sp>
      <p:sp>
        <p:nvSpPr>
          <p:cNvPr id="15" name="Text 6"/>
          <p:cNvSpPr txBox="1"/>
          <p:nvPr/>
        </p:nvSpPr>
        <p:spPr>
          <a:xfrm>
            <a:off x="4797050" y="1598414"/>
            <a:ext cx="3492600" cy="9498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Повторы слов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Если постоянно повторять he is, she is или nice, текст становится скучным. Полезно чередовать слова и добавлять новые детали о внешности, характере и занятиях.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60000" y="1087979"/>
            <a:ext cx="2250000" cy="2014893"/>
          </a:xfrm>
          <a:prstGeom prst="rect">
            <a:avLst/>
          </a:prstGeom>
        </p:spPr>
      </p:pic>
      <p:pic>
        <p:nvPicPr>
          <p:cNvPr id="4" name="Image 2" descr="preencoded.png">    </p:cNvPr>
          <p:cNvPicPr>
            <a:picLocks noChangeAspect="1"/>
          </p:cNvPicPr>
          <p:nvPr/>
        </p:nvPicPr>
        <p:blipFill>
          <a:blip r:embed="rId3"/>
          <a:stretch>
            <a:fillRect/>
          </a:stretch>
        </p:blipFill>
        <p:spPr>
          <a:xfrm>
            <a:off x="3457978" y="1087125"/>
            <a:ext cx="2250295" cy="2016600"/>
          </a:xfrm>
          <a:prstGeom prst="rect">
            <a:avLst/>
          </a:prstGeom>
        </p:spPr>
      </p:pic>
      <p:pic>
        <p:nvPicPr>
          <p:cNvPr id="5" name="Image 3" descr="preencoded.png">    </p:cNvPr>
          <p:cNvPicPr>
            <a:picLocks noChangeAspect="1"/>
          </p:cNvPicPr>
          <p:nvPr/>
        </p:nvPicPr>
        <p:blipFill>
          <a:blip r:embed="rId4"/>
          <a:stretch>
            <a:fillRect/>
          </a:stretch>
        </p:blipFill>
        <p:spPr>
          <a:xfrm>
            <a:off x="6137941" y="1087125"/>
            <a:ext cx="2247669" cy="20166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103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19</a:t>
            </a:r>
            <a:endParaRPr lang="en-US" sz="1100" dirty="0"/>
          </a:p>
        </p:txBody>
      </p:sp>
      <p:sp>
        <p:nvSpPr>
          <p:cNvPr id="8" name="Text 1"/>
          <p:cNvSpPr txBox="1"/>
          <p:nvPr/>
        </p:nvSpPr>
        <p:spPr>
          <a:xfrm>
            <a:off x="757219" y="3780575"/>
            <a:ext cx="2250000" cy="7986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My classmate was kind and neat. He liked reading and always sat carefully at his desk. I remember that he helped others with notebooks and answered politely in class, so everyone trusted him.
</a:t>
            </a:r>
            <a:endParaRPr lang="en-US" sz="1000" dirty="0"/>
          </a:p>
        </p:txBody>
      </p:sp>
      <p:sp>
        <p:nvSpPr>
          <p:cNvPr id="9" name="Text 2"/>
          <p:cNvSpPr txBox="1"/>
          <p:nvPr/>
        </p:nvSpPr>
        <p:spPr>
          <a:xfrm>
            <a:off x="757220" y="3241225"/>
            <a:ext cx="2250000" cy="4020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Тихий и добрый одноклассник
</a:t>
            </a:r>
            <a:endParaRPr lang="en-US" sz="1300" dirty="0"/>
          </a:p>
        </p:txBody>
      </p:sp>
      <p:sp>
        <p:nvSpPr>
          <p:cNvPr id="10" name="Text 3"/>
          <p:cNvSpPr txBox="1"/>
          <p:nvPr/>
        </p:nvSpPr>
        <p:spPr>
          <a:xfrm>
            <a:off x="3456772" y="3780575"/>
            <a:ext cx="2250000" cy="7986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My classmate was active and funny. She played football very well and could run fast during games. At school she often smiled, told cheerful stories, and made the classroom feel bright and lively.
</a:t>
            </a:r>
            <a:endParaRPr lang="en-US" sz="1000" dirty="0"/>
          </a:p>
        </p:txBody>
      </p:sp>
      <p:sp>
        <p:nvSpPr>
          <p:cNvPr id="11" name="Text 4"/>
          <p:cNvSpPr txBox="1"/>
          <p:nvPr/>
        </p:nvSpPr>
        <p:spPr>
          <a:xfrm>
            <a:off x="3456772" y="3241225"/>
            <a:ext cx="2250000" cy="4020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Активная и весёлая подруга
</a:t>
            </a:r>
            <a:endParaRPr lang="en-US" sz="1300" dirty="0"/>
          </a:p>
        </p:txBody>
      </p:sp>
      <p:sp>
        <p:nvSpPr>
          <p:cNvPr id="12" name="Text 5"/>
          <p:cNvSpPr txBox="1"/>
          <p:nvPr/>
        </p:nvSpPr>
        <p:spPr>
          <a:xfrm>
            <a:off x="6136769" y="3780575"/>
            <a:ext cx="2250000" cy="7986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She had fair hair and a big smile. She was calm, clever and liked drawing at school. I still remember how she read poems at the party and spoke in a very kind voice.
</a:t>
            </a:r>
            <a:endParaRPr lang="en-US" sz="1000" dirty="0"/>
          </a:p>
        </p:txBody>
      </p:sp>
      <p:sp>
        <p:nvSpPr>
          <p:cNvPr id="13" name="Text 6"/>
          <p:cNvSpPr txBox="1"/>
          <p:nvPr/>
        </p:nvSpPr>
        <p:spPr>
          <a:xfrm>
            <a:off x="6136770" y="3241225"/>
            <a:ext cx="2250000" cy="4020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Девочка с тёплой улыбкой
</a:t>
            </a:r>
            <a:endParaRPr lang="en-US" sz="1300" dirty="0"/>
          </a:p>
        </p:txBody>
      </p:sp>
      <p:sp>
        <p:nvSpPr>
          <p:cNvPr id="14" name="Text 7"/>
          <p:cNvSpPr txBox="1"/>
          <p:nvPr/>
        </p:nvSpPr>
        <p:spPr>
          <a:xfrm>
            <a:off x="747875" y="419525"/>
            <a:ext cx="7576500" cy="5727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Мини-образцы описаний для запоминания
</a:t>
            </a:r>
            <a:endParaRPr lang="en-US" sz="25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672450" y="1461225"/>
            <a:ext cx="7726500" cy="2662800"/>
          </a:xfrm>
          <a:prstGeom prst="rect">
            <a:avLst/>
          </a:prstGeom>
          <a:noFill/>
          <a:ln/>
        </p:spPr>
        <p:txBody>
          <a:bodyPr wrap="square" lIns="0" tIns="0" rIns="0" bIns="0" rtlCol="0" anchor="t"/>
          <a:lstStyle/>
          <a:p>
            <a:pPr algn="l" indent="0" marL="0">
              <a:lnSpc>
                <a:spcPct val="100000"/>
              </a:lnSpc>
              <a:buNone/>
            </a:pPr>
            <a:r>
              <a:rPr lang="en-US" sz="3600" b="1" dirty="0">
                <a:solidFill>
                  <a:srgbClr val="000000"/>
                </a:solidFill>
                <a:latin typeface="Arial" pitchFamily="34" charset="0"/>
                <a:ea typeface="Arial" pitchFamily="34" charset="-122"/>
                <a:cs typeface="Arial" pitchFamily="34" charset="-120"/>
              </a:rPr>
              <a:t>Что важно помнить о теме describe old classmates
</a:t>
            </a:r>
            <a:pPr algn="l" indent="0" marL="0">
              <a:lnSpc>
                <a:spcPct val="100000"/>
              </a:lnSpc>
              <a:buNone/>
            </a:pPr>
            <a:r>
              <a:rPr lang="en-US" sz="3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Чтобы описать бывшего одноклассника, достаточно назвать внешность, характер, интересы и одно школьное воспоминание. Короткие фразы, добрый тон и знакомые слова делают рассказ ясным и запоминающимся.
</a:t>
            </a:r>
            <a:endParaRPr lang="en-US" sz="3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2026-05-30T09:59:33Z</dcterms:created>
  <dcterms:modified xsi:type="dcterms:W3CDTF">2026-05-30T09:59:33Z</dcterms:modified>
</cp:coreProperties>
</file>