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e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jpe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jpeg"/><Relationship Id="rId4" Type="http://schemas.openxmlformats.org/officeDocument/2006/relationships/image" Target="../media/image-4-4.jpeg"/><Relationship Id="rId5" Type="http://schemas.openxmlformats.org/officeDocument/2006/relationships/image" Target="../media/image-4-5.jpeg"/><Relationship Id="rId6" Type="http://schemas.openxmlformats.org/officeDocument/2006/relationships/image" Target="../media/image-4-6.png"/><Relationship Id="rId7" Type="http://schemas.openxmlformats.org/officeDocument/2006/relationships/slideLayout" Target="../slideLayouts/slideLayout1.xml"/><Relationship Id="rId8"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image" Target="../media/image-5-8.png"/><Relationship Id="rId9" Type="http://schemas.openxmlformats.org/officeDocument/2006/relationships/image" Target="../media/image-5-9.png"/><Relationship Id="rId10" Type="http://schemas.openxmlformats.org/officeDocument/2006/relationships/slideLayout" Target="../slideLayouts/slideLayout1.xml"/><Relationship Id="rId11"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jpeg"/><Relationship Id="rId3" Type="http://schemas.openxmlformats.org/officeDocument/2006/relationships/image" Target="../media/image-7-3.png"/><Relationship Id="rId4" Type="http://schemas.openxmlformats.org/officeDocument/2006/relationships/slideLayout" Target="../slideLayouts/slideLayout1.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jpeg"/><Relationship Id="rId3" Type="http://schemas.openxmlformats.org/officeDocument/2006/relationships/image" Target="../media/image-10-3.jpe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slideLayout" Target="../slideLayouts/slideLayout1.xml"/><Relationship Id="rId7"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jpe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slideLayout" Target="../slideLayouts/slideLayout1.xml"/><Relationship Id="rId6"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slideLayout" Target="../slideLayouts/slideLayout1.xml"/><Relationship Id="rId7"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jpeg"/><Relationship Id="rId4" Type="http://schemas.openxmlformats.org/officeDocument/2006/relationships/image" Target="../media/image-17-4.jpeg"/><Relationship Id="rId5" Type="http://schemas.openxmlformats.org/officeDocument/2006/relationships/image" Target="../media/image-17-5.jpeg"/><Relationship Id="rId6" Type="http://schemas.openxmlformats.org/officeDocument/2006/relationships/image" Target="../media/image-17-6.png"/><Relationship Id="rId7" Type="http://schemas.openxmlformats.org/officeDocument/2006/relationships/slideLayout" Target="../slideLayouts/slideLayout1.xml"/><Relationship Id="rId8"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slideLayout" Target="../slideLayouts/slideLayout1.xml"/><Relationship Id="rId8"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011693" y="-1"/>
            <a:ext cx="4148955" cy="5143499"/>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646880" y="1572897"/>
            <a:ext cx="4077519" cy="1779903"/>
          </a:xfrm>
          <a:prstGeom prst="rect">
            <a:avLst/>
          </a:prstGeom>
          <a:noFill/>
          <a:ln/>
        </p:spPr>
        <p:txBody>
          <a:bodyPr wrap="square" lIns="0" tIns="0" rIns="0" bIns="0" rtlCol="0" anchor="ctr"/>
          <a:lstStyle/>
          <a:p>
            <a:pPr algn="l" indent="0" marL="0">
              <a:lnSpc>
                <a:spcPct val="100000"/>
              </a:lnSpc>
              <a:buNone/>
            </a:pPr>
            <a:r>
              <a:rPr lang="en-US" sz="2400" b="1" dirty="0">
                <a:solidFill>
                  <a:srgbClr val="E90087"/>
                </a:solidFill>
                <a:latin typeface="Arial" pitchFamily="34" charset="0"/>
                <a:ea typeface="Arial" pitchFamily="34" charset="-122"/>
                <a:cs typeface="Arial" pitchFamily="34" charset="-120"/>
              </a:rPr>
              <a:t>Слова, которые нужно запомнить
</a:t>
            </a:r>
            <a:pPr algn="l" indent="0" marL="0">
              <a:lnSpc>
                <a:spcPct val="100000"/>
              </a:lnSpc>
              <a:buNone/>
            </a:pPr>
            <a:r>
              <a:rPr lang="en-US" sz="800" dirty="0">
                <a:solidFill>
                  <a:srgbClr val="31305C"/>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Учимся писать слова без ошибок и подсказок
</a:t>
            </a:r>
            <a:endParaRPr lang="en-US" sz="2400" dirty="0"/>
          </a:p>
        </p:txBody>
      </p:sp>
      <p:sp>
        <p:nvSpPr>
          <p:cNvPr id="6" name="Text 1"/>
          <p:cNvSpPr txBox="1"/>
          <p:nvPr/>
        </p:nvSpPr>
        <p:spPr>
          <a:xfrm>
            <a:off x="646880" y="3477723"/>
            <a:ext cx="4077520" cy="255296"/>
          </a:xfrm>
          <a:prstGeom prst="rect">
            <a:avLst/>
          </a:prstGeom>
          <a:noFill/>
          <a:ln/>
        </p:spPr>
        <p:txBody>
          <a:bodyPr wrap="square" lIns="0" tIns="0" rIns="0" bIns="0" rtlCol="0" anchor="ctr"/>
          <a:lstStyle/>
          <a:p>
            <a:pPr algn="l" indent="0" marL="0">
              <a:lnSpc>
                <a:spcPct val="100000"/>
              </a:lnSpc>
              <a:buNone/>
            </a:pPr>
            <a:r>
              <a:rPr lang="en-US" sz="1100" dirty="0">
                <a:solidFill>
                  <a:srgbClr val="EFBFBF"/>
                </a:solidFill>
                <a:latin typeface="Arial" pitchFamily="34" charset="0"/>
                <a:ea typeface="Arial" pitchFamily="34" charset="-122"/>
                <a:cs typeface="Arial" pitchFamily="34" charset="-120"/>
              </a:rPr>
              <a:t>
</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8672" y="-1"/>
            <a:ext cx="4159001" cy="5143499"/>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435745" y="1321170"/>
            <a:ext cx="4077519" cy="2501161"/>
          </a:xfrm>
          <a:prstGeom prst="rect">
            <a:avLst/>
          </a:prstGeom>
          <a:noFill/>
          <a:ln/>
        </p:spPr>
        <p:txBody>
          <a:bodyPr wrap="square" lIns="0" tIns="0" rIns="0" bIns="0" rtlCol="0" anchor="ctr"/>
          <a:lstStyle/>
          <a:p>
            <a:pPr algn="l" indent="0" marL="0">
              <a:lnSpc>
                <a:spcPct val="100000"/>
              </a:lnSpc>
              <a:buNone/>
            </a:pPr>
            <a:r>
              <a:rPr lang="en-US" sz="2400" b="1" dirty="0">
                <a:solidFill>
                  <a:srgbClr val="E90087"/>
                </a:solidFill>
                <a:latin typeface="Arial" pitchFamily="34" charset="0"/>
                <a:ea typeface="Arial" pitchFamily="34" charset="-122"/>
                <a:cs typeface="Arial" pitchFamily="34" charset="-120"/>
              </a:rPr>
              <a:t>Откуда берутся такие слова
</a:t>
            </a:r>
            <a:pPr algn="l" indent="0" marL="0">
              <a:lnSpc>
                <a:spcPct val="100000"/>
              </a:lnSpc>
              <a:buNone/>
            </a:pPr>
            <a:r>
              <a:rPr lang="en-US" sz="800" dirty="0">
                <a:solidFill>
                  <a:srgbClr val="31305C"/>
                </a:solidFill>
                <a:latin typeface="Arial" pitchFamily="34" charset="0"/>
                <a:ea typeface="Arial" pitchFamily="34" charset="-122"/>
                <a:cs typeface="Arial" pitchFamily="34" charset="-120"/>
              </a:rPr>
              <a:t>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В русском языке есть слова, где опасную букву нельзя проверить. Их нужно просто запомнить. Такие слова часто встречаются в тетрадях, учебниках, диктантах и школьных ответах.
</a:t>
            </a:r>
            <a:endParaRPr lang="en-US" sz="2400" dirty="0"/>
          </a:p>
        </p:txBody>
      </p:sp>
      <p:sp>
        <p:nvSpPr>
          <p:cNvPr id="6" name="Text 1"/>
          <p:cNvSpPr txBox="1"/>
          <p:nvPr/>
        </p:nvSpPr>
        <p:spPr>
          <a:xfrm>
            <a:off x="306395" y="4726813"/>
            <a:ext cx="2159526" cy="191626"/>
          </a:xfrm>
          <a:prstGeom prst="rect">
            <a:avLst/>
          </a:prstGeom>
          <a:noFill/>
          <a:ln/>
        </p:spPr>
        <p:txBody>
          <a:bodyPr wrap="square" lIns="0" tIns="0" rIns="0" bIns="0" rtlCol="0" anchor="ctr"/>
          <a:lstStyle/>
          <a:p>
            <a:pPr algn="l" indent="0" marL="0">
              <a:lnSpc>
                <a:spcPct val="100000"/>
              </a:lnSpc>
              <a:buNone/>
            </a:pPr>
            <a:r>
              <a:rPr lang="en-US" sz="800" b="1" dirty="0">
                <a:solidFill>
                  <a:srgbClr val="31305C"/>
                </a:solidFill>
                <a:latin typeface="Arial" pitchFamily="34" charset="0"/>
                <a:ea typeface="Arial" pitchFamily="34" charset="-122"/>
                <a:cs typeface="Arial" pitchFamily="34" charset="-120"/>
              </a:rPr>
              <a:t>2</a:t>
            </a:r>
            <a:endParaRPr lang="en-US" sz="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306395" y="4726813"/>
            <a:ext cx="2159526" cy="191626"/>
          </a:xfrm>
          <a:prstGeom prst="rect">
            <a:avLst/>
          </a:prstGeom>
          <a:noFill/>
          <a:ln/>
        </p:spPr>
        <p:txBody>
          <a:bodyPr wrap="square" lIns="0" tIns="0" rIns="0" bIns="0" rtlCol="0" anchor="ctr"/>
          <a:lstStyle/>
          <a:p>
            <a:pPr algn="l" indent="0" marL="0">
              <a:lnSpc>
                <a:spcPct val="100000"/>
              </a:lnSpc>
              <a:buNone/>
            </a:pPr>
            <a:r>
              <a:rPr lang="en-US" sz="800" b="1" dirty="0">
                <a:solidFill>
                  <a:srgbClr val="31305C"/>
                </a:solidFill>
                <a:latin typeface="Arial" pitchFamily="34" charset="0"/>
                <a:ea typeface="Arial" pitchFamily="34" charset="-122"/>
                <a:cs typeface="Arial" pitchFamily="34" charset="-120"/>
              </a:rPr>
              <a:t>3</a:t>
            </a:r>
            <a:endParaRPr lang="en-US" sz="800" dirty="0"/>
          </a:p>
        </p:txBody>
      </p:sp>
      <p:sp>
        <p:nvSpPr>
          <p:cNvPr id="4" name="Text 1"/>
          <p:cNvSpPr txBox="1"/>
          <p:nvPr/>
        </p:nvSpPr>
        <p:spPr>
          <a:xfrm>
            <a:off x="306395" y="382997"/>
            <a:ext cx="7930579" cy="98914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Что значит «слово нужно запомнить»
</a:t>
            </a:r>
            <a:endParaRPr lang="en-US" sz="2400" dirty="0"/>
          </a:p>
        </p:txBody>
      </p:sp>
      <p:sp>
        <p:nvSpPr>
          <p:cNvPr id="5" name="Text 2"/>
          <p:cNvSpPr txBox="1"/>
          <p:nvPr/>
        </p:nvSpPr>
        <p:spPr>
          <a:xfrm>
            <a:off x="1059195" y="1836173"/>
            <a:ext cx="2905975" cy="544023"/>
          </a:xfrm>
          <a:prstGeom prst="rect">
            <a:avLst/>
          </a:prstGeom>
          <a:noFill/>
          <a:ln/>
        </p:spPr>
        <p:txBody>
          <a:bodyPr wrap="square" lIns="0" tIns="0" rIns="0" bIns="0" rtlCol="0" anchor="ctr"/>
          <a:lstStyle/>
          <a:p>
            <a:pPr algn="l" indent="0" marL="0">
              <a:lnSpc>
                <a:spcPct val="100000"/>
              </a:lnSpc>
              <a:buNone/>
            </a:pPr>
            <a:r>
              <a:rPr lang="en-US" sz="1000" dirty="0">
                <a:solidFill>
                  <a:srgbClr val="31305C"/>
                </a:solidFill>
                <a:latin typeface="Arial" pitchFamily="34" charset="0"/>
                <a:ea typeface="Arial" pitchFamily="34" charset="-122"/>
                <a:cs typeface="Arial" pitchFamily="34" charset="-120"/>
              </a:rPr>
              <a:t>Это слово нельзя проверить простым правилом или подобрать к нему удобное проверочное слово. Поэтому написание приходится запоминать целиком, будто маленькую картинку.
</a:t>
            </a:r>
            <a:endParaRPr lang="en-US" sz="1000" dirty="0"/>
          </a:p>
        </p:txBody>
      </p:sp>
      <p:sp>
        <p:nvSpPr>
          <p:cNvPr id="6" name="Text 3"/>
          <p:cNvSpPr txBox="1"/>
          <p:nvPr/>
        </p:nvSpPr>
        <p:spPr>
          <a:xfrm>
            <a:off x="3507427" y="2757948"/>
            <a:ext cx="2905975" cy="544023"/>
          </a:xfrm>
          <a:prstGeom prst="rect">
            <a:avLst/>
          </a:prstGeom>
          <a:noFill/>
          <a:ln/>
        </p:spPr>
        <p:txBody>
          <a:bodyPr wrap="square" lIns="0" tIns="0" rIns="0" bIns="0" rtlCol="0" anchor="ctr"/>
          <a:lstStyle/>
          <a:p>
            <a:pPr algn="l" indent="0" marL="0">
              <a:lnSpc>
                <a:spcPct val="100000"/>
              </a:lnSpc>
              <a:buNone/>
            </a:pPr>
            <a:r>
              <a:rPr lang="en-US" sz="1000" dirty="0">
                <a:solidFill>
                  <a:srgbClr val="31305C"/>
                </a:solidFill>
                <a:latin typeface="Arial" pitchFamily="34" charset="0"/>
                <a:ea typeface="Arial" pitchFamily="34" charset="-122"/>
                <a:cs typeface="Arial" pitchFamily="34" charset="-120"/>
              </a:rPr>
              <a:t>В таком слове есть одна или несколько букв, которые легко перепутать. Именно они чаще всего становятся причиной ошибки, если писать слишком быстро и невнимательно.
</a:t>
            </a:r>
            <a:endParaRPr lang="en-US" sz="1000" dirty="0"/>
          </a:p>
        </p:txBody>
      </p:sp>
      <p:sp>
        <p:nvSpPr>
          <p:cNvPr id="7" name="Text 4"/>
          <p:cNvSpPr txBox="1"/>
          <p:nvPr/>
        </p:nvSpPr>
        <p:spPr>
          <a:xfrm>
            <a:off x="5867168" y="3723968"/>
            <a:ext cx="2905975" cy="544023"/>
          </a:xfrm>
          <a:prstGeom prst="rect">
            <a:avLst/>
          </a:prstGeom>
          <a:noFill/>
          <a:ln/>
        </p:spPr>
        <p:txBody>
          <a:bodyPr wrap="square" lIns="0" tIns="0" rIns="0" bIns="0" rtlCol="0" anchor="ctr"/>
          <a:lstStyle/>
          <a:p>
            <a:pPr algn="l" indent="0" marL="0">
              <a:lnSpc>
                <a:spcPct val="100000"/>
              </a:lnSpc>
              <a:buNone/>
            </a:pPr>
            <a:r>
              <a:rPr lang="en-US" sz="1000" dirty="0">
                <a:solidFill>
                  <a:srgbClr val="31305C"/>
                </a:solidFill>
                <a:latin typeface="Arial" pitchFamily="34" charset="0"/>
                <a:ea typeface="Arial" pitchFamily="34" charset="-122"/>
                <a:cs typeface="Arial" pitchFamily="34" charset="-120"/>
              </a:rPr>
              <a:t>Чтобы не ошибиться, слово читают, проговаривают и повторяют несколько раз. Так оно постепенно становится знакомым и начинает писаться почти автоматически.
</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41650" y="2833123"/>
            <a:ext cx="2249100" cy="1700003"/>
          </a:xfrm>
          <a:prstGeom prst="rect">
            <a:avLst/>
          </a:prstGeom>
        </p:spPr>
      </p:pic>
      <p:pic>
        <p:nvPicPr>
          <p:cNvPr id="5" name="Image 3" descr="preencoded.png">    </p:cNvPr>
          <p:cNvPicPr>
            <a:picLocks noChangeAspect="1"/>
          </p:cNvPicPr>
          <p:nvPr/>
        </p:nvPicPr>
        <p:blipFill>
          <a:blip r:embed="rId4"/>
          <a:stretch>
            <a:fillRect/>
          </a:stretch>
        </p:blipFill>
        <p:spPr>
          <a:xfrm>
            <a:off x="3161050" y="2833123"/>
            <a:ext cx="2249100" cy="1700003"/>
          </a:xfrm>
          <a:prstGeom prst="rect">
            <a:avLst/>
          </a:prstGeom>
        </p:spPr>
      </p:pic>
      <p:pic>
        <p:nvPicPr>
          <p:cNvPr id="6" name="Image 4" descr="preencoded.png">    </p:cNvPr>
          <p:cNvPicPr>
            <a:picLocks noChangeAspect="1"/>
          </p:cNvPicPr>
          <p:nvPr/>
        </p:nvPicPr>
        <p:blipFill>
          <a:blip r:embed="rId5"/>
          <a:stretch>
            <a:fillRect/>
          </a:stretch>
        </p:blipFill>
        <p:spPr>
          <a:xfrm>
            <a:off x="6018550" y="2833123"/>
            <a:ext cx="2249100" cy="1700003"/>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06395" y="4726813"/>
            <a:ext cx="2159526" cy="191626"/>
          </a:xfrm>
          <a:prstGeom prst="rect">
            <a:avLst/>
          </a:prstGeom>
          <a:noFill/>
          <a:ln/>
        </p:spPr>
        <p:txBody>
          <a:bodyPr wrap="square" lIns="0" tIns="0" rIns="0" bIns="0" rtlCol="0" anchor="ctr"/>
          <a:lstStyle/>
          <a:p>
            <a:pPr algn="l" indent="0" marL="0">
              <a:lnSpc>
                <a:spcPct val="100000"/>
              </a:lnSpc>
              <a:buNone/>
            </a:pPr>
            <a:r>
              <a:rPr lang="en-US" sz="800" b="1" dirty="0">
                <a:solidFill>
                  <a:srgbClr val="FFFFFF"/>
                </a:solidFill>
                <a:latin typeface="Arial" pitchFamily="34" charset="0"/>
                <a:ea typeface="Arial" pitchFamily="34" charset="-122"/>
                <a:cs typeface="Arial" pitchFamily="34" charset="-120"/>
              </a:rPr>
              <a:t>4</a:t>
            </a:r>
            <a:endParaRPr lang="en-US" sz="800" dirty="0"/>
          </a:p>
        </p:txBody>
      </p:sp>
      <p:sp>
        <p:nvSpPr>
          <p:cNvPr id="9" name="Text 1"/>
          <p:cNvSpPr txBox="1"/>
          <p:nvPr/>
        </p:nvSpPr>
        <p:spPr>
          <a:xfrm>
            <a:off x="384513" y="1882511"/>
            <a:ext cx="2139614" cy="817472"/>
          </a:xfrm>
          <a:prstGeom prst="rect">
            <a:avLst/>
          </a:prstGeom>
          <a:noFill/>
          <a:ln/>
        </p:spPr>
        <p:txBody>
          <a:bodyPr wrap="square" lIns="0" tIns="0" rIns="0" bIns="0" rtlCol="0" anchor="t"/>
          <a:lstStyle/>
          <a:p>
            <a:pPr algn="l" indent="0" marL="0">
              <a:lnSpc>
                <a:spcPct val="100000"/>
              </a:lnSpc>
              <a:buNone/>
            </a:pPr>
            <a:r>
              <a:rPr lang="en-US" sz="941" b="1" dirty="0">
                <a:solidFill>
                  <a:srgbClr val="E90087"/>
                </a:solidFill>
                <a:latin typeface="Arial" pitchFamily="34" charset="0"/>
                <a:ea typeface="Arial" pitchFamily="34" charset="-122"/>
                <a:cs typeface="Arial" pitchFamily="34" charset="-120"/>
              </a:rPr>
              <a:t>Безударная гласная в середине
</a:t>
            </a:r>
            <a:pPr algn="l" indent="0" marL="0">
              <a:lnSpc>
                <a:spcPct val="100000"/>
              </a:lnSpc>
              <a:buNone/>
            </a:pPr>
            <a:r>
              <a:rPr lang="en-US" sz="784"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784" dirty="0">
                <a:solidFill>
                  <a:srgbClr val="FFFFFF"/>
                </a:solidFill>
                <a:latin typeface="Arial" pitchFamily="34" charset="0"/>
                <a:ea typeface="Arial" pitchFamily="34" charset="-122"/>
                <a:cs typeface="Arial" pitchFamily="34" charset="-120"/>
              </a:rPr>
              <a:t>В слове дорога трудным бывает первый звук, а в слове берёза — безударная гласная в середине. Если написать наугад, ошибка сразу заметна. Поэтому такие буквы выделяют цветом или рамкой, чтобы глаз запомнил их быстрее.
</a:t>
            </a:r>
            <a:endParaRPr lang="en-US" sz="941" dirty="0"/>
          </a:p>
        </p:txBody>
      </p:sp>
      <p:sp>
        <p:nvSpPr>
          <p:cNvPr id="10" name="Text 2"/>
          <p:cNvSpPr txBox="1"/>
          <p:nvPr/>
        </p:nvSpPr>
        <p:spPr>
          <a:xfrm>
            <a:off x="3203913" y="1882511"/>
            <a:ext cx="2139614" cy="817472"/>
          </a:xfrm>
          <a:prstGeom prst="rect">
            <a:avLst/>
          </a:prstGeom>
          <a:noFill/>
          <a:ln/>
        </p:spPr>
        <p:txBody>
          <a:bodyPr wrap="square" lIns="0" tIns="0" rIns="0" bIns="0" rtlCol="0" anchor="t"/>
          <a:lstStyle/>
          <a:p>
            <a:pPr algn="l" indent="0" marL="0">
              <a:lnSpc>
                <a:spcPct val="100000"/>
              </a:lnSpc>
              <a:buNone/>
            </a:pPr>
            <a:r>
              <a:rPr lang="en-US" sz="918" b="1" dirty="0">
                <a:solidFill>
                  <a:srgbClr val="E90087"/>
                </a:solidFill>
                <a:latin typeface="Arial" pitchFamily="34" charset="0"/>
                <a:ea typeface="Arial" pitchFamily="34" charset="-122"/>
                <a:cs typeface="Arial" pitchFamily="34" charset="-120"/>
              </a:rPr>
              <a:t>Согласные, которые слышатся не очень чётко
</a:t>
            </a:r>
            <a:pPr algn="l" indent="0" marL="0">
              <a:lnSpc>
                <a:spcPct val="100000"/>
              </a:lnSpc>
              <a:buNone/>
            </a:pPr>
            <a:r>
              <a:rPr lang="en-US" sz="765"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765" dirty="0">
                <a:solidFill>
                  <a:srgbClr val="FFFFFF"/>
                </a:solidFill>
                <a:latin typeface="Arial" pitchFamily="34" charset="0"/>
                <a:ea typeface="Arial" pitchFamily="34" charset="-122"/>
                <a:cs typeface="Arial" pitchFamily="34" charset="-120"/>
              </a:rPr>
              <a:t>В слове лестница не все звуки слышны одинаково отчётливо. Ребёнок может пропустить букву или поставить лишнюю. Крупная запись помогает увидеть слово целиком и не потерять ни одной важной буквы.
</a:t>
            </a:r>
            <a:endParaRPr lang="en-US" sz="918" dirty="0"/>
          </a:p>
        </p:txBody>
      </p:sp>
      <p:sp>
        <p:nvSpPr>
          <p:cNvPr id="11" name="Text 3"/>
          <p:cNvSpPr txBox="1"/>
          <p:nvPr/>
        </p:nvSpPr>
        <p:spPr>
          <a:xfrm>
            <a:off x="6061413" y="1882511"/>
            <a:ext cx="2139614" cy="817472"/>
          </a:xfrm>
          <a:prstGeom prst="rect">
            <a:avLst/>
          </a:prstGeom>
          <a:noFill/>
          <a:ln/>
        </p:spPr>
        <p:txBody>
          <a:bodyPr wrap="square" lIns="0" tIns="0" rIns="0" bIns="0" rtlCol="0" anchor="t"/>
          <a:lstStyle/>
          <a:p>
            <a:pPr algn="l" indent="0" marL="0">
              <a:lnSpc>
                <a:spcPct val="100000"/>
              </a:lnSpc>
              <a:buNone/>
            </a:pPr>
            <a:r>
              <a:rPr lang="en-US" sz="900" b="1" dirty="0">
                <a:solidFill>
                  <a:srgbClr val="E90087"/>
                </a:solidFill>
                <a:latin typeface="Arial" pitchFamily="34" charset="0"/>
                <a:ea typeface="Arial" pitchFamily="34" charset="-122"/>
                <a:cs typeface="Arial" pitchFamily="34" charset="-120"/>
              </a:rPr>
              <a:t>Когда слово нужно рассмотреть внимательно
</a:t>
            </a:r>
            <a:pPr algn="l" indent="0" marL="0">
              <a:lnSpc>
                <a:spcPct val="100000"/>
              </a:lnSpc>
              <a:buNone/>
            </a:pPr>
            <a:r>
              <a:rPr lang="en-US" sz="75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750" dirty="0">
                <a:solidFill>
                  <a:srgbClr val="FFFFFF"/>
                </a:solidFill>
                <a:latin typeface="Arial" pitchFamily="34" charset="0"/>
                <a:ea typeface="Arial" pitchFamily="34" charset="-122"/>
                <a:cs typeface="Arial" pitchFamily="34" charset="-120"/>
              </a:rPr>
              <a:t>В слове праздник трудность часто появляется из-за сочетания букв, а не только из-за одной гласной. Если слово показать крупно, трудное место легко заметить. Тогда оно перестаёт казаться «прыгающим» и становится понятным.
</a:t>
            </a:r>
            <a:endParaRPr lang="en-US" sz="900" dirty="0"/>
          </a:p>
        </p:txBody>
      </p:sp>
      <p:sp>
        <p:nvSpPr>
          <p:cNvPr id="12" name="Text 4"/>
          <p:cNvSpPr txBox="1"/>
          <p:nvPr/>
        </p:nvSpPr>
        <p:spPr>
          <a:xfrm>
            <a:off x="306395" y="382997"/>
            <a:ext cx="7930579" cy="98914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Где прячутся трудные места в слове
</a:t>
            </a:r>
            <a:endParaRPr lang="en-US"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36102" y="1992620"/>
            <a:ext cx="339989" cy="339989"/>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2643814" y="1992620"/>
            <a:ext cx="297490" cy="339989"/>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4809025" y="1992620"/>
            <a:ext cx="339989" cy="339989"/>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6994078" y="2010257"/>
            <a:ext cx="342803" cy="304714"/>
          </a:xfrm>
          <a:prstGeom prst="rect">
            <a:avLst/>
          </a:prstGeom>
        </p:spPr>
      </p:pic>
      <p:sp>
        <p:nvSpPr>
          <p:cNvPr id="11" name="Text 0"/>
          <p:cNvSpPr txBox="1"/>
          <p:nvPr/>
        </p:nvSpPr>
        <p:spPr>
          <a:xfrm>
            <a:off x="306395" y="4726813"/>
            <a:ext cx="2159526" cy="191626"/>
          </a:xfrm>
          <a:prstGeom prst="rect">
            <a:avLst/>
          </a:prstGeom>
          <a:noFill/>
          <a:ln/>
        </p:spPr>
        <p:txBody>
          <a:bodyPr wrap="square" lIns="0" tIns="0" rIns="0" bIns="0" rtlCol="0" anchor="ctr"/>
          <a:lstStyle/>
          <a:p>
            <a:pPr algn="l" indent="0" marL="0">
              <a:lnSpc>
                <a:spcPct val="100000"/>
              </a:lnSpc>
              <a:buNone/>
            </a:pPr>
            <a:r>
              <a:rPr lang="en-US" sz="800" b="1" dirty="0">
                <a:solidFill>
                  <a:srgbClr val="FFFFFF"/>
                </a:solidFill>
                <a:latin typeface="Arial" pitchFamily="34" charset="0"/>
                <a:ea typeface="Arial" pitchFamily="34" charset="-122"/>
                <a:cs typeface="Arial" pitchFamily="34" charset="-120"/>
              </a:rPr>
              <a:t>5</a:t>
            </a:r>
            <a:endParaRPr lang="en-US" sz="800" dirty="0"/>
          </a:p>
        </p:txBody>
      </p:sp>
      <p:sp>
        <p:nvSpPr>
          <p:cNvPr id="12" name="Text 1"/>
          <p:cNvSpPr txBox="1"/>
          <p:nvPr/>
        </p:nvSpPr>
        <p:spPr>
          <a:xfrm>
            <a:off x="306395" y="2589232"/>
            <a:ext cx="1811497" cy="1726844"/>
          </a:xfrm>
          <a:prstGeom prst="rect">
            <a:avLst/>
          </a:prstGeom>
          <a:noFill/>
          <a:ln/>
        </p:spPr>
        <p:txBody>
          <a:bodyPr wrap="square" lIns="0" tIns="0" rIns="0" bIns="0" rtlCol="0" anchor="t"/>
          <a:lstStyle/>
          <a:p>
            <a:pPr algn="l" indent="0" marL="0">
              <a:lnSpc>
                <a:spcPct val="100000"/>
              </a:lnSpc>
              <a:buNone/>
            </a:pPr>
            <a:r>
              <a:rPr lang="en-US" sz="1100" b="1" dirty="0">
                <a:solidFill>
                  <a:srgbClr val="E90087"/>
                </a:solidFill>
                <a:latin typeface="Arial" pitchFamily="34" charset="0"/>
                <a:ea typeface="Arial" pitchFamily="34" charset="-122"/>
                <a:cs typeface="Arial" pitchFamily="34" charset="-120"/>
              </a:rPr>
              <a:t>Письмо в тетради
</a:t>
            </a:r>
            <a:pPr algn="l" indent="0" marL="0">
              <a:lnSpc>
                <a:spcPct val="100000"/>
              </a:lnSpc>
              <a:buNone/>
            </a:pPr>
            <a:r>
              <a:rPr lang="en-US" sz="10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Словарные слова нужны на каждом уроке. Если знать их написание, легче аккуратно выполнять классные и домашние работы без лишних исправлений.
</a:t>
            </a:r>
            <a:endParaRPr lang="en-US" sz="1100" dirty="0"/>
          </a:p>
        </p:txBody>
      </p:sp>
      <p:sp>
        <p:nvSpPr>
          <p:cNvPr id="13" name="Text 2"/>
          <p:cNvSpPr txBox="1"/>
          <p:nvPr/>
        </p:nvSpPr>
        <p:spPr>
          <a:xfrm>
            <a:off x="2492856" y="2589232"/>
            <a:ext cx="1811497" cy="1726844"/>
          </a:xfrm>
          <a:prstGeom prst="rect">
            <a:avLst/>
          </a:prstGeom>
          <a:noFill/>
          <a:ln/>
        </p:spPr>
        <p:txBody>
          <a:bodyPr wrap="square" lIns="0" tIns="0" rIns="0" bIns="0" rtlCol="0" anchor="t"/>
          <a:lstStyle/>
          <a:p>
            <a:pPr algn="l" indent="0" marL="0">
              <a:lnSpc>
                <a:spcPct val="100000"/>
              </a:lnSpc>
              <a:buNone/>
            </a:pPr>
            <a:r>
              <a:rPr lang="en-US" sz="1100" b="1" dirty="0">
                <a:solidFill>
                  <a:srgbClr val="E90087"/>
                </a:solidFill>
                <a:latin typeface="Arial" pitchFamily="34" charset="0"/>
                <a:ea typeface="Arial" pitchFamily="34" charset="-122"/>
                <a:cs typeface="Arial" pitchFamily="34" charset="-120"/>
              </a:rPr>
              <a:t>Чтение и диктанты
</a:t>
            </a:r>
            <a:pPr algn="l" indent="0" marL="0">
              <a:lnSpc>
                <a:spcPct val="100000"/>
              </a:lnSpc>
              <a:buNone/>
            </a:pPr>
            <a:r>
              <a:rPr lang="en-US" sz="10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Такие слова часто встречаются в учебнике и проверочных работах. Чем увереннее ребёнок их узнаёт, тем спокойнее он пишет диктант и читает задание.
</a:t>
            </a:r>
            <a:endParaRPr lang="en-US" sz="1100" dirty="0"/>
          </a:p>
        </p:txBody>
      </p:sp>
      <p:sp>
        <p:nvSpPr>
          <p:cNvPr id="14" name="Text 3"/>
          <p:cNvSpPr txBox="1"/>
          <p:nvPr/>
        </p:nvSpPr>
        <p:spPr>
          <a:xfrm>
            <a:off x="4679318" y="2589232"/>
            <a:ext cx="1811497" cy="1726844"/>
          </a:xfrm>
          <a:prstGeom prst="rect">
            <a:avLst/>
          </a:prstGeom>
          <a:noFill/>
          <a:ln/>
        </p:spPr>
        <p:txBody>
          <a:bodyPr wrap="square" lIns="0" tIns="0" rIns="0" bIns="0" rtlCol="0" anchor="t"/>
          <a:lstStyle/>
          <a:p>
            <a:pPr algn="l" indent="0" marL="0">
              <a:lnSpc>
                <a:spcPct val="100000"/>
              </a:lnSpc>
              <a:buNone/>
            </a:pPr>
            <a:r>
              <a:rPr lang="en-US" sz="1100" b="1" dirty="0">
                <a:solidFill>
                  <a:srgbClr val="E90087"/>
                </a:solidFill>
                <a:latin typeface="Arial" pitchFamily="34" charset="0"/>
                <a:ea typeface="Arial" pitchFamily="34" charset="-122"/>
                <a:cs typeface="Arial" pitchFamily="34" charset="-120"/>
              </a:rPr>
              <a:t>Ответы у доски
</a:t>
            </a:r>
            <a:pPr algn="l" indent="0" marL="0">
              <a:lnSpc>
                <a:spcPct val="100000"/>
              </a:lnSpc>
              <a:buNone/>
            </a:pPr>
            <a:r>
              <a:rPr lang="en-US" sz="10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Во время устного ответа и короткого рассказа школьник тоже пишет на листе или в черновике. Знакомое слово помогает не задумываться над каждой буквой.
</a:t>
            </a:r>
            <a:endParaRPr lang="en-US" sz="1100" dirty="0"/>
          </a:p>
        </p:txBody>
      </p:sp>
      <p:sp>
        <p:nvSpPr>
          <p:cNvPr id="15" name="Text 4"/>
          <p:cNvSpPr txBox="1"/>
          <p:nvPr/>
        </p:nvSpPr>
        <p:spPr>
          <a:xfrm>
            <a:off x="6865778" y="2589232"/>
            <a:ext cx="1811497" cy="1726844"/>
          </a:xfrm>
          <a:prstGeom prst="rect">
            <a:avLst/>
          </a:prstGeom>
          <a:noFill/>
          <a:ln/>
        </p:spPr>
        <p:txBody>
          <a:bodyPr wrap="square" lIns="0" tIns="0" rIns="0" bIns="0" rtlCol="0" anchor="t"/>
          <a:lstStyle/>
          <a:p>
            <a:pPr algn="l" indent="0" marL="0">
              <a:lnSpc>
                <a:spcPct val="100000"/>
              </a:lnSpc>
              <a:buNone/>
            </a:pPr>
            <a:r>
              <a:rPr lang="en-US" sz="1100" b="1" dirty="0">
                <a:solidFill>
                  <a:srgbClr val="E90087"/>
                </a:solidFill>
                <a:latin typeface="Arial" pitchFamily="34" charset="0"/>
                <a:ea typeface="Arial" pitchFamily="34" charset="-122"/>
                <a:cs typeface="Arial" pitchFamily="34" charset="-120"/>
              </a:rPr>
              <a:t>Уверенность в письме
</a:t>
            </a:r>
            <a:pPr algn="l" indent="0" marL="0">
              <a:lnSpc>
                <a:spcPct val="100000"/>
              </a:lnSpc>
              <a:buNone/>
            </a:pPr>
            <a:r>
              <a:rPr lang="en-US" sz="10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Когда трудные слова запомнены, ребёнок пишет смелее и быстрее. Ошибок становится меньше, а вся запись выглядит чище и опрятнее.
</a:t>
            </a:r>
            <a:endParaRPr lang="en-US" sz="1100" dirty="0"/>
          </a:p>
        </p:txBody>
      </p:sp>
      <p:sp>
        <p:nvSpPr>
          <p:cNvPr id="16" name="Text 5"/>
          <p:cNvSpPr txBox="1"/>
          <p:nvPr/>
        </p:nvSpPr>
        <p:spPr>
          <a:xfrm>
            <a:off x="306395" y="382997"/>
            <a:ext cx="7930579" cy="98914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Зачем знать эти слова
</a:t>
            </a:r>
            <a:endParaRPr lang="en-US" sz="2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306395" y="4726813"/>
            <a:ext cx="2159526" cy="191626"/>
          </a:xfrm>
          <a:prstGeom prst="rect">
            <a:avLst/>
          </a:prstGeom>
          <a:noFill/>
          <a:ln/>
        </p:spPr>
        <p:txBody>
          <a:bodyPr wrap="square" lIns="0" tIns="0" rIns="0" bIns="0" rtlCol="0" anchor="ctr"/>
          <a:lstStyle/>
          <a:p>
            <a:pPr algn="l" indent="0" marL="0">
              <a:lnSpc>
                <a:spcPct val="100000"/>
              </a:lnSpc>
              <a:buNone/>
            </a:pPr>
            <a:r>
              <a:rPr lang="en-US" sz="800" b="1" dirty="0">
                <a:solidFill>
                  <a:srgbClr val="31305C"/>
                </a:solidFill>
                <a:latin typeface="Arial" pitchFamily="34" charset="0"/>
                <a:ea typeface="Arial" pitchFamily="34" charset="-122"/>
                <a:cs typeface="Arial" pitchFamily="34" charset="-120"/>
              </a:rPr>
              <a:t>6</a:t>
            </a:r>
            <a:endParaRPr lang="en-US" sz="800" dirty="0"/>
          </a:p>
        </p:txBody>
      </p:sp>
      <p:sp>
        <p:nvSpPr>
          <p:cNvPr id="5" name="Text 1"/>
          <p:cNvSpPr txBox="1"/>
          <p:nvPr/>
        </p:nvSpPr>
        <p:spPr>
          <a:xfrm>
            <a:off x="306395" y="382997"/>
            <a:ext cx="7930579" cy="98914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Слова из школьного словаря 3 класса
</a:t>
            </a:r>
            <a:endParaRPr lang="en-US" sz="2400" dirty="0"/>
          </a:p>
        </p:txBody>
      </p:sp>
      <p:sp>
        <p:nvSpPr>
          <p:cNvPr id="6" name="Text 2"/>
          <p:cNvSpPr txBox="1"/>
          <p:nvPr/>
        </p:nvSpPr>
        <p:spPr>
          <a:xfrm>
            <a:off x="910151" y="2080193"/>
            <a:ext cx="1867308" cy="1906895"/>
          </a:xfrm>
          <a:prstGeom prst="rect">
            <a:avLst/>
          </a:prstGeom>
          <a:noFill/>
          <a:ln/>
        </p:spPr>
        <p:txBody>
          <a:bodyPr wrap="square" lIns="0" tIns="0" rIns="0" bIns="0" rtlCol="0" anchor="ctr"/>
          <a:lstStyle/>
          <a:p>
            <a:pPr algn="l" indent="0" marL="0">
              <a:lnSpc>
                <a:spcPct val="100000"/>
              </a:lnSpc>
              <a:buNone/>
            </a:pPr>
            <a:r>
              <a:rPr lang="en-US" sz="1000" dirty="0">
                <a:solidFill>
                  <a:srgbClr val="31305C"/>
                </a:solidFill>
                <a:latin typeface="Arial" pitchFamily="34" charset="0"/>
                <a:ea typeface="Arial" pitchFamily="34" charset="-122"/>
                <a:cs typeface="Arial" pitchFamily="34" charset="-120"/>
              </a:rPr>
              <a:t>Часто повторяются слова, которые дети видят в школе каждый день: тетрадь, пенал, карандаш, девочка, работа. Они помогают писать о своих учебных делах без подсказки.
</a:t>
            </a:r>
            <a:endParaRPr lang="en-US" sz="1000" dirty="0"/>
          </a:p>
        </p:txBody>
      </p:sp>
      <p:sp>
        <p:nvSpPr>
          <p:cNvPr id="7" name="Text 3"/>
          <p:cNvSpPr txBox="1"/>
          <p:nvPr/>
        </p:nvSpPr>
        <p:spPr>
          <a:xfrm>
            <a:off x="3922051" y="2080193"/>
            <a:ext cx="1867308" cy="1906895"/>
          </a:xfrm>
          <a:prstGeom prst="rect">
            <a:avLst/>
          </a:prstGeom>
          <a:noFill/>
          <a:ln/>
        </p:spPr>
        <p:txBody>
          <a:bodyPr wrap="square" lIns="0" tIns="0" rIns="0" bIns="0" rtlCol="0" anchor="ctr"/>
          <a:lstStyle/>
          <a:p>
            <a:pPr algn="l" indent="0" marL="0">
              <a:lnSpc>
                <a:spcPct val="100000"/>
              </a:lnSpc>
              <a:buNone/>
            </a:pPr>
            <a:r>
              <a:rPr lang="en-US" sz="1000" dirty="0">
                <a:solidFill>
                  <a:srgbClr val="31305C"/>
                </a:solidFill>
                <a:latin typeface="Arial" pitchFamily="34" charset="0"/>
                <a:ea typeface="Arial" pitchFamily="34" charset="-122"/>
                <a:cs typeface="Arial" pitchFamily="34" charset="-120"/>
              </a:rPr>
              <a:t>Есть и слова из тем «природа» и «животные»: деревня, капуста, ягода, собака, медведь, дорога. Такие слова встречаются в рассказах, упражнениях и словарных заданиях.
</a:t>
            </a:r>
            <a:endParaRPr lang="en-US" sz="1000" dirty="0"/>
          </a:p>
        </p:txBody>
      </p:sp>
      <p:sp>
        <p:nvSpPr>
          <p:cNvPr id="8" name="Text 4"/>
          <p:cNvSpPr txBox="1"/>
          <p:nvPr/>
        </p:nvSpPr>
        <p:spPr>
          <a:xfrm>
            <a:off x="6905836" y="2080193"/>
            <a:ext cx="1867308" cy="1906895"/>
          </a:xfrm>
          <a:prstGeom prst="rect">
            <a:avLst/>
          </a:prstGeom>
          <a:noFill/>
          <a:ln/>
        </p:spPr>
        <p:txBody>
          <a:bodyPr wrap="square" lIns="0" tIns="0" rIns="0" bIns="0" rtlCol="0" anchor="ctr"/>
          <a:lstStyle/>
          <a:p>
            <a:pPr algn="l" indent="0" marL="0">
              <a:lnSpc>
                <a:spcPct val="100000"/>
              </a:lnSpc>
              <a:buNone/>
            </a:pPr>
            <a:r>
              <a:rPr lang="en-US" sz="1000" dirty="0">
                <a:solidFill>
                  <a:srgbClr val="31305C"/>
                </a:solidFill>
                <a:latin typeface="Arial" pitchFamily="34" charset="0"/>
                <a:ea typeface="Arial" pitchFamily="34" charset="-122"/>
                <a:cs typeface="Arial" pitchFamily="34" charset="-120"/>
              </a:rPr>
              <a:t>Полезно объединять слова по группам: школа, еда, природа, животные, город. Так память лучше замечает похожие слова и быстрее находит нужное написание.
</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731504" y="1810642"/>
            <a:ext cx="5123021" cy="3331965"/>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06395" y="382997"/>
            <a:ext cx="7930579" cy="98914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Как помогает зрительная память
</a:t>
            </a:r>
            <a:endParaRPr lang="en-US" sz="2400" dirty="0"/>
          </a:p>
        </p:txBody>
      </p:sp>
      <p:sp>
        <p:nvSpPr>
          <p:cNvPr id="6" name="Text 1"/>
          <p:cNvSpPr txBox="1"/>
          <p:nvPr/>
        </p:nvSpPr>
        <p:spPr>
          <a:xfrm>
            <a:off x="1090070" y="1949881"/>
            <a:ext cx="2481653" cy="985508"/>
          </a:xfrm>
          <a:prstGeom prst="rect">
            <a:avLst/>
          </a:prstGeom>
          <a:noFill/>
          <a:ln/>
        </p:spPr>
        <p:txBody>
          <a:bodyPr wrap="square" lIns="0" tIns="0" rIns="0" bIns="0" rtlCol="0" anchor="t"/>
          <a:lstStyle/>
          <a:p>
            <a:pPr algn="l" indent="0" marL="0">
              <a:lnSpc>
                <a:spcPct val="100000"/>
              </a:lnSpc>
              <a:buNone/>
            </a:pPr>
            <a:r>
              <a:rPr lang="en-US" sz="1100" b="1" dirty="0">
                <a:solidFill>
                  <a:srgbClr val="E90087"/>
                </a:solidFill>
                <a:latin typeface="Arial" pitchFamily="34" charset="0"/>
                <a:ea typeface="Arial" pitchFamily="34" charset="-122"/>
                <a:cs typeface="Arial" pitchFamily="34" charset="-120"/>
              </a:rPr>
              <a:t>Слово нужно хорошо увидеть
</a:t>
            </a:r>
            <a:pPr algn="l" indent="0" marL="0">
              <a:lnSpc>
                <a:spcPct val="100000"/>
              </a:lnSpc>
              <a:buNone/>
            </a:pPr>
            <a:r>
              <a:rPr lang="en-US" sz="800" dirty="0">
                <a:solidFill>
                  <a:srgbClr val="31305C"/>
                </a:solidFill>
                <a:latin typeface="Arial" pitchFamily="34" charset="0"/>
                <a:ea typeface="Arial" pitchFamily="34" charset="-122"/>
                <a:cs typeface="Arial" pitchFamily="34" charset="-120"/>
              </a:rPr>
              <a:t>
</a:t>
            </a:r>
            <a:pPr algn="l" indent="0" marL="0">
              <a:lnSpc>
                <a:spcPct val="100000"/>
              </a:lnSpc>
              <a:buNone/>
            </a:pPr>
            <a:r>
              <a:rPr lang="en-US" sz="900" dirty="0">
                <a:solidFill>
                  <a:srgbClr val="31305C"/>
                </a:solidFill>
                <a:latin typeface="Arial" pitchFamily="34" charset="0"/>
                <a:ea typeface="Arial" pitchFamily="34" charset="-122"/>
                <a:cs typeface="Arial" pitchFamily="34" charset="-120"/>
              </a:rPr>
              <a:t>Если слово написано крупно и разборчиво, его легче удержать в памяти. Глазу проще запомнить форму слова, чем быстрое и небрежное написание.
</a:t>
            </a:r>
            <a:endParaRPr lang="en-US" sz="1100" dirty="0"/>
          </a:p>
        </p:txBody>
      </p:sp>
      <p:sp>
        <p:nvSpPr>
          <p:cNvPr id="7" name="Text 2"/>
          <p:cNvSpPr txBox="1"/>
          <p:nvPr/>
        </p:nvSpPr>
        <p:spPr>
          <a:xfrm>
            <a:off x="306395" y="4726813"/>
            <a:ext cx="2159526" cy="191626"/>
          </a:xfrm>
          <a:prstGeom prst="rect">
            <a:avLst/>
          </a:prstGeom>
          <a:noFill/>
          <a:ln/>
        </p:spPr>
        <p:txBody>
          <a:bodyPr wrap="square" lIns="0" tIns="0" rIns="0" bIns="0" rtlCol="0" anchor="ctr"/>
          <a:lstStyle/>
          <a:p>
            <a:pPr algn="l" indent="0" marL="0">
              <a:lnSpc>
                <a:spcPct val="100000"/>
              </a:lnSpc>
              <a:buNone/>
            </a:pPr>
            <a:r>
              <a:rPr lang="en-US" sz="800" b="1" dirty="0">
                <a:solidFill>
                  <a:srgbClr val="31305C"/>
                </a:solidFill>
                <a:latin typeface="Arial" pitchFamily="34" charset="0"/>
                <a:ea typeface="Arial" pitchFamily="34" charset="-122"/>
                <a:cs typeface="Arial" pitchFamily="34" charset="-120"/>
              </a:rPr>
              <a:t>7</a:t>
            </a:r>
            <a:endParaRPr lang="en-US" sz="800" dirty="0"/>
          </a:p>
        </p:txBody>
      </p:sp>
      <p:sp>
        <p:nvSpPr>
          <p:cNvPr id="8" name="Text 3"/>
          <p:cNvSpPr txBox="1"/>
          <p:nvPr/>
        </p:nvSpPr>
        <p:spPr>
          <a:xfrm>
            <a:off x="1090070" y="3579578"/>
            <a:ext cx="2481653" cy="985508"/>
          </a:xfrm>
          <a:prstGeom prst="rect">
            <a:avLst/>
          </a:prstGeom>
          <a:noFill/>
          <a:ln/>
        </p:spPr>
        <p:txBody>
          <a:bodyPr wrap="square" lIns="0" tIns="0" rIns="0" bIns="0" rtlCol="0" anchor="t"/>
          <a:lstStyle/>
          <a:p>
            <a:pPr algn="l" indent="0" marL="0">
              <a:lnSpc>
                <a:spcPct val="100000"/>
              </a:lnSpc>
              <a:buNone/>
            </a:pPr>
            <a:r>
              <a:rPr lang="en-US" sz="1100" b="1" dirty="0">
                <a:solidFill>
                  <a:srgbClr val="E90087"/>
                </a:solidFill>
                <a:latin typeface="Arial" pitchFamily="34" charset="0"/>
                <a:ea typeface="Arial" pitchFamily="34" charset="-122"/>
                <a:cs typeface="Arial" pitchFamily="34" charset="-120"/>
              </a:rPr>
              <a:t>Картинка и выделение буквы
</a:t>
            </a:r>
            <a:pPr algn="l" indent="0" marL="0">
              <a:lnSpc>
                <a:spcPct val="100000"/>
              </a:lnSpc>
              <a:buNone/>
            </a:pPr>
            <a:r>
              <a:rPr lang="en-US" sz="800" dirty="0">
                <a:solidFill>
                  <a:srgbClr val="31305C"/>
                </a:solidFill>
                <a:latin typeface="Arial" pitchFamily="34" charset="0"/>
                <a:ea typeface="Arial" pitchFamily="34" charset="-122"/>
                <a:cs typeface="Arial" pitchFamily="34" charset="-120"/>
              </a:rPr>
              <a:t>
</a:t>
            </a:r>
            <a:pPr algn="l" indent="0" marL="0">
              <a:lnSpc>
                <a:spcPct val="100000"/>
              </a:lnSpc>
              <a:buNone/>
            </a:pPr>
            <a:r>
              <a:rPr lang="en-US" sz="900" dirty="0">
                <a:solidFill>
                  <a:srgbClr val="31305C"/>
                </a:solidFill>
                <a:latin typeface="Arial" pitchFamily="34" charset="0"/>
                <a:ea typeface="Arial" pitchFamily="34" charset="-122"/>
                <a:cs typeface="Arial" pitchFamily="34" charset="-120"/>
              </a:rPr>
              <a:t>Рядом с рисунком слово запоминается ещё лучше: яблоко, берёза, карандаш. Цвет, рамка и подчёркивание сразу показывают трудную букву и делают её особенно заметной.
</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306395" y="4726813"/>
            <a:ext cx="2159526" cy="191626"/>
          </a:xfrm>
          <a:prstGeom prst="rect">
            <a:avLst/>
          </a:prstGeom>
          <a:noFill/>
          <a:ln/>
        </p:spPr>
        <p:txBody>
          <a:bodyPr wrap="square" lIns="0" tIns="0" rIns="0" bIns="0" rtlCol="0" anchor="ctr"/>
          <a:lstStyle/>
          <a:p>
            <a:pPr algn="l" indent="0" marL="0">
              <a:lnSpc>
                <a:spcPct val="100000"/>
              </a:lnSpc>
              <a:buNone/>
            </a:pPr>
            <a:r>
              <a:rPr lang="en-US" sz="800" b="1" dirty="0">
                <a:solidFill>
                  <a:srgbClr val="FFFFFF"/>
                </a:solidFill>
                <a:latin typeface="Arial" pitchFamily="34" charset="0"/>
                <a:ea typeface="Arial" pitchFamily="34" charset="-122"/>
                <a:cs typeface="Arial" pitchFamily="34" charset="-120"/>
              </a:rPr>
              <a:t>8</a:t>
            </a:r>
            <a:endParaRPr lang="en-US" sz="800" dirty="0"/>
          </a:p>
        </p:txBody>
      </p:sp>
      <p:sp>
        <p:nvSpPr>
          <p:cNvPr id="4" name="Text 1"/>
          <p:cNvSpPr txBox="1"/>
          <p:nvPr/>
        </p:nvSpPr>
        <p:spPr>
          <a:xfrm>
            <a:off x="306395" y="382997"/>
            <a:ext cx="7930579" cy="98914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Как помогает слуховая память
</a:t>
            </a:r>
            <a:endParaRPr lang="en-US" sz="2400" dirty="0"/>
          </a:p>
        </p:txBody>
      </p:sp>
      <p:sp>
        <p:nvSpPr>
          <p:cNvPr id="5" name="Text 2"/>
          <p:cNvSpPr txBox="1"/>
          <p:nvPr/>
        </p:nvSpPr>
        <p:spPr>
          <a:xfrm>
            <a:off x="910151" y="2080193"/>
            <a:ext cx="1720290" cy="1906895"/>
          </a:xfrm>
          <a:prstGeom prst="rect">
            <a:avLst/>
          </a:prstGeom>
          <a:noFill/>
          <a:ln/>
        </p:spPr>
        <p:txBody>
          <a:bodyPr wrap="square" lIns="0" tIns="0" rIns="0" bIns="0" rtlCol="0" anchor="ctr"/>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Слово полезно произносить медленно и чётко. Когда ребёнок слышит каждый слог, ему легче заметить, где слово начинается, а где заканчивается.
</a:t>
            </a:r>
            <a:endParaRPr lang="en-US" sz="1000" dirty="0"/>
          </a:p>
        </p:txBody>
      </p:sp>
      <p:sp>
        <p:nvSpPr>
          <p:cNvPr id="6" name="Text 3"/>
          <p:cNvSpPr txBox="1"/>
          <p:nvPr/>
        </p:nvSpPr>
        <p:spPr>
          <a:xfrm>
            <a:off x="4088428" y="2080193"/>
            <a:ext cx="1720290" cy="1906895"/>
          </a:xfrm>
          <a:prstGeom prst="rect">
            <a:avLst/>
          </a:prstGeom>
          <a:noFill/>
          <a:ln/>
        </p:spPr>
        <p:txBody>
          <a:bodyPr wrap="square" lIns="0" tIns="0" rIns="0" bIns="0" rtlCol="0" anchor="ctr"/>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Помогают хлопки в ладоши и деление на слоги. Так слово звучит ритмично, почти как короткая песенка, а запомнить его становится веселее.
</a:t>
            </a:r>
            <a:endParaRPr lang="en-US" sz="1000" dirty="0"/>
          </a:p>
        </p:txBody>
      </p:sp>
      <p:sp>
        <p:nvSpPr>
          <p:cNvPr id="7" name="Text 4"/>
          <p:cNvSpPr txBox="1"/>
          <p:nvPr/>
        </p:nvSpPr>
        <p:spPr>
          <a:xfrm>
            <a:off x="7052854" y="2080193"/>
            <a:ext cx="1720290" cy="1906895"/>
          </a:xfrm>
          <a:prstGeom prst="rect">
            <a:avLst/>
          </a:prstGeom>
          <a:noFill/>
          <a:ln/>
        </p:spPr>
        <p:txBody>
          <a:bodyPr wrap="square" lIns="0" tIns="0" rIns="0" bIns="0" rtlCol="0" anchor="ctr"/>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Можно повторять слова вслух несколько раз: со-ба-ка, те-традь, ка-ран-даш. Чем яснее звучание, тем надёжнее оно остаётся в памяти.
</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306395" y="4726813"/>
            <a:ext cx="2159526" cy="191626"/>
          </a:xfrm>
          <a:prstGeom prst="rect">
            <a:avLst/>
          </a:prstGeom>
          <a:noFill/>
          <a:ln/>
        </p:spPr>
        <p:txBody>
          <a:bodyPr wrap="square" lIns="0" tIns="0" rIns="0" bIns="0" rtlCol="0" anchor="ctr"/>
          <a:lstStyle/>
          <a:p>
            <a:pPr algn="l" indent="0" marL="0">
              <a:lnSpc>
                <a:spcPct val="100000"/>
              </a:lnSpc>
              <a:buNone/>
            </a:pPr>
            <a:r>
              <a:rPr lang="en-US" sz="800" b="1" dirty="0">
                <a:solidFill>
                  <a:srgbClr val="31305C"/>
                </a:solidFill>
                <a:latin typeface="Arial" pitchFamily="34" charset="0"/>
                <a:ea typeface="Arial" pitchFamily="34" charset="-122"/>
                <a:cs typeface="Arial" pitchFamily="34" charset="-120"/>
              </a:rPr>
              <a:t>9</a:t>
            </a:r>
            <a:endParaRPr lang="en-US" sz="800" dirty="0"/>
          </a:p>
        </p:txBody>
      </p:sp>
      <p:sp>
        <p:nvSpPr>
          <p:cNvPr id="4" name="Text 1"/>
          <p:cNvSpPr txBox="1"/>
          <p:nvPr/>
        </p:nvSpPr>
        <p:spPr>
          <a:xfrm>
            <a:off x="306395" y="2382963"/>
            <a:ext cx="1775740" cy="1308926"/>
          </a:xfrm>
          <a:prstGeom prst="rect">
            <a:avLst/>
          </a:prstGeom>
          <a:noFill/>
          <a:ln/>
        </p:spPr>
        <p:txBody>
          <a:bodyPr wrap="square" lIns="0" tIns="0" rIns="0" bIns="0" rtlCol="0" anchor="t"/>
          <a:lstStyle/>
          <a:p>
            <a:pPr algn="l" indent="0" marL="0">
              <a:lnSpc>
                <a:spcPct val="100000"/>
              </a:lnSpc>
              <a:buNone/>
            </a:pPr>
            <a:r>
              <a:rPr lang="en-US" sz="1100" dirty="0">
                <a:solidFill>
                  <a:srgbClr val="31305C"/>
                </a:solidFill>
                <a:latin typeface="Arial" pitchFamily="34" charset="0"/>
                <a:ea typeface="Arial" pitchFamily="34" charset="-122"/>
                <a:cs typeface="Arial" pitchFamily="34" charset="-120"/>
              </a:rPr>
              <a:t>Письмо в воздухе помогает руке запомнить путь букв. Ребёнок как будто тренируется перед настоящей записью, и слово становится знакомее.
</a:t>
            </a:r>
            <a:endParaRPr lang="en-US" sz="1100" dirty="0"/>
          </a:p>
        </p:txBody>
      </p:sp>
      <p:sp>
        <p:nvSpPr>
          <p:cNvPr id="5" name="Text 2"/>
          <p:cNvSpPr txBox="1"/>
          <p:nvPr/>
        </p:nvSpPr>
        <p:spPr>
          <a:xfrm>
            <a:off x="306395" y="382997"/>
            <a:ext cx="7930579" cy="98914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Как помогает движение руки
</a:t>
            </a:r>
            <a:endParaRPr lang="en-US" sz="2400" dirty="0"/>
          </a:p>
        </p:txBody>
      </p:sp>
      <p:sp>
        <p:nvSpPr>
          <p:cNvPr id="6" name="Text 3"/>
          <p:cNvSpPr txBox="1"/>
          <p:nvPr/>
        </p:nvSpPr>
        <p:spPr>
          <a:xfrm>
            <a:off x="2632256" y="2382963"/>
            <a:ext cx="1775740" cy="1308926"/>
          </a:xfrm>
          <a:prstGeom prst="rect">
            <a:avLst/>
          </a:prstGeom>
          <a:noFill/>
          <a:ln/>
        </p:spPr>
        <p:txBody>
          <a:bodyPr wrap="square" lIns="0" tIns="0" rIns="0" bIns="0" rtlCol="0" anchor="t"/>
          <a:lstStyle/>
          <a:p>
            <a:pPr algn="l" indent="0" marL="0">
              <a:lnSpc>
                <a:spcPct val="100000"/>
              </a:lnSpc>
              <a:buNone/>
            </a:pPr>
            <a:r>
              <a:rPr lang="en-US" sz="1100" dirty="0">
                <a:solidFill>
                  <a:srgbClr val="31305C"/>
                </a:solidFill>
                <a:latin typeface="Arial" pitchFamily="34" charset="0"/>
                <a:ea typeface="Arial" pitchFamily="34" charset="-122"/>
                <a:cs typeface="Arial" pitchFamily="34" charset="-120"/>
              </a:rPr>
              <a:t>Обводка слова пальцем или по образцу делает буквы более «памятными». Рука повторяет форму слова, а глаза следят за каждой буквой.
</a:t>
            </a:r>
            <a:endParaRPr lang="en-US" sz="1100" dirty="0"/>
          </a:p>
        </p:txBody>
      </p:sp>
      <p:sp>
        <p:nvSpPr>
          <p:cNvPr id="7" name="Text 4"/>
          <p:cNvSpPr txBox="1"/>
          <p:nvPr/>
        </p:nvSpPr>
        <p:spPr>
          <a:xfrm>
            <a:off x="4856750" y="2382963"/>
            <a:ext cx="1775740" cy="1308926"/>
          </a:xfrm>
          <a:prstGeom prst="rect">
            <a:avLst/>
          </a:prstGeom>
          <a:noFill/>
          <a:ln/>
        </p:spPr>
        <p:txBody>
          <a:bodyPr wrap="square" lIns="0" tIns="0" rIns="0" bIns="0" rtlCol="0" anchor="t"/>
          <a:lstStyle/>
          <a:p>
            <a:pPr algn="l" indent="0" marL="0">
              <a:lnSpc>
                <a:spcPct val="100000"/>
              </a:lnSpc>
              <a:buNone/>
            </a:pPr>
            <a:r>
              <a:rPr lang="en-US" sz="1100" dirty="0">
                <a:solidFill>
                  <a:srgbClr val="31305C"/>
                </a:solidFill>
                <a:latin typeface="Arial" pitchFamily="34" charset="0"/>
                <a:ea typeface="Arial" pitchFamily="34" charset="-122"/>
                <a:cs typeface="Arial" pitchFamily="34" charset="-120"/>
              </a:rPr>
              <a:t>Списывание по образцу учит писать слово правильно и аккуратно. Важно смотреть не только на начало, но и на середину, и на конец слова.
</a:t>
            </a:r>
            <a:endParaRPr lang="en-US" sz="1100" dirty="0"/>
          </a:p>
        </p:txBody>
      </p:sp>
      <p:sp>
        <p:nvSpPr>
          <p:cNvPr id="8" name="Text 5"/>
          <p:cNvSpPr txBox="1"/>
          <p:nvPr/>
        </p:nvSpPr>
        <p:spPr>
          <a:xfrm>
            <a:off x="7065026" y="2382963"/>
            <a:ext cx="1775740" cy="1308926"/>
          </a:xfrm>
          <a:prstGeom prst="rect">
            <a:avLst/>
          </a:prstGeom>
          <a:noFill/>
          <a:ln/>
        </p:spPr>
        <p:txBody>
          <a:bodyPr wrap="square" lIns="0" tIns="0" rIns="0" bIns="0" rtlCol="0" anchor="t"/>
          <a:lstStyle/>
          <a:p>
            <a:pPr algn="l" indent="0" marL="0">
              <a:lnSpc>
                <a:spcPct val="100000"/>
              </a:lnSpc>
              <a:buNone/>
            </a:pPr>
            <a:r>
              <a:rPr lang="en-US" sz="1100" dirty="0">
                <a:solidFill>
                  <a:srgbClr val="31305C"/>
                </a:solidFill>
                <a:latin typeface="Arial" pitchFamily="34" charset="0"/>
                <a:ea typeface="Arial" pitchFamily="34" charset="-122"/>
                <a:cs typeface="Arial" pitchFamily="34" charset="-120"/>
              </a:rPr>
              <a:t>Запись по памяти проверяет, что уже получилось запомнить. Если потом сравнить с образцом, сразу видно, где нужна ещё одна тренировка.
</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28600" y="1502588"/>
            <a:ext cx="4130041" cy="2335248"/>
          </a:xfrm>
          <a:prstGeom prst="rect">
            <a:avLst/>
          </a:prstGeom>
        </p:spPr>
      </p:pic>
      <p:pic>
        <p:nvPicPr>
          <p:cNvPr id="4" name="Image 2" descr="preencoded.png">    </p:cNvPr>
          <p:cNvPicPr>
            <a:picLocks noChangeAspect="1"/>
          </p:cNvPicPr>
          <p:nvPr/>
        </p:nvPicPr>
        <p:blipFill>
          <a:blip r:embed="rId3"/>
          <a:stretch>
            <a:fillRect/>
          </a:stretch>
        </p:blipFill>
        <p:spPr>
          <a:xfrm>
            <a:off x="4771103" y="1502588"/>
            <a:ext cx="4130041" cy="2335248"/>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06395" y="3982400"/>
            <a:ext cx="3873163" cy="651797"/>
          </a:xfrm>
          <a:prstGeom prst="rect">
            <a:avLst/>
          </a:prstGeom>
          <a:noFill/>
          <a:ln/>
        </p:spPr>
        <p:txBody>
          <a:bodyPr wrap="square" lIns="0" tIns="0" rIns="0" bIns="0" rtlCol="0" anchor="t"/>
          <a:lstStyle/>
          <a:p>
            <a:pPr algn="l" indent="0" marL="0">
              <a:lnSpc>
                <a:spcPct val="100000"/>
              </a:lnSpc>
              <a:buNone/>
            </a:pPr>
            <a:r>
              <a:rPr lang="en-US" sz="993" b="1" dirty="0">
                <a:solidFill>
                  <a:srgbClr val="E90087"/>
                </a:solidFill>
                <a:latin typeface="Arial" pitchFamily="34" charset="0"/>
                <a:ea typeface="Arial" pitchFamily="34" charset="-122"/>
                <a:cs typeface="Arial" pitchFamily="34" charset="-120"/>
              </a:rPr>
              <a:t>Медведь оставил след лапы
</a:t>
            </a:r>
            <a:pPr algn="l" indent="0" marL="0">
              <a:lnSpc>
                <a:spcPct val="100000"/>
              </a:lnSpc>
              <a:buNone/>
            </a:pPr>
            <a:r>
              <a:rPr lang="en-US" sz="827"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827" dirty="0">
                <a:solidFill>
                  <a:srgbClr val="110F24"/>
                </a:solidFill>
                <a:latin typeface="Arial" pitchFamily="34" charset="0"/>
                <a:ea typeface="Arial" pitchFamily="34" charset="-122"/>
                <a:cs typeface="Arial" pitchFamily="34" charset="-120"/>
              </a:rPr>
              <a:t>В слове медведь трудную букву можно представить как след лапы на снегу. Такой образ помогает не забыть, где стоит нужная буква. Чем смешнее картинка, тем быстрее она вспоминается, будто маленький секрет для памяти.
</a:t>
            </a:r>
            <a:endParaRPr lang="en-US" sz="993" dirty="0"/>
          </a:p>
        </p:txBody>
      </p:sp>
      <p:sp>
        <p:nvSpPr>
          <p:cNvPr id="8" name="Text 1"/>
          <p:cNvSpPr txBox="1"/>
          <p:nvPr/>
        </p:nvSpPr>
        <p:spPr>
          <a:xfrm>
            <a:off x="4840295" y="3982400"/>
            <a:ext cx="3873163" cy="651797"/>
          </a:xfrm>
          <a:prstGeom prst="rect">
            <a:avLst/>
          </a:prstGeom>
          <a:noFill/>
          <a:ln/>
        </p:spPr>
        <p:txBody>
          <a:bodyPr wrap="square" lIns="0" tIns="0" rIns="0" bIns="0" rtlCol="0" anchor="t"/>
          <a:lstStyle/>
          <a:p>
            <a:pPr algn="l" indent="0" marL="0">
              <a:lnSpc>
                <a:spcPct val="100000"/>
              </a:lnSpc>
              <a:buNone/>
            </a:pPr>
            <a:r>
              <a:rPr lang="en-US" sz="1058" b="1" dirty="0">
                <a:solidFill>
                  <a:srgbClr val="E90087"/>
                </a:solidFill>
                <a:latin typeface="Arial" pitchFamily="34" charset="0"/>
                <a:ea typeface="Arial" pitchFamily="34" charset="-122"/>
                <a:cs typeface="Arial" pitchFamily="34" charset="-120"/>
              </a:rPr>
              <a:t>У коровы круглое пятнышко
</a:t>
            </a:r>
            <a:pPr algn="l" indent="0" marL="0">
              <a:lnSpc>
                <a:spcPct val="100000"/>
              </a:lnSpc>
              <a:buNone/>
            </a:pPr>
            <a:r>
              <a:rPr lang="en-US" sz="882"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882" dirty="0">
                <a:solidFill>
                  <a:srgbClr val="110F24"/>
                </a:solidFill>
                <a:latin typeface="Arial" pitchFamily="34" charset="0"/>
                <a:ea typeface="Arial" pitchFamily="34" charset="-122"/>
                <a:cs typeface="Arial" pitchFamily="34" charset="-120"/>
              </a:rPr>
              <a:t>В слове корова буква о может напоминать круглое пятно на боку. Ребёнок смотрит на весёлый рисунок и сразу вспоминает написание. Небольшая шутка в голове часто работает лучше, чем долгое разглядывание слова.
</a:t>
            </a:r>
            <a:endParaRPr lang="en-US" sz="1058" dirty="0"/>
          </a:p>
        </p:txBody>
      </p:sp>
      <p:sp>
        <p:nvSpPr>
          <p:cNvPr id="9" name="Text 2"/>
          <p:cNvSpPr txBox="1"/>
          <p:nvPr/>
        </p:nvSpPr>
        <p:spPr>
          <a:xfrm>
            <a:off x="306395" y="4726813"/>
            <a:ext cx="2159526" cy="191626"/>
          </a:xfrm>
          <a:prstGeom prst="rect">
            <a:avLst/>
          </a:prstGeom>
          <a:noFill/>
          <a:ln/>
        </p:spPr>
        <p:txBody>
          <a:bodyPr wrap="square" lIns="0" tIns="0" rIns="0" bIns="0" rtlCol="0" anchor="ctr"/>
          <a:lstStyle/>
          <a:p>
            <a:pPr algn="l" indent="0" marL="0">
              <a:lnSpc>
                <a:spcPct val="100000"/>
              </a:lnSpc>
              <a:buNone/>
            </a:pPr>
            <a:r>
              <a:rPr lang="en-US" sz="800" b="1" dirty="0">
                <a:solidFill>
                  <a:srgbClr val="110F24"/>
                </a:solidFill>
                <a:latin typeface="Arial" pitchFamily="34" charset="0"/>
                <a:ea typeface="Arial" pitchFamily="34" charset="-122"/>
                <a:cs typeface="Arial" pitchFamily="34" charset="-120"/>
              </a:rPr>
              <a:t>10</a:t>
            </a:r>
            <a:endParaRPr lang="en-US" sz="800" dirty="0"/>
          </a:p>
        </p:txBody>
      </p:sp>
      <p:sp>
        <p:nvSpPr>
          <p:cNvPr id="10" name="Text 3"/>
          <p:cNvSpPr txBox="1"/>
          <p:nvPr/>
        </p:nvSpPr>
        <p:spPr>
          <a:xfrm>
            <a:off x="306395" y="382997"/>
            <a:ext cx="7930579" cy="98914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Смешные подсказки и образы
</a:t>
            </a:r>
            <a:endParaRPr lang="en-US" sz="2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72146" y="1688549"/>
            <a:ext cx="8399709" cy="2799903"/>
          </a:xfrm>
          <a:prstGeom prst="rect">
            <a:avLst/>
          </a:prstGeom>
        </p:spPr>
      </p:pic>
      <p:sp>
        <p:nvSpPr>
          <p:cNvPr id="4" name="Text 0"/>
          <p:cNvSpPr txBox="1"/>
          <p:nvPr/>
        </p:nvSpPr>
        <p:spPr>
          <a:xfrm>
            <a:off x="306395" y="4726813"/>
            <a:ext cx="2159526" cy="191626"/>
          </a:xfrm>
          <a:prstGeom prst="rect">
            <a:avLst/>
          </a:prstGeom>
          <a:noFill/>
          <a:ln/>
        </p:spPr>
        <p:txBody>
          <a:bodyPr wrap="square" lIns="0" tIns="0" rIns="0" bIns="0" rtlCol="0" anchor="ctr"/>
          <a:lstStyle/>
          <a:p>
            <a:pPr algn="l" indent="0" marL="0">
              <a:lnSpc>
                <a:spcPct val="100000"/>
              </a:lnSpc>
              <a:buNone/>
            </a:pPr>
            <a:r>
              <a:rPr lang="en-US" sz="800" b="1" dirty="0">
                <a:solidFill>
                  <a:srgbClr val="110F24"/>
                </a:solidFill>
                <a:latin typeface="Arial" pitchFamily="34" charset="0"/>
                <a:ea typeface="Arial" pitchFamily="34" charset="-122"/>
                <a:cs typeface="Arial" pitchFamily="34" charset="-120"/>
              </a:rPr>
              <a:t>11</a:t>
            </a:r>
            <a:endParaRPr lang="en-US" sz="800" dirty="0"/>
          </a:p>
        </p:txBody>
      </p:sp>
      <p:sp>
        <p:nvSpPr>
          <p:cNvPr id="5" name="Text 1"/>
          <p:cNvSpPr txBox="1"/>
          <p:nvPr/>
        </p:nvSpPr>
        <p:spPr>
          <a:xfrm>
            <a:off x="306395" y="382997"/>
            <a:ext cx="7930579" cy="989141"/>
          </a:xfrm>
          <a:prstGeom prst="rect">
            <a:avLst/>
          </a:prstGeom>
          <a:noFill/>
          <a:ln/>
        </p:spPr>
        <p:txBody>
          <a:bodyPr wrap="square" lIns="0" tIns="0" rIns="0" bIns="0" rtlCol="0" anchor="ctr"/>
          <a:lstStyle/>
          <a:p>
            <a:pPr algn="l" indent="0" marL="0">
              <a:lnSpc>
                <a:spcPct val="100000"/>
              </a:lnSpc>
              <a:buNone/>
            </a:pPr>
            <a:r>
              <a:rPr lang="en-US" sz="2400" b="1" dirty="0">
                <a:solidFill>
                  <a:srgbClr val="E90087"/>
                </a:solidFill>
                <a:latin typeface="Arial" pitchFamily="34" charset="0"/>
                <a:ea typeface="Arial" pitchFamily="34" charset="-122"/>
                <a:cs typeface="Arial" pitchFamily="34" charset="-120"/>
              </a:rPr>
              <a:t>Шаг за шагом к запоминанию слова
</a:t>
            </a:r>
            <a:pPr algn="l" indent="0" marL="0">
              <a:lnSpc>
                <a:spcPct val="100000"/>
              </a:lnSpc>
              <a:buNone/>
            </a:pPr>
            <a:r>
              <a:rPr lang="en-US" sz="8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Последовательность помогает задействовать зрение, слух и руку, чтобы трудное слово осталось в памяти надолго.
</a:t>
            </a:r>
            <a:endParaRPr lang="en-US" sz="2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306395" y="4726813"/>
            <a:ext cx="2159526" cy="191626"/>
          </a:xfrm>
          <a:prstGeom prst="rect">
            <a:avLst/>
          </a:prstGeom>
          <a:noFill/>
          <a:ln/>
        </p:spPr>
        <p:txBody>
          <a:bodyPr wrap="square" lIns="0" tIns="0" rIns="0" bIns="0" rtlCol="0" anchor="ctr"/>
          <a:lstStyle/>
          <a:p>
            <a:pPr algn="l" indent="0" marL="0">
              <a:lnSpc>
                <a:spcPct val="100000"/>
              </a:lnSpc>
              <a:buNone/>
            </a:pPr>
            <a:r>
              <a:rPr lang="en-US" sz="800" b="1" dirty="0">
                <a:solidFill>
                  <a:srgbClr val="31305C"/>
                </a:solidFill>
                <a:latin typeface="Arial" pitchFamily="34" charset="0"/>
                <a:ea typeface="Arial" pitchFamily="34" charset="-122"/>
                <a:cs typeface="Arial" pitchFamily="34" charset="-120"/>
              </a:rPr>
              <a:t>12</a:t>
            </a:r>
            <a:endParaRPr lang="en-US" sz="800" dirty="0"/>
          </a:p>
        </p:txBody>
      </p:sp>
      <p:sp>
        <p:nvSpPr>
          <p:cNvPr id="4" name="Text 1"/>
          <p:cNvSpPr txBox="1"/>
          <p:nvPr/>
        </p:nvSpPr>
        <p:spPr>
          <a:xfrm>
            <a:off x="306395" y="382997"/>
            <a:ext cx="7930579" cy="98914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Какие ошибки встречаются чаще всего
</a:t>
            </a:r>
            <a:endParaRPr lang="en-US" sz="2400" dirty="0"/>
          </a:p>
        </p:txBody>
      </p:sp>
      <p:sp>
        <p:nvSpPr>
          <p:cNvPr id="5" name="Text 2"/>
          <p:cNvSpPr txBox="1"/>
          <p:nvPr/>
        </p:nvSpPr>
        <p:spPr>
          <a:xfrm>
            <a:off x="1059195" y="1836173"/>
            <a:ext cx="2905975" cy="544023"/>
          </a:xfrm>
          <a:prstGeom prst="rect">
            <a:avLst/>
          </a:prstGeom>
          <a:noFill/>
          <a:ln/>
        </p:spPr>
        <p:txBody>
          <a:bodyPr wrap="square" lIns="0" tIns="0" rIns="0" bIns="0" rtlCol="0" anchor="ctr"/>
          <a:lstStyle/>
          <a:p>
            <a:pPr algn="l" indent="0" marL="0">
              <a:lnSpc>
                <a:spcPct val="100000"/>
              </a:lnSpc>
              <a:buNone/>
            </a:pPr>
            <a:r>
              <a:rPr lang="en-US" sz="1000" dirty="0">
                <a:solidFill>
                  <a:srgbClr val="31305C"/>
                </a:solidFill>
                <a:latin typeface="Arial" pitchFamily="34" charset="0"/>
                <a:ea typeface="Arial" pitchFamily="34" charset="-122"/>
                <a:cs typeface="Arial" pitchFamily="34" charset="-120"/>
              </a:rPr>
              <a:t>Чаще всего дети путают похожие гласные, особенно а и о, е и и. Такие буквы в словарных словах не всегда слышатся отчётливо, поэтому рука легко делает неверный выбор.
</a:t>
            </a:r>
            <a:endParaRPr lang="en-US" sz="1000" dirty="0"/>
          </a:p>
        </p:txBody>
      </p:sp>
      <p:sp>
        <p:nvSpPr>
          <p:cNvPr id="6" name="Text 3"/>
          <p:cNvSpPr txBox="1"/>
          <p:nvPr/>
        </p:nvSpPr>
        <p:spPr>
          <a:xfrm>
            <a:off x="3507427" y="2757948"/>
            <a:ext cx="2905975" cy="544023"/>
          </a:xfrm>
          <a:prstGeom prst="rect">
            <a:avLst/>
          </a:prstGeom>
          <a:noFill/>
          <a:ln/>
        </p:spPr>
        <p:txBody>
          <a:bodyPr wrap="square" lIns="0" tIns="0" rIns="0" bIns="0" rtlCol="0" anchor="ctr"/>
          <a:lstStyle/>
          <a:p>
            <a:pPr algn="l" indent="0" marL="0">
              <a:lnSpc>
                <a:spcPct val="100000"/>
              </a:lnSpc>
              <a:buNone/>
            </a:pPr>
            <a:r>
              <a:rPr lang="en-US" sz="971" dirty="0">
                <a:solidFill>
                  <a:srgbClr val="31305C"/>
                </a:solidFill>
                <a:latin typeface="Arial" pitchFamily="34" charset="0"/>
                <a:ea typeface="Arial" pitchFamily="34" charset="-122"/>
                <a:cs typeface="Arial" pitchFamily="34" charset="-120"/>
              </a:rPr>
              <a:t>Ещё одна частая ошибка — пропуск мягкого знака или лишняя буква в середине слова. Это заметно в словах вроде учитель, ребята и молоко, где написание не совпадает со звучанием.
</a:t>
            </a:r>
            <a:endParaRPr lang="en-US" sz="971" dirty="0"/>
          </a:p>
        </p:txBody>
      </p:sp>
      <p:sp>
        <p:nvSpPr>
          <p:cNvPr id="7" name="Text 4"/>
          <p:cNvSpPr txBox="1"/>
          <p:nvPr/>
        </p:nvSpPr>
        <p:spPr>
          <a:xfrm>
            <a:off x="5867168" y="3723968"/>
            <a:ext cx="2905975" cy="544023"/>
          </a:xfrm>
          <a:prstGeom prst="rect">
            <a:avLst/>
          </a:prstGeom>
          <a:noFill/>
          <a:ln/>
        </p:spPr>
        <p:txBody>
          <a:bodyPr wrap="square" lIns="0" tIns="0" rIns="0" bIns="0" rtlCol="0" anchor="ctr"/>
          <a:lstStyle/>
          <a:p>
            <a:pPr algn="l" indent="0" marL="0">
              <a:lnSpc>
                <a:spcPct val="100000"/>
              </a:lnSpc>
              <a:buNone/>
            </a:pPr>
            <a:r>
              <a:rPr lang="en-US" sz="978" dirty="0">
                <a:solidFill>
                  <a:srgbClr val="31305C"/>
                </a:solidFill>
                <a:latin typeface="Arial" pitchFamily="34" charset="0"/>
                <a:ea typeface="Arial" pitchFamily="34" charset="-122"/>
                <a:cs typeface="Arial" pitchFamily="34" charset="-120"/>
              </a:rPr>
              <a:t>Иногда трудным оказывается не только середина, но и начало или конец слова. Поэтому важно проверять всё слово целиком, а не смотреть только на самый «подозрительный» кусочек.
</a:t>
            </a:r>
            <a:endParaRPr lang="en-US" sz="978"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306395" y="4726813"/>
            <a:ext cx="2159526" cy="191626"/>
          </a:xfrm>
          <a:prstGeom prst="rect">
            <a:avLst/>
          </a:prstGeom>
          <a:noFill/>
          <a:ln/>
        </p:spPr>
        <p:txBody>
          <a:bodyPr wrap="square" lIns="0" tIns="0" rIns="0" bIns="0" rtlCol="0" anchor="ctr"/>
          <a:lstStyle/>
          <a:p>
            <a:pPr algn="l" indent="0" marL="0">
              <a:lnSpc>
                <a:spcPct val="100000"/>
              </a:lnSpc>
              <a:buNone/>
            </a:pPr>
            <a:r>
              <a:rPr lang="en-US" sz="800" b="1" dirty="0">
                <a:solidFill>
                  <a:srgbClr val="31305C"/>
                </a:solidFill>
                <a:latin typeface="Arial" pitchFamily="34" charset="0"/>
                <a:ea typeface="Arial" pitchFamily="34" charset="-122"/>
                <a:cs typeface="Arial" pitchFamily="34" charset="-120"/>
              </a:rPr>
              <a:t>13</a:t>
            </a:r>
            <a:endParaRPr lang="en-US" sz="800" dirty="0"/>
          </a:p>
        </p:txBody>
      </p:sp>
      <p:sp>
        <p:nvSpPr>
          <p:cNvPr id="5" name="Text 1"/>
          <p:cNvSpPr txBox="1"/>
          <p:nvPr/>
        </p:nvSpPr>
        <p:spPr>
          <a:xfrm>
            <a:off x="306395" y="382997"/>
            <a:ext cx="7930579" cy="98914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Короткие правила-подсказки для памяти
</a:t>
            </a:r>
            <a:endParaRPr lang="en-US" sz="2400" dirty="0"/>
          </a:p>
        </p:txBody>
      </p:sp>
      <p:sp>
        <p:nvSpPr>
          <p:cNvPr id="6" name="Text 2"/>
          <p:cNvSpPr txBox="1"/>
          <p:nvPr/>
        </p:nvSpPr>
        <p:spPr>
          <a:xfrm>
            <a:off x="910151" y="2080193"/>
            <a:ext cx="1867308" cy="1906895"/>
          </a:xfrm>
          <a:prstGeom prst="rect">
            <a:avLst/>
          </a:prstGeom>
          <a:noFill/>
          <a:ln/>
        </p:spPr>
        <p:txBody>
          <a:bodyPr wrap="square" lIns="0" tIns="0" rIns="0" bIns="0" rtlCol="0" anchor="ctr"/>
          <a:lstStyle/>
          <a:p>
            <a:pPr algn="l" indent="0" marL="0">
              <a:lnSpc>
                <a:spcPct val="100000"/>
              </a:lnSpc>
              <a:buNone/>
            </a:pPr>
            <a:r>
              <a:rPr lang="en-US" sz="1000" dirty="0">
                <a:solidFill>
                  <a:srgbClr val="31305C"/>
                </a:solidFill>
                <a:latin typeface="Arial" pitchFamily="34" charset="0"/>
                <a:ea typeface="Arial" pitchFamily="34" charset="-122"/>
                <a:cs typeface="Arial" pitchFamily="34" charset="-120"/>
              </a:rPr>
              <a:t>Первое правило простое: увидел трудную букву — остановись и запомни её. Если смотреть на слово внимательно, ошибка не успевает спрятаться и испортить запись.
</a:t>
            </a:r>
            <a:endParaRPr lang="en-US" sz="1000" dirty="0"/>
          </a:p>
        </p:txBody>
      </p:sp>
      <p:sp>
        <p:nvSpPr>
          <p:cNvPr id="7" name="Text 3"/>
          <p:cNvSpPr txBox="1"/>
          <p:nvPr/>
        </p:nvSpPr>
        <p:spPr>
          <a:xfrm>
            <a:off x="3922051" y="2080193"/>
            <a:ext cx="1867308" cy="1906895"/>
          </a:xfrm>
          <a:prstGeom prst="rect">
            <a:avLst/>
          </a:prstGeom>
          <a:noFill/>
          <a:ln/>
        </p:spPr>
        <p:txBody>
          <a:bodyPr wrap="square" lIns="0" tIns="0" rIns="0" bIns="0" rtlCol="0" anchor="ctr"/>
          <a:lstStyle/>
          <a:p>
            <a:pPr algn="l" indent="0" marL="0">
              <a:lnSpc>
                <a:spcPct val="100000"/>
              </a:lnSpc>
              <a:buNone/>
            </a:pPr>
            <a:r>
              <a:rPr lang="en-US" sz="1000" dirty="0">
                <a:solidFill>
                  <a:srgbClr val="31305C"/>
                </a:solidFill>
                <a:latin typeface="Arial" pitchFamily="34" charset="0"/>
                <a:ea typeface="Arial" pitchFamily="34" charset="-122"/>
                <a:cs typeface="Arial" pitchFamily="34" charset="-120"/>
              </a:rPr>
              <a:t>Второе правило — вести личный словарик. В нём слово можно записать несколько раз, подчеркнуть опасную букву и рядом нарисовать маленькую подсказку, чтобы слово стало узнаваемым.
</a:t>
            </a:r>
            <a:endParaRPr lang="en-US" sz="1000" dirty="0"/>
          </a:p>
        </p:txBody>
      </p:sp>
      <p:sp>
        <p:nvSpPr>
          <p:cNvPr id="8" name="Text 4"/>
          <p:cNvSpPr txBox="1"/>
          <p:nvPr/>
        </p:nvSpPr>
        <p:spPr>
          <a:xfrm>
            <a:off x="6905836" y="2080193"/>
            <a:ext cx="1867308" cy="1906895"/>
          </a:xfrm>
          <a:prstGeom prst="rect">
            <a:avLst/>
          </a:prstGeom>
          <a:noFill/>
          <a:ln/>
        </p:spPr>
        <p:txBody>
          <a:bodyPr wrap="square" lIns="0" tIns="0" rIns="0" bIns="0" rtlCol="0" anchor="ctr"/>
          <a:lstStyle/>
          <a:p>
            <a:pPr algn="l" indent="0" marL="0">
              <a:lnSpc>
                <a:spcPct val="100000"/>
              </a:lnSpc>
              <a:buNone/>
            </a:pPr>
            <a:r>
              <a:rPr lang="en-US" sz="1000" dirty="0">
                <a:solidFill>
                  <a:srgbClr val="31305C"/>
                </a:solidFill>
                <a:latin typeface="Arial" pitchFamily="34" charset="0"/>
                <a:ea typeface="Arial" pitchFamily="34" charset="-122"/>
                <a:cs typeface="Arial" pitchFamily="34" charset="-120"/>
              </a:rPr>
              <a:t>Третье правило — повторять слово коротко и спокойно. Когда оно записано, проговорено и отмечено рисунком, оно перестаёт казаться чужим и постепенно становится знакомым другом.
</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190500" y="3193758"/>
            <a:ext cx="8667751" cy="1946858"/>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547196" y="1942123"/>
            <a:ext cx="3284527" cy="985508"/>
          </a:xfrm>
          <a:prstGeom prst="rect">
            <a:avLst/>
          </a:prstGeom>
          <a:noFill/>
          <a:ln/>
        </p:spPr>
        <p:txBody>
          <a:bodyPr wrap="square" lIns="0" tIns="0" rIns="0" bIns="0" rtlCol="0" anchor="t"/>
          <a:lstStyle/>
          <a:p>
            <a:pPr algn="l" indent="0" marL="0">
              <a:lnSpc>
                <a:spcPct val="100000"/>
              </a:lnSpc>
              <a:buNone/>
            </a:pPr>
            <a:r>
              <a:rPr lang="en-US" sz="1200" dirty="0">
                <a:solidFill>
                  <a:srgbClr val="31305C"/>
                </a:solidFill>
                <a:latin typeface="Arial" pitchFamily="34" charset="0"/>
                <a:ea typeface="Arial" pitchFamily="34" charset="-122"/>
                <a:cs typeface="Arial" pitchFamily="34" charset="-120"/>
              </a:rPr>
              <a:t>Игры делают повторение легче и веселее: карточки, лото, «найди ошибку» и пары «слово — картинка» помогают увидеть слово много раз, но без скуки и усталости.
</a:t>
            </a:r>
            <a:endParaRPr lang="en-US" sz="1200" dirty="0"/>
          </a:p>
        </p:txBody>
      </p:sp>
      <p:sp>
        <p:nvSpPr>
          <p:cNvPr id="7" name="Text 1"/>
          <p:cNvSpPr txBox="1"/>
          <p:nvPr/>
        </p:nvSpPr>
        <p:spPr>
          <a:xfrm>
            <a:off x="4572000" y="1942123"/>
            <a:ext cx="3284527" cy="985508"/>
          </a:xfrm>
          <a:prstGeom prst="rect">
            <a:avLst/>
          </a:prstGeom>
          <a:noFill/>
          <a:ln/>
        </p:spPr>
        <p:txBody>
          <a:bodyPr wrap="square" lIns="0" tIns="0" rIns="0" bIns="0" rtlCol="0" anchor="t"/>
          <a:lstStyle/>
          <a:p>
            <a:pPr algn="l" indent="0" marL="0">
              <a:lnSpc>
                <a:spcPct val="100000"/>
              </a:lnSpc>
              <a:buNone/>
            </a:pPr>
            <a:r>
              <a:rPr lang="en-US" sz="1200" dirty="0">
                <a:solidFill>
                  <a:srgbClr val="31305C"/>
                </a:solidFill>
                <a:latin typeface="Arial" pitchFamily="34" charset="0"/>
                <a:ea typeface="Arial" pitchFamily="34" charset="-122"/>
                <a:cs typeface="Arial" pitchFamily="34" charset="-120"/>
              </a:rPr>
              <a:t>Особенно полезны задания с «лишней буквой» и быстрым поиском правильного варианта. В игре ребёнок сам замечает ошибку, а значит, запоминает правильное написание гораздо крепче.
</a:t>
            </a:r>
            <a:endParaRPr lang="en-US" sz="1200" dirty="0"/>
          </a:p>
        </p:txBody>
      </p:sp>
      <p:sp>
        <p:nvSpPr>
          <p:cNvPr id="8" name="Text 2"/>
          <p:cNvSpPr txBox="1"/>
          <p:nvPr/>
        </p:nvSpPr>
        <p:spPr>
          <a:xfrm>
            <a:off x="306395" y="4726813"/>
            <a:ext cx="2159526" cy="191626"/>
          </a:xfrm>
          <a:prstGeom prst="rect">
            <a:avLst/>
          </a:prstGeom>
          <a:noFill/>
          <a:ln/>
        </p:spPr>
        <p:txBody>
          <a:bodyPr wrap="square" lIns="0" tIns="0" rIns="0" bIns="0" rtlCol="0" anchor="ctr"/>
          <a:lstStyle/>
          <a:p>
            <a:pPr algn="l" indent="0" marL="0">
              <a:lnSpc>
                <a:spcPct val="100000"/>
              </a:lnSpc>
              <a:buNone/>
            </a:pPr>
            <a:r>
              <a:rPr lang="en-US" sz="800" b="1" dirty="0">
                <a:solidFill>
                  <a:srgbClr val="31305C"/>
                </a:solidFill>
                <a:latin typeface="Arial" pitchFamily="34" charset="0"/>
                <a:ea typeface="Arial" pitchFamily="34" charset="-122"/>
                <a:cs typeface="Arial" pitchFamily="34" charset="-120"/>
              </a:rPr>
              <a:t>14</a:t>
            </a:r>
            <a:endParaRPr lang="en-US" sz="800" dirty="0"/>
          </a:p>
        </p:txBody>
      </p:sp>
      <p:sp>
        <p:nvSpPr>
          <p:cNvPr id="9" name="Text 3"/>
          <p:cNvSpPr txBox="1"/>
          <p:nvPr/>
        </p:nvSpPr>
        <p:spPr>
          <a:xfrm>
            <a:off x="306395" y="382997"/>
            <a:ext cx="7930579" cy="98914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Игры, которые помогают запомнить слова
</a:t>
            </a:r>
            <a:endParaRPr lang="en-US" sz="2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306395" y="4726813"/>
            <a:ext cx="2159526" cy="191626"/>
          </a:xfrm>
          <a:prstGeom prst="rect">
            <a:avLst/>
          </a:prstGeom>
          <a:noFill/>
          <a:ln/>
        </p:spPr>
        <p:txBody>
          <a:bodyPr wrap="square" lIns="0" tIns="0" rIns="0" bIns="0" rtlCol="0" anchor="ctr"/>
          <a:lstStyle/>
          <a:p>
            <a:pPr algn="l" indent="0" marL="0">
              <a:lnSpc>
                <a:spcPct val="100000"/>
              </a:lnSpc>
              <a:buNone/>
            </a:pPr>
            <a:r>
              <a:rPr lang="en-US" sz="800" b="1" dirty="0">
                <a:solidFill>
                  <a:srgbClr val="FFFFFF"/>
                </a:solidFill>
                <a:latin typeface="Arial" pitchFamily="34" charset="0"/>
                <a:ea typeface="Arial" pitchFamily="34" charset="-122"/>
                <a:cs typeface="Arial" pitchFamily="34" charset="-120"/>
              </a:rPr>
              <a:t>15</a:t>
            </a:r>
            <a:endParaRPr lang="en-US" sz="800" dirty="0"/>
          </a:p>
        </p:txBody>
      </p:sp>
      <p:sp>
        <p:nvSpPr>
          <p:cNvPr id="4" name="Text 1"/>
          <p:cNvSpPr txBox="1"/>
          <p:nvPr/>
        </p:nvSpPr>
        <p:spPr>
          <a:xfrm>
            <a:off x="306395" y="382997"/>
            <a:ext cx="7930579" cy="98914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Слово в предложении запоминается легче
</a:t>
            </a:r>
            <a:endParaRPr lang="en-US" sz="2400" dirty="0"/>
          </a:p>
        </p:txBody>
      </p:sp>
      <p:sp>
        <p:nvSpPr>
          <p:cNvPr id="5" name="Text 2"/>
          <p:cNvSpPr txBox="1"/>
          <p:nvPr/>
        </p:nvSpPr>
        <p:spPr>
          <a:xfrm>
            <a:off x="910151" y="2080193"/>
            <a:ext cx="1720290" cy="1906895"/>
          </a:xfrm>
          <a:prstGeom prst="rect">
            <a:avLst/>
          </a:prstGeom>
          <a:noFill/>
          <a:ln/>
        </p:spPr>
        <p:txBody>
          <a:bodyPr wrap="square" lIns="0" tIns="0" rIns="0" bIns="0" rtlCol="0" anchor="ctr"/>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Когда слово стоит в коротком предложении, его легче понять и представить. Так запоминается не только написание, но и то, что слово обозначает.
</a:t>
            </a:r>
            <a:endParaRPr lang="en-US" sz="1000" dirty="0"/>
          </a:p>
        </p:txBody>
      </p:sp>
      <p:sp>
        <p:nvSpPr>
          <p:cNvPr id="6" name="Text 3"/>
          <p:cNvSpPr txBox="1"/>
          <p:nvPr/>
        </p:nvSpPr>
        <p:spPr>
          <a:xfrm>
            <a:off x="4088428" y="2080193"/>
            <a:ext cx="1720290" cy="1906895"/>
          </a:xfrm>
          <a:prstGeom prst="rect">
            <a:avLst/>
          </a:prstGeom>
          <a:noFill/>
          <a:ln/>
        </p:spPr>
        <p:txBody>
          <a:bodyPr wrap="square" lIns="0" tIns="0" rIns="0" bIns="0" rtlCol="0" anchor="ctr"/>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Предложения помогают увидеть слово в работе: рядом появляются другие слова, и становится понятнее, где оно должно стоять. Это особенно полезно для похожих слов, которые легко перепутать.
</a:t>
            </a:r>
            <a:endParaRPr lang="en-US" sz="1000" dirty="0"/>
          </a:p>
        </p:txBody>
      </p:sp>
      <p:sp>
        <p:nvSpPr>
          <p:cNvPr id="7" name="Text 4"/>
          <p:cNvSpPr txBox="1"/>
          <p:nvPr/>
        </p:nvSpPr>
        <p:spPr>
          <a:xfrm>
            <a:off x="7052854" y="2080193"/>
            <a:ext cx="1720290" cy="1906895"/>
          </a:xfrm>
          <a:prstGeom prst="rect">
            <a:avLst/>
          </a:prstGeom>
          <a:noFill/>
          <a:ln/>
        </p:spPr>
        <p:txBody>
          <a:bodyPr wrap="square" lIns="0" tIns="0" rIns="0" bIns="0" rtlCol="0" anchor="ctr"/>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Если несколько раз прочитать и написать одно и то же слово в простом предложении, оно запоминается прочнее. Маленькая фраза работает лучше, чем длинное и утомительное объяснение.
</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486696" y="1850922"/>
            <a:ext cx="1595768" cy="1246238"/>
          </a:xfrm>
          <a:prstGeom prst="rect">
            <a:avLst/>
          </a:prstGeom>
          <a:noFill/>
          <a:ln/>
        </p:spPr>
        <p:txBody>
          <a:bodyPr wrap="square" lIns="0" tIns="0" rIns="0" bIns="0" rtlCol="0" anchor="ctr"/>
          <a:lstStyle/>
          <a:p>
            <a:pPr algn="l" indent="0" marL="0">
              <a:lnSpc>
                <a:spcPct val="100000"/>
              </a:lnSpc>
              <a:buNone/>
            </a:pPr>
            <a:r>
              <a:rPr lang="en-US" sz="1100" b="1" dirty="0">
                <a:solidFill>
                  <a:srgbClr val="E90087"/>
                </a:solidFill>
                <a:latin typeface="Arial" pitchFamily="34" charset="0"/>
                <a:ea typeface="Arial" pitchFamily="34" charset="-122"/>
                <a:cs typeface="Arial" pitchFamily="34" charset="-120"/>
              </a:rPr>
              <a:t>Первый день
</a:t>
            </a:r>
            <a:pPr algn="l" indent="0" marL="0">
              <a:lnSpc>
                <a:spcPct val="100000"/>
              </a:lnSpc>
              <a:buNone/>
            </a:pPr>
            <a:r>
              <a:rPr lang="en-US" sz="800" dirty="0">
                <a:solidFill>
                  <a:srgbClr val="31305C"/>
                </a:solidFill>
                <a:latin typeface="Arial" pitchFamily="34" charset="0"/>
                <a:ea typeface="Arial" pitchFamily="34" charset="-122"/>
                <a:cs typeface="Arial" pitchFamily="34" charset="-120"/>
              </a:rPr>
              <a:t>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Ученик читает слово, произносит его вслух и записывает по образцу. Так появляется первое знакомство с написанием.
</a:t>
            </a:r>
            <a:endParaRPr lang="en-US" sz="1100" dirty="0"/>
          </a:p>
        </p:txBody>
      </p:sp>
      <p:sp>
        <p:nvSpPr>
          <p:cNvPr id="8" name="Text 1"/>
          <p:cNvSpPr txBox="1"/>
          <p:nvPr/>
        </p:nvSpPr>
        <p:spPr>
          <a:xfrm>
            <a:off x="2654709" y="1850922"/>
            <a:ext cx="1595768" cy="1246238"/>
          </a:xfrm>
          <a:prstGeom prst="rect">
            <a:avLst/>
          </a:prstGeom>
          <a:noFill/>
          <a:ln/>
        </p:spPr>
        <p:txBody>
          <a:bodyPr wrap="square" lIns="0" tIns="0" rIns="0" bIns="0" rtlCol="0" anchor="ctr"/>
          <a:lstStyle/>
          <a:p>
            <a:pPr algn="l" indent="0" marL="0">
              <a:lnSpc>
                <a:spcPct val="100000"/>
              </a:lnSpc>
              <a:buNone/>
            </a:pPr>
            <a:r>
              <a:rPr lang="en-US" sz="1100" b="1" dirty="0">
                <a:solidFill>
                  <a:srgbClr val="E90087"/>
                </a:solidFill>
                <a:latin typeface="Arial" pitchFamily="34" charset="0"/>
                <a:ea typeface="Arial" pitchFamily="34" charset="-122"/>
                <a:cs typeface="Arial" pitchFamily="34" charset="-120"/>
              </a:rPr>
              <a:t>Через день
</a:t>
            </a:r>
            <a:pPr algn="l" indent="0" marL="0">
              <a:lnSpc>
                <a:spcPct val="100000"/>
              </a:lnSpc>
              <a:buNone/>
            </a:pPr>
            <a:r>
              <a:rPr lang="en-US" sz="800" dirty="0">
                <a:solidFill>
                  <a:srgbClr val="31305C"/>
                </a:solidFill>
                <a:latin typeface="Arial" pitchFamily="34" charset="0"/>
                <a:ea typeface="Arial" pitchFamily="34" charset="-122"/>
                <a:cs typeface="Arial" pitchFamily="34" charset="-120"/>
              </a:rPr>
              <a:t>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Слово снова возвращается в работу: его читают, пишут и проверяют. Повторение помогает не забыть свежую запись.
</a:t>
            </a:r>
            <a:endParaRPr lang="en-US" sz="1100" dirty="0"/>
          </a:p>
        </p:txBody>
      </p:sp>
      <p:sp>
        <p:nvSpPr>
          <p:cNvPr id="9" name="Text 2"/>
          <p:cNvSpPr txBox="1"/>
          <p:nvPr/>
        </p:nvSpPr>
        <p:spPr>
          <a:xfrm>
            <a:off x="4822722" y="1850922"/>
            <a:ext cx="1595768" cy="1246238"/>
          </a:xfrm>
          <a:prstGeom prst="rect">
            <a:avLst/>
          </a:prstGeom>
          <a:noFill/>
          <a:ln/>
        </p:spPr>
        <p:txBody>
          <a:bodyPr wrap="square" lIns="0" tIns="0" rIns="0" bIns="0" rtlCol="0" anchor="ctr"/>
          <a:lstStyle/>
          <a:p>
            <a:pPr algn="l" indent="0" marL="0">
              <a:lnSpc>
                <a:spcPct val="100000"/>
              </a:lnSpc>
              <a:buNone/>
            </a:pPr>
            <a:r>
              <a:rPr lang="en-US" sz="1100" b="1" dirty="0">
                <a:solidFill>
                  <a:srgbClr val="E90087"/>
                </a:solidFill>
                <a:latin typeface="Arial" pitchFamily="34" charset="0"/>
                <a:ea typeface="Arial" pitchFamily="34" charset="-122"/>
                <a:cs typeface="Arial" pitchFamily="34" charset="-120"/>
              </a:rPr>
              <a:t>Через несколько дней
</a:t>
            </a:r>
            <a:pPr algn="l" indent="0" marL="0">
              <a:lnSpc>
                <a:spcPct val="100000"/>
              </a:lnSpc>
              <a:buNone/>
            </a:pPr>
            <a:r>
              <a:rPr lang="en-US" sz="800" dirty="0">
                <a:solidFill>
                  <a:srgbClr val="31305C"/>
                </a:solidFill>
                <a:latin typeface="Arial" pitchFamily="34" charset="0"/>
                <a:ea typeface="Arial" pitchFamily="34" charset="-122"/>
                <a:cs typeface="Arial" pitchFamily="34" charset="-120"/>
              </a:rPr>
              <a:t>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Слово уже узнаётся быстрее, а трудная буква вспоминается почти сразу. Ошибка начинает исчезать.
</a:t>
            </a:r>
            <a:endParaRPr lang="en-US" sz="1100" dirty="0"/>
          </a:p>
        </p:txBody>
      </p:sp>
      <p:sp>
        <p:nvSpPr>
          <p:cNvPr id="10" name="Text 3"/>
          <p:cNvSpPr txBox="1"/>
          <p:nvPr/>
        </p:nvSpPr>
        <p:spPr>
          <a:xfrm>
            <a:off x="6961238" y="1850922"/>
            <a:ext cx="1595768" cy="1246238"/>
          </a:xfrm>
          <a:prstGeom prst="rect">
            <a:avLst/>
          </a:prstGeom>
          <a:noFill/>
          <a:ln/>
        </p:spPr>
        <p:txBody>
          <a:bodyPr wrap="square" lIns="0" tIns="0" rIns="0" bIns="0" rtlCol="0" anchor="ctr"/>
          <a:lstStyle/>
          <a:p>
            <a:pPr algn="l" indent="0" marL="0">
              <a:lnSpc>
                <a:spcPct val="100000"/>
              </a:lnSpc>
              <a:buNone/>
            </a:pPr>
            <a:r>
              <a:rPr lang="en-US" sz="1100" b="1" dirty="0">
                <a:solidFill>
                  <a:srgbClr val="E90087"/>
                </a:solidFill>
                <a:latin typeface="Arial" pitchFamily="34" charset="0"/>
                <a:ea typeface="Arial" pitchFamily="34" charset="-122"/>
                <a:cs typeface="Arial" pitchFamily="34" charset="-120"/>
              </a:rPr>
              <a:t>Через неделю
</a:t>
            </a:r>
            <a:pPr algn="l" indent="0" marL="0">
              <a:lnSpc>
                <a:spcPct val="100000"/>
              </a:lnSpc>
              <a:buNone/>
            </a:pPr>
            <a:r>
              <a:rPr lang="en-US" sz="800" dirty="0">
                <a:solidFill>
                  <a:srgbClr val="31305C"/>
                </a:solidFill>
                <a:latin typeface="Arial" pitchFamily="34" charset="0"/>
                <a:ea typeface="Arial" pitchFamily="34" charset="-122"/>
                <a:cs typeface="Arial" pitchFamily="34" charset="-120"/>
              </a:rPr>
              <a:t>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После нескольких коротких повторов слово становится привычным. Память удерживает его спокойнее, и писать его легче без подсказки.
</a:t>
            </a:r>
            <a:endParaRPr lang="en-US" sz="1100" dirty="0"/>
          </a:p>
        </p:txBody>
      </p:sp>
      <p:sp>
        <p:nvSpPr>
          <p:cNvPr id="11" name="Text 4"/>
          <p:cNvSpPr txBox="1"/>
          <p:nvPr/>
        </p:nvSpPr>
        <p:spPr>
          <a:xfrm>
            <a:off x="306395" y="4726813"/>
            <a:ext cx="2159526" cy="191626"/>
          </a:xfrm>
          <a:prstGeom prst="rect">
            <a:avLst/>
          </a:prstGeom>
          <a:noFill/>
          <a:ln/>
        </p:spPr>
        <p:txBody>
          <a:bodyPr wrap="square" lIns="0" tIns="0" rIns="0" bIns="0" rtlCol="0" anchor="ctr"/>
          <a:lstStyle/>
          <a:p>
            <a:pPr algn="l" indent="0" marL="0">
              <a:lnSpc>
                <a:spcPct val="100000"/>
              </a:lnSpc>
              <a:buNone/>
            </a:pPr>
            <a:r>
              <a:rPr lang="en-US" sz="800" b="1" dirty="0">
                <a:solidFill>
                  <a:srgbClr val="FFFFFF"/>
                </a:solidFill>
                <a:latin typeface="Arial" pitchFamily="34" charset="0"/>
                <a:ea typeface="Arial" pitchFamily="34" charset="-122"/>
                <a:cs typeface="Arial" pitchFamily="34" charset="-120"/>
              </a:rPr>
              <a:t>16</a:t>
            </a:r>
            <a:endParaRPr lang="en-US" sz="800" dirty="0"/>
          </a:p>
        </p:txBody>
      </p:sp>
      <p:sp>
        <p:nvSpPr>
          <p:cNvPr id="12" name="Text 5"/>
          <p:cNvSpPr txBox="1"/>
          <p:nvPr/>
        </p:nvSpPr>
        <p:spPr>
          <a:xfrm>
            <a:off x="306395" y="382997"/>
            <a:ext cx="7930579" cy="98914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Как повторение закрепляет слово
</a:t>
            </a:r>
            <a:endParaRPr lang="en-US" sz="2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41650" y="2833123"/>
            <a:ext cx="2249100" cy="1700003"/>
          </a:xfrm>
          <a:prstGeom prst="rect">
            <a:avLst/>
          </a:prstGeom>
        </p:spPr>
      </p:pic>
      <p:pic>
        <p:nvPicPr>
          <p:cNvPr id="5" name="Image 3" descr="preencoded.png">    </p:cNvPr>
          <p:cNvPicPr>
            <a:picLocks noChangeAspect="1"/>
          </p:cNvPicPr>
          <p:nvPr/>
        </p:nvPicPr>
        <p:blipFill>
          <a:blip r:embed="rId4"/>
          <a:stretch>
            <a:fillRect/>
          </a:stretch>
        </p:blipFill>
        <p:spPr>
          <a:xfrm>
            <a:off x="3161050" y="2833123"/>
            <a:ext cx="2249100" cy="1700003"/>
          </a:xfrm>
          <a:prstGeom prst="rect">
            <a:avLst/>
          </a:prstGeom>
        </p:spPr>
      </p:pic>
      <p:pic>
        <p:nvPicPr>
          <p:cNvPr id="6" name="Image 4" descr="preencoded.png">    </p:cNvPr>
          <p:cNvPicPr>
            <a:picLocks noChangeAspect="1"/>
          </p:cNvPicPr>
          <p:nvPr/>
        </p:nvPicPr>
        <p:blipFill>
          <a:blip r:embed="rId5"/>
          <a:stretch>
            <a:fillRect/>
          </a:stretch>
        </p:blipFill>
        <p:spPr>
          <a:xfrm>
            <a:off x="6018550" y="2833123"/>
            <a:ext cx="2249100" cy="1700003"/>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06395" y="4726813"/>
            <a:ext cx="2159526" cy="191626"/>
          </a:xfrm>
          <a:prstGeom prst="rect">
            <a:avLst/>
          </a:prstGeom>
          <a:noFill/>
          <a:ln/>
        </p:spPr>
        <p:txBody>
          <a:bodyPr wrap="square" lIns="0" tIns="0" rIns="0" bIns="0" rtlCol="0" anchor="ctr"/>
          <a:lstStyle/>
          <a:p>
            <a:pPr algn="l" indent="0" marL="0">
              <a:lnSpc>
                <a:spcPct val="100000"/>
              </a:lnSpc>
              <a:buNone/>
            </a:pPr>
            <a:r>
              <a:rPr lang="en-US" sz="800" b="1" dirty="0">
                <a:solidFill>
                  <a:srgbClr val="FFFFFF"/>
                </a:solidFill>
                <a:latin typeface="Arial" pitchFamily="34" charset="0"/>
                <a:ea typeface="Arial" pitchFamily="34" charset="-122"/>
                <a:cs typeface="Arial" pitchFamily="34" charset="-120"/>
              </a:rPr>
              <a:t>17</a:t>
            </a:r>
            <a:endParaRPr lang="en-US" sz="800" dirty="0"/>
          </a:p>
        </p:txBody>
      </p:sp>
      <p:sp>
        <p:nvSpPr>
          <p:cNvPr id="9" name="Text 1"/>
          <p:cNvSpPr txBox="1"/>
          <p:nvPr/>
        </p:nvSpPr>
        <p:spPr>
          <a:xfrm>
            <a:off x="384513" y="1882511"/>
            <a:ext cx="2139614" cy="817472"/>
          </a:xfrm>
          <a:prstGeom prst="rect">
            <a:avLst/>
          </a:prstGeom>
          <a:noFill/>
          <a:ln/>
        </p:spPr>
        <p:txBody>
          <a:bodyPr wrap="square" lIns="0" tIns="0" rIns="0" bIns="0" rtlCol="0" anchor="t"/>
          <a:lstStyle/>
          <a:p>
            <a:pPr algn="l" indent="0" marL="0">
              <a:lnSpc>
                <a:spcPct val="100000"/>
              </a:lnSpc>
              <a:buNone/>
            </a:pPr>
            <a:r>
              <a:rPr lang="en-US" sz="941" b="1" dirty="0">
                <a:solidFill>
                  <a:srgbClr val="E90087"/>
                </a:solidFill>
                <a:latin typeface="Arial" pitchFamily="34" charset="0"/>
                <a:ea typeface="Arial" pitchFamily="34" charset="-122"/>
                <a:cs typeface="Arial" pitchFamily="34" charset="-120"/>
              </a:rPr>
              <a:t>Страница, где слово не прячется
</a:t>
            </a:r>
            <a:pPr algn="l" indent="0" marL="0">
              <a:lnSpc>
                <a:spcPct val="100000"/>
              </a:lnSpc>
              <a:buNone/>
            </a:pPr>
            <a:r>
              <a:rPr lang="en-US" sz="784"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784" dirty="0">
                <a:solidFill>
                  <a:srgbClr val="FFFFFF"/>
                </a:solidFill>
                <a:latin typeface="Arial" pitchFamily="34" charset="0"/>
                <a:ea typeface="Arial" pitchFamily="34" charset="-122"/>
                <a:cs typeface="Arial" pitchFamily="34" charset="-120"/>
              </a:rPr>
              <a:t>В личном словарике слово пишут крупно и аккуратно, чтобы его было легко рассмотреть. Рядом можно поставить ударение и подчеркнуть трудную букву. Такая страница напоминает маленький плакат-подсказку.
</a:t>
            </a:r>
            <a:endParaRPr lang="en-US" sz="941" dirty="0"/>
          </a:p>
        </p:txBody>
      </p:sp>
      <p:sp>
        <p:nvSpPr>
          <p:cNvPr id="10" name="Text 2"/>
          <p:cNvSpPr txBox="1"/>
          <p:nvPr/>
        </p:nvSpPr>
        <p:spPr>
          <a:xfrm>
            <a:off x="3203913" y="1882511"/>
            <a:ext cx="2139614" cy="817472"/>
          </a:xfrm>
          <a:prstGeom prst="rect">
            <a:avLst/>
          </a:prstGeom>
          <a:noFill/>
          <a:ln/>
        </p:spPr>
        <p:txBody>
          <a:bodyPr wrap="square" lIns="0" tIns="0" rIns="0" bIns="0" rtlCol="0" anchor="t"/>
          <a:lstStyle/>
          <a:p>
            <a:pPr algn="l" indent="0" marL="0">
              <a:lnSpc>
                <a:spcPct val="100000"/>
              </a:lnSpc>
              <a:buNone/>
            </a:pPr>
            <a:r>
              <a:rPr lang="en-US" sz="919" b="1" dirty="0">
                <a:solidFill>
                  <a:srgbClr val="E90087"/>
                </a:solidFill>
                <a:latin typeface="Arial" pitchFamily="34" charset="0"/>
                <a:ea typeface="Arial" pitchFamily="34" charset="-122"/>
                <a:cs typeface="Arial" pitchFamily="34" charset="-120"/>
              </a:rPr>
              <a:t>Рисунок, который помогает вспомнить
</a:t>
            </a:r>
            <a:pPr algn="l" indent="0" marL="0">
              <a:lnSpc>
                <a:spcPct val="100000"/>
              </a:lnSpc>
              <a:buNone/>
            </a:pPr>
            <a:r>
              <a:rPr lang="en-US" sz="766"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766" dirty="0">
                <a:solidFill>
                  <a:srgbClr val="FFFFFF"/>
                </a:solidFill>
                <a:latin typeface="Arial" pitchFamily="34" charset="0"/>
                <a:ea typeface="Arial" pitchFamily="34" charset="-122"/>
                <a:cs typeface="Arial" pitchFamily="34" charset="-120"/>
              </a:rPr>
              <a:t>Иногда рядом со словом появляется маленькая картинка. Она не для красоты только, а для памяти: рисунок быстро возвращает нужное написание и делает слово узнаваемым с первого взгляда.
</a:t>
            </a:r>
            <a:endParaRPr lang="en-US" sz="919" dirty="0"/>
          </a:p>
        </p:txBody>
      </p:sp>
      <p:sp>
        <p:nvSpPr>
          <p:cNvPr id="11" name="Text 3"/>
          <p:cNvSpPr txBox="1"/>
          <p:nvPr/>
        </p:nvSpPr>
        <p:spPr>
          <a:xfrm>
            <a:off x="6061413" y="1882511"/>
            <a:ext cx="2139614" cy="817472"/>
          </a:xfrm>
          <a:prstGeom prst="rect">
            <a:avLst/>
          </a:prstGeom>
          <a:noFill/>
          <a:ln/>
        </p:spPr>
        <p:txBody>
          <a:bodyPr wrap="square" lIns="0" tIns="0" rIns="0" bIns="0" rtlCol="0" anchor="t"/>
          <a:lstStyle/>
          <a:p>
            <a:pPr algn="l" indent="0" marL="0">
              <a:lnSpc>
                <a:spcPct val="100000"/>
              </a:lnSpc>
              <a:buNone/>
            </a:pPr>
            <a:r>
              <a:rPr lang="en-US" sz="1041" b="1" dirty="0">
                <a:solidFill>
                  <a:srgbClr val="E90087"/>
                </a:solidFill>
                <a:latin typeface="Arial" pitchFamily="34" charset="0"/>
                <a:ea typeface="Arial" pitchFamily="34" charset="-122"/>
                <a:cs typeface="Arial" pitchFamily="34" charset="-120"/>
              </a:rPr>
              <a:t>Место для самых упрямых слов
</a:t>
            </a:r>
            <a:pPr algn="l" indent="0" marL="0">
              <a:lnSpc>
                <a:spcPct val="100000"/>
              </a:lnSpc>
              <a:buNone/>
            </a:pPr>
            <a:r>
              <a:rPr lang="en-US" sz="867"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867" dirty="0">
                <a:solidFill>
                  <a:srgbClr val="FFFFFF"/>
                </a:solidFill>
                <a:latin typeface="Arial" pitchFamily="34" charset="0"/>
                <a:ea typeface="Arial" pitchFamily="34" charset="-122"/>
                <a:cs typeface="Arial" pitchFamily="34" charset="-120"/>
              </a:rPr>
              <a:t>Если слово всё время пытается убежать из головы, ему выделяют отдельную строку или страницу. Тогда его легко открыть перед проверочной работой и спокойно вспомнить без паники.
</a:t>
            </a:r>
            <a:endParaRPr lang="en-US" sz="1041" dirty="0"/>
          </a:p>
        </p:txBody>
      </p:sp>
      <p:sp>
        <p:nvSpPr>
          <p:cNvPr id="12" name="Text 4"/>
          <p:cNvSpPr txBox="1"/>
          <p:nvPr/>
        </p:nvSpPr>
        <p:spPr>
          <a:xfrm>
            <a:off x="306395" y="382997"/>
            <a:ext cx="7930579" cy="98914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Как может выглядеть личный словарик
</a:t>
            </a:r>
            <a:endParaRPr lang="en-US" sz="2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284575" y="2292875"/>
            <a:ext cx="2630700" cy="827100"/>
          </a:xfrm>
          <a:prstGeom prst="rect">
            <a:avLst/>
          </a:prstGeom>
          <a:noFill/>
          <a:ln/>
        </p:spPr>
        <p:txBody>
          <a:bodyPr wrap="square" lIns="0" tIns="0" rIns="0" bIns="0" rtlCol="0" anchor="t"/>
          <a:lstStyle/>
          <a:p>
            <a:pPr algn="l" indent="0" marL="0">
              <a:lnSpc>
                <a:spcPct val="100000"/>
              </a:lnSpc>
              <a:buNone/>
            </a:pPr>
            <a:r>
              <a:rPr lang="en-US" sz="1000" dirty="0">
                <a:solidFill>
                  <a:srgbClr val="31305C"/>
                </a:solidFill>
                <a:latin typeface="Arial" pitchFamily="34" charset="0"/>
                <a:ea typeface="Arial" pitchFamily="34" charset="-122"/>
                <a:cs typeface="Arial" pitchFamily="34" charset="-120"/>
              </a:rPr>
              <a:t>Сначала ещё раз прочитай все трудные слова медленно и внимательно. Не спеши: именно на быстром чтении чаще всего прячутся лишние и пропущенные буквы.
</a:t>
            </a:r>
            <a:endParaRPr lang="en-US" sz="1000" dirty="0"/>
          </a:p>
        </p:txBody>
      </p:sp>
      <p:sp>
        <p:nvSpPr>
          <p:cNvPr id="5" name="Text 1"/>
          <p:cNvSpPr txBox="1"/>
          <p:nvPr/>
        </p:nvSpPr>
        <p:spPr>
          <a:xfrm>
            <a:off x="306395" y="4726813"/>
            <a:ext cx="2159526" cy="191626"/>
          </a:xfrm>
          <a:prstGeom prst="rect">
            <a:avLst/>
          </a:prstGeom>
          <a:noFill/>
          <a:ln/>
        </p:spPr>
        <p:txBody>
          <a:bodyPr wrap="square" lIns="0" tIns="0" rIns="0" bIns="0" rtlCol="0" anchor="ctr"/>
          <a:lstStyle/>
          <a:p>
            <a:pPr algn="l" indent="0" marL="0">
              <a:lnSpc>
                <a:spcPct val="100000"/>
              </a:lnSpc>
              <a:buNone/>
            </a:pPr>
            <a:r>
              <a:rPr lang="en-US" sz="800" b="1" dirty="0">
                <a:solidFill>
                  <a:srgbClr val="31305C"/>
                </a:solidFill>
                <a:latin typeface="Arial" pitchFamily="34" charset="0"/>
                <a:ea typeface="Arial" pitchFamily="34" charset="-122"/>
                <a:cs typeface="Arial" pitchFamily="34" charset="-120"/>
              </a:rPr>
              <a:t>18</a:t>
            </a:r>
            <a:endParaRPr lang="en-US" sz="800" dirty="0"/>
          </a:p>
        </p:txBody>
      </p:sp>
      <p:sp>
        <p:nvSpPr>
          <p:cNvPr id="6" name="Text 2"/>
          <p:cNvSpPr txBox="1"/>
          <p:nvPr/>
        </p:nvSpPr>
        <p:spPr>
          <a:xfrm>
            <a:off x="284575" y="3752525"/>
            <a:ext cx="2630700" cy="827100"/>
          </a:xfrm>
          <a:prstGeom prst="rect">
            <a:avLst/>
          </a:prstGeom>
          <a:noFill/>
          <a:ln/>
        </p:spPr>
        <p:txBody>
          <a:bodyPr wrap="square" lIns="0" tIns="0" rIns="0" bIns="0" rtlCol="0" anchor="t"/>
          <a:lstStyle/>
          <a:p>
            <a:pPr algn="l" indent="0" marL="0">
              <a:lnSpc>
                <a:spcPct val="100000"/>
              </a:lnSpc>
              <a:buNone/>
            </a:pPr>
            <a:r>
              <a:rPr lang="en-US" sz="1000" dirty="0">
                <a:solidFill>
                  <a:srgbClr val="31305C"/>
                </a:solidFill>
                <a:latin typeface="Arial" pitchFamily="34" charset="0"/>
                <a:ea typeface="Arial" pitchFamily="34" charset="-122"/>
                <a:cs typeface="Arial" pitchFamily="34" charset="-120"/>
              </a:rPr>
              <a:t>Особое внимание обрати на слова, которые слышатся не так, как пишутся. Именно они любят устраивать маленькие ловушки и проверяют, насколько ты внимателен.
</a:t>
            </a:r>
            <a:endParaRPr lang="en-US" sz="1000" dirty="0"/>
          </a:p>
        </p:txBody>
      </p:sp>
      <p:sp>
        <p:nvSpPr>
          <p:cNvPr id="7" name="Text 3"/>
          <p:cNvSpPr txBox="1"/>
          <p:nvPr/>
        </p:nvSpPr>
        <p:spPr>
          <a:xfrm>
            <a:off x="4603245" y="2292875"/>
            <a:ext cx="2631000" cy="827100"/>
          </a:xfrm>
          <a:prstGeom prst="rect">
            <a:avLst/>
          </a:prstGeom>
          <a:noFill/>
          <a:ln/>
        </p:spPr>
        <p:txBody>
          <a:bodyPr wrap="square" lIns="0" tIns="0" rIns="0" bIns="0" rtlCol="0" anchor="t"/>
          <a:lstStyle/>
          <a:p>
            <a:pPr algn="l" indent="0" marL="0">
              <a:lnSpc>
                <a:spcPct val="100000"/>
              </a:lnSpc>
              <a:buNone/>
            </a:pPr>
            <a:r>
              <a:rPr lang="en-US" sz="1000" dirty="0">
                <a:solidFill>
                  <a:srgbClr val="31305C"/>
                </a:solidFill>
                <a:latin typeface="Arial" pitchFamily="34" charset="0"/>
                <a:ea typeface="Arial" pitchFamily="34" charset="-122"/>
                <a:cs typeface="Arial" pitchFamily="34" charset="-120"/>
              </a:rPr>
              <a:t>Потом сравни каждое слово с образцом. Посмотри, не перепутаны ли а и о, е и и, не потерялся ли мягкий знак в конце.
</a:t>
            </a:r>
            <a:endParaRPr lang="en-US" sz="1000" dirty="0"/>
          </a:p>
        </p:txBody>
      </p:sp>
      <p:sp>
        <p:nvSpPr>
          <p:cNvPr id="8" name="Text 4"/>
          <p:cNvSpPr txBox="1"/>
          <p:nvPr/>
        </p:nvSpPr>
        <p:spPr>
          <a:xfrm>
            <a:off x="4603245" y="3752525"/>
            <a:ext cx="2631000" cy="827100"/>
          </a:xfrm>
          <a:prstGeom prst="rect">
            <a:avLst/>
          </a:prstGeom>
          <a:noFill/>
          <a:ln/>
        </p:spPr>
        <p:txBody>
          <a:bodyPr wrap="square" lIns="0" tIns="0" rIns="0" bIns="0" rtlCol="0" anchor="t"/>
          <a:lstStyle/>
          <a:p>
            <a:pPr algn="l" indent="0" marL="0">
              <a:lnSpc>
                <a:spcPct val="100000"/>
              </a:lnSpc>
              <a:buNone/>
            </a:pPr>
            <a:r>
              <a:rPr lang="en-US" sz="1000" dirty="0">
                <a:solidFill>
                  <a:srgbClr val="31305C"/>
                </a:solidFill>
                <a:latin typeface="Arial" pitchFamily="34" charset="0"/>
                <a:ea typeface="Arial" pitchFamily="34" charset="-122"/>
                <a:cs typeface="Arial" pitchFamily="34" charset="-120"/>
              </a:rPr>
              <a:t>Если что-то вызвало сомнение, лучше исправить сразу. Самопроверка помогает увидеть ошибку самому и сдавать тетрадь спокойно, без лишнего волнения.
</a:t>
            </a:r>
            <a:endParaRPr lang="en-US" sz="1000" dirty="0"/>
          </a:p>
        </p:txBody>
      </p:sp>
      <p:sp>
        <p:nvSpPr>
          <p:cNvPr id="9" name="Text 5"/>
          <p:cNvSpPr txBox="1"/>
          <p:nvPr/>
        </p:nvSpPr>
        <p:spPr>
          <a:xfrm>
            <a:off x="306395" y="382997"/>
            <a:ext cx="7930579" cy="98914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Как проверить себя перед сдачей работы
</a:t>
            </a:r>
            <a:endParaRPr lang="en-US" sz="2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513933" y="2057985"/>
            <a:ext cx="509053" cy="509053"/>
          </a:xfrm>
          <a:prstGeom prst="rect">
            <a:avLst/>
          </a:prstGeom>
        </p:spPr>
      </p:pic>
      <p:pic>
        <p:nvPicPr>
          <p:cNvPr id="4" name="Image 2" descr="preencoded.png">    </p:cNvPr>
          <p:cNvPicPr>
            <a:picLocks noChangeAspect="1"/>
          </p:cNvPicPr>
          <p:nvPr/>
        </p:nvPicPr>
        <p:blipFill>
          <a:blip r:embed="rId3"/>
          <a:stretch>
            <a:fillRect/>
          </a:stretch>
        </p:blipFill>
        <p:spPr>
          <a:xfrm>
            <a:off x="326260" y="2057985"/>
            <a:ext cx="509053" cy="509053"/>
          </a:xfrm>
          <a:prstGeom prst="rect">
            <a:avLst/>
          </a:prstGeom>
        </p:spPr>
      </p:pic>
      <p:pic>
        <p:nvPicPr>
          <p:cNvPr id="5" name="Image 3" descr="preencoded.png">    </p:cNvPr>
          <p:cNvPicPr>
            <a:picLocks noChangeAspect="1"/>
          </p:cNvPicPr>
          <p:nvPr/>
        </p:nvPicPr>
        <p:blipFill>
          <a:blip r:embed="rId4"/>
          <a:stretch>
            <a:fillRect/>
          </a:stretch>
        </p:blipFill>
        <p:spPr>
          <a:xfrm>
            <a:off x="4701606" y="2057985"/>
            <a:ext cx="509053" cy="509053"/>
          </a:xfrm>
          <a:prstGeom prst="rect">
            <a:avLst/>
          </a:prstGeom>
        </p:spPr>
      </p:pic>
      <p:pic>
        <p:nvPicPr>
          <p:cNvPr id="6" name="Image 4" descr="preencoded.png">    </p:cNvPr>
          <p:cNvPicPr>
            <a:picLocks noChangeAspect="1"/>
          </p:cNvPicPr>
          <p:nvPr/>
        </p:nvPicPr>
        <p:blipFill>
          <a:blip r:embed="rId5"/>
          <a:stretch>
            <a:fillRect/>
          </a:stretch>
        </p:blipFill>
        <p:spPr>
          <a:xfrm>
            <a:off x="6889278" y="2057985"/>
            <a:ext cx="509053" cy="509053"/>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06395" y="4726813"/>
            <a:ext cx="2159526" cy="191626"/>
          </a:xfrm>
          <a:prstGeom prst="rect">
            <a:avLst/>
          </a:prstGeom>
          <a:noFill/>
          <a:ln/>
        </p:spPr>
        <p:txBody>
          <a:bodyPr wrap="square" lIns="0" tIns="0" rIns="0" bIns="0" rtlCol="0" anchor="ctr"/>
          <a:lstStyle/>
          <a:p>
            <a:pPr algn="l" indent="0" marL="0">
              <a:lnSpc>
                <a:spcPct val="100000"/>
              </a:lnSpc>
              <a:buNone/>
            </a:pPr>
            <a:r>
              <a:rPr lang="en-US" sz="800" b="1" dirty="0">
                <a:solidFill>
                  <a:srgbClr val="110F24"/>
                </a:solidFill>
                <a:latin typeface="Arial" pitchFamily="34" charset="0"/>
                <a:ea typeface="Arial" pitchFamily="34" charset="-122"/>
                <a:cs typeface="Arial" pitchFamily="34" charset="-120"/>
              </a:rPr>
              <a:t>19</a:t>
            </a:r>
            <a:endParaRPr lang="en-US" sz="800" dirty="0"/>
          </a:p>
        </p:txBody>
      </p:sp>
      <p:sp>
        <p:nvSpPr>
          <p:cNvPr id="9" name="Text 1"/>
          <p:cNvSpPr txBox="1"/>
          <p:nvPr/>
        </p:nvSpPr>
        <p:spPr>
          <a:xfrm>
            <a:off x="2509937" y="2814638"/>
            <a:ext cx="1888908" cy="1540801"/>
          </a:xfrm>
          <a:prstGeom prst="rect">
            <a:avLst/>
          </a:prstGeom>
          <a:noFill/>
          <a:ln/>
        </p:spPr>
        <p:txBody>
          <a:bodyPr wrap="square" lIns="0" tIns="0" rIns="0" bIns="0" rtlCol="0" anchor="t"/>
          <a:lstStyle/>
          <a:p>
            <a:pPr algn="l" indent="0" marL="0">
              <a:lnSpc>
                <a:spcPct val="100000"/>
              </a:lnSpc>
              <a:buNone/>
            </a:pPr>
            <a:r>
              <a:rPr lang="en-US" sz="1200" b="1" dirty="0">
                <a:solidFill>
                  <a:srgbClr val="E90087"/>
                </a:solidFill>
                <a:latin typeface="Arial" pitchFamily="34" charset="0"/>
                <a:ea typeface="Arial" pitchFamily="34" charset="-122"/>
                <a:cs typeface="Arial" pitchFamily="34" charset="-120"/>
              </a:rPr>
              <a:t>Школьные вещи
</a:t>
            </a:r>
            <a:pPr algn="l" indent="0" marL="0">
              <a:lnSpc>
                <a:spcPct val="100000"/>
              </a:lnSpc>
              <a:buNone/>
            </a:pPr>
            <a:r>
              <a:rPr lang="en-US" sz="10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Карандаш и тетрадь постоянно появляются в учебной жизни. Если запомнить их написание, писать в классе станет намного увереннее и спокойнее.
</a:t>
            </a:r>
            <a:endParaRPr lang="en-US" sz="1200" dirty="0"/>
          </a:p>
        </p:txBody>
      </p:sp>
      <p:sp>
        <p:nvSpPr>
          <p:cNvPr id="10" name="Text 2"/>
          <p:cNvSpPr txBox="1"/>
          <p:nvPr/>
        </p:nvSpPr>
        <p:spPr>
          <a:xfrm>
            <a:off x="322264" y="2814638"/>
            <a:ext cx="1888908" cy="1540801"/>
          </a:xfrm>
          <a:prstGeom prst="rect">
            <a:avLst/>
          </a:prstGeom>
          <a:noFill/>
          <a:ln/>
        </p:spPr>
        <p:txBody>
          <a:bodyPr wrap="square" lIns="0" tIns="0" rIns="0" bIns="0" rtlCol="0" anchor="t"/>
          <a:lstStyle/>
          <a:p>
            <a:pPr algn="l" indent="0" marL="0">
              <a:lnSpc>
                <a:spcPct val="100000"/>
              </a:lnSpc>
              <a:buNone/>
            </a:pPr>
            <a:r>
              <a:rPr lang="en-US" sz="1200" b="1" dirty="0">
                <a:solidFill>
                  <a:srgbClr val="E90087"/>
                </a:solidFill>
                <a:latin typeface="Arial" pitchFamily="34" charset="0"/>
                <a:ea typeface="Arial" pitchFamily="34" charset="-122"/>
                <a:cs typeface="Arial" pitchFamily="34" charset="-120"/>
              </a:rPr>
              <a:t>Город и школа
</a:t>
            </a:r>
            <a:pPr algn="l" indent="0" marL="0">
              <a:lnSpc>
                <a:spcPct val="100000"/>
              </a:lnSpc>
              <a:buNone/>
            </a:pPr>
            <a:r>
              <a:rPr lang="en-US" sz="10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Москва, класс и деревня часто встречаются в заданиях и ответах. Эти слова нужны почти каждый день, поэтому их написание важно знать без подсказки.
</a:t>
            </a:r>
            <a:endParaRPr lang="en-US" sz="1200" dirty="0"/>
          </a:p>
        </p:txBody>
      </p:sp>
      <p:sp>
        <p:nvSpPr>
          <p:cNvPr id="11" name="Text 3"/>
          <p:cNvSpPr txBox="1"/>
          <p:nvPr/>
        </p:nvSpPr>
        <p:spPr>
          <a:xfrm>
            <a:off x="4697610" y="2814638"/>
            <a:ext cx="1888908" cy="1540801"/>
          </a:xfrm>
          <a:prstGeom prst="rect">
            <a:avLst/>
          </a:prstGeom>
          <a:noFill/>
          <a:ln/>
        </p:spPr>
        <p:txBody>
          <a:bodyPr wrap="square" lIns="0" tIns="0" rIns="0" bIns="0" rtlCol="0" anchor="t"/>
          <a:lstStyle/>
          <a:p>
            <a:pPr algn="l" indent="0" marL="0">
              <a:lnSpc>
                <a:spcPct val="100000"/>
              </a:lnSpc>
              <a:buNone/>
            </a:pPr>
            <a:r>
              <a:rPr lang="en-US" sz="1200" b="1" dirty="0">
                <a:solidFill>
                  <a:srgbClr val="E90087"/>
                </a:solidFill>
                <a:latin typeface="Arial" pitchFamily="34" charset="0"/>
                <a:ea typeface="Arial" pitchFamily="34" charset="-122"/>
                <a:cs typeface="Arial" pitchFamily="34" charset="-120"/>
              </a:rPr>
              <a:t>Природа и урожай
</a:t>
            </a:r>
            <a:pPr algn="l" indent="0" marL="0">
              <a:lnSpc>
                <a:spcPct val="100000"/>
              </a:lnSpc>
              <a:buNone/>
            </a:pPr>
            <a:r>
              <a:rPr lang="en-US" sz="10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Слова урожай, лестница и тарелка часто встречаются в текстах и упражнениях. Они полезны не только на уроках, но и в обычной речи.
</a:t>
            </a:r>
            <a:endParaRPr lang="en-US" sz="1200" dirty="0"/>
          </a:p>
        </p:txBody>
      </p:sp>
      <p:sp>
        <p:nvSpPr>
          <p:cNvPr id="12" name="Text 4"/>
          <p:cNvSpPr txBox="1"/>
          <p:nvPr/>
        </p:nvSpPr>
        <p:spPr>
          <a:xfrm>
            <a:off x="6885283" y="2814638"/>
            <a:ext cx="1888908" cy="1540801"/>
          </a:xfrm>
          <a:prstGeom prst="rect">
            <a:avLst/>
          </a:prstGeom>
          <a:noFill/>
          <a:ln/>
        </p:spPr>
        <p:txBody>
          <a:bodyPr wrap="square" lIns="0" tIns="0" rIns="0" bIns="0" rtlCol="0" anchor="t"/>
          <a:lstStyle/>
          <a:p>
            <a:pPr algn="l" indent="0" marL="0">
              <a:lnSpc>
                <a:spcPct val="100000"/>
              </a:lnSpc>
              <a:buNone/>
            </a:pPr>
            <a:r>
              <a:rPr lang="en-US" sz="1200" b="1" dirty="0">
                <a:solidFill>
                  <a:srgbClr val="E90087"/>
                </a:solidFill>
                <a:latin typeface="Arial" pitchFamily="34" charset="0"/>
                <a:ea typeface="Arial" pitchFamily="34" charset="-122"/>
                <a:cs typeface="Arial" pitchFamily="34" charset="-120"/>
              </a:rPr>
              <a:t>Животные и признаки времени
</a:t>
            </a:r>
            <a:pPr algn="l" indent="0" marL="0">
              <a:lnSpc>
                <a:spcPct val="100000"/>
              </a:lnSpc>
              <a:buNone/>
            </a:pPr>
            <a:r>
              <a:rPr lang="en-US" sz="10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Медведь, завтра и скоро стоит повторять особенно внимательно. Эти слова легко перепутать, если читать невнимательно, а встречаются они очень часто.
</a:t>
            </a:r>
            <a:endParaRPr lang="en-US" sz="1200" dirty="0"/>
          </a:p>
        </p:txBody>
      </p:sp>
      <p:sp>
        <p:nvSpPr>
          <p:cNvPr id="13" name="Text 5"/>
          <p:cNvSpPr txBox="1"/>
          <p:nvPr/>
        </p:nvSpPr>
        <p:spPr>
          <a:xfrm>
            <a:off x="306395" y="382997"/>
            <a:ext cx="7930579" cy="98914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Слова, которые стоит повторять особенно часто
</a:t>
            </a:r>
            <a:endParaRPr lang="en-US" sz="2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1661140" y="1356105"/>
            <a:ext cx="5821721" cy="2431290"/>
          </a:xfrm>
          <a:prstGeom prst="rect">
            <a:avLst/>
          </a:prstGeom>
          <a:noFill/>
          <a:ln/>
        </p:spPr>
        <p:txBody>
          <a:bodyPr wrap="square" lIns="0" tIns="0" rIns="0" bIns="0" rtlCol="0" anchor="ctr"/>
          <a:lstStyle/>
          <a:p>
            <a:pPr algn="ctr" indent="0" marL="0">
              <a:lnSpc>
                <a:spcPct val="100000"/>
              </a:lnSpc>
              <a:buNone/>
            </a:pPr>
            <a:r>
              <a:rPr lang="en-US" sz="2600" b="1" dirty="0">
                <a:solidFill>
                  <a:srgbClr val="FFFFFF"/>
                </a:solidFill>
                <a:latin typeface="Arial" pitchFamily="34" charset="0"/>
                <a:ea typeface="Arial" pitchFamily="34" charset="-122"/>
                <a:cs typeface="Arial" pitchFamily="34" charset="-120"/>
              </a:rPr>
              <a:t>Трудное слово становится знакомым, если с ним подружиться
</a:t>
            </a:r>
            <a:pPr algn="ctr" indent="0" marL="0">
              <a:lnSpc>
                <a:spcPct val="100000"/>
              </a:lnSpc>
              <a:buNone/>
            </a:pPr>
            <a:r>
              <a:rPr lang="en-US" sz="1000" dirty="0">
                <a:solidFill>
                  <a:srgbClr val="31305C"/>
                </a:solidFill>
                <a:latin typeface="Arial" pitchFamily="34" charset="0"/>
                <a:ea typeface="Arial" pitchFamily="34" charset="-122"/>
                <a:cs typeface="Arial" pitchFamily="34" charset="-120"/>
              </a:rPr>
              <a:t>
</a:t>
            </a:r>
            <a:pPr algn="ctr" indent="0" marL="0">
              <a:lnSpc>
                <a:spcPct val="100000"/>
              </a:lnSpc>
              <a:buNone/>
            </a:pPr>
            <a:r>
              <a:rPr lang="en-US" sz="1600" dirty="0">
                <a:solidFill>
                  <a:srgbClr val="EFBFBF"/>
                </a:solidFill>
                <a:latin typeface="Arial" pitchFamily="34" charset="0"/>
                <a:ea typeface="Arial" pitchFamily="34" charset="-122"/>
                <a:cs typeface="Arial" pitchFamily="34" charset="-120"/>
              </a:rPr>
              <a:t>Если видеть слово, слышать его, писать рукой и возвращаться к нему снова, оно перестаёт пугать. Тогда даже самое упрямое слово начинает запоминаться без капризов.
</a:t>
            </a:r>
            <a:endParaRPr lang="en-US" sz="2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2026-05-21T22:49:53Z</dcterms:created>
  <dcterms:modified xsi:type="dcterms:W3CDTF">2026-05-21T22:49:53Z</dcterms:modified>
</cp:coreProperties>
</file>