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718" y="1625601"/>
            <a:ext cx="2407130" cy="2517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3855" y="1259173"/>
            <a:ext cx="4447671" cy="23909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 природные ресурсы как факторы развития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положение территории и её ресурсы определяют хозяйство, население и перспективы развития?
</a:t>
            </a:r>
            <a:endParaRPr lang="en-US" sz="3028" dirty="0"/>
          </a:p>
        </p:txBody>
      </p:sp>
      <p:sp>
        <p:nvSpPr>
          <p:cNvPr id="7" name="Text 1"/>
          <p:cNvSpPr txBox="1"/>
          <p:nvPr/>
        </p:nvSpPr>
        <p:spPr>
          <a:xfrm>
            <a:off x="953854" y="3740289"/>
            <a:ext cx="4447671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" y="2946713"/>
            <a:ext cx="8620125" cy="18688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2065" y="952499"/>
            <a:ext cx="8199870" cy="17678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11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открывает или ограничивает связи территории, а природные ресурсы задают её хозяйственный потенциал. Вместе они объясняют различия между регионами, помогают понять специализацию экономики и показывают, почему устойчивое природопользование становится необходимым условием развития.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географического положения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31156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и ориентиры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начинается с координат территории и её положения относительно экватора, нулевого меридиана, океанов, морей, гор и равнин. Эти ориентиры задают природные и хозяйственные возможности местности.
</a:t>
            </a:r>
            <a:endParaRPr lang="en-US" sz="1235" dirty="0"/>
          </a:p>
        </p:txBody>
      </p:sp>
      <p:sp>
        <p:nvSpPr>
          <p:cNvPr id="10" name="Text 3"/>
          <p:cNvSpPr txBox="1"/>
          <p:nvPr/>
        </p:nvSpPr>
        <p:spPr>
          <a:xfrm>
            <a:off x="2849732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Физико-географический аспект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положения показывает связь территории с природной средой: климатом, рельефом, внутренними водами и природными рубежами. Именно он сильнее всего влияет на условия жизни и освоения пространства.
</a:t>
            </a:r>
            <a:endParaRPr lang="en-US" sz="1314" dirty="0"/>
          </a:p>
        </p:txBody>
      </p:sp>
      <p:sp>
        <p:nvSpPr>
          <p:cNvPr id="11" name="Text 4"/>
          <p:cNvSpPr txBox="1"/>
          <p:nvPr/>
        </p:nvSpPr>
        <p:spPr>
          <a:xfrm>
            <a:off x="4968309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Экономико-географический аспект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оценивают близость к рынкам сбыта, промышленным районам, транспортным магистралям и центрам производства. Чем удобнее связи территории, тем ниже издержки перевозок и выше её привлекательность для бизнеса.
</a:t>
            </a:r>
            <a:endParaRPr lang="en-US" sz="1191" dirty="0"/>
          </a:p>
        </p:txBody>
      </p:sp>
      <p:sp>
        <p:nvSpPr>
          <p:cNvPr id="12" name="Text 5"/>
          <p:cNvSpPr txBox="1"/>
          <p:nvPr/>
        </p:nvSpPr>
        <p:spPr>
          <a:xfrm>
            <a:off x="7086885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Политико- и транспортный аспект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границы, соседство с другими государствами и наличие транспортных коридоров определяют международные связи, безопасность и возможности обмена. Эти факторы особенно важны для торговли, миграции и размещения предприятий.
</a:t>
            </a:r>
            <a:endParaRPr lang="en-US" sz="11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572498"/>
            <a:ext cx="4133850" cy="208307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природно-географического положения территории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84431" y="2648455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определяет количество солнечной радиации, продолжительность вегетационного периода и общие климатические условия. От неё зависят сельское хозяйство, комфортность проживания и потребность в энергетических ресурсах.
</a:t>
            </a:r>
            <a:endParaRPr lang="en-US" sz="773" dirty="0"/>
          </a:p>
        </p:txBody>
      </p:sp>
      <p:sp>
        <p:nvSpPr>
          <p:cNvPr id="11" name="Text 3"/>
          <p:cNvSpPr txBox="1"/>
          <p:nvPr/>
        </p:nvSpPr>
        <p:spPr>
          <a:xfrm>
            <a:off x="684431" y="3156098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Удалённость от 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территория от океанов, тем сильнее континентальность климата: больше амплитуда температур и суше воздух. Это влияет на урожайность, водообеспечение и характер расселения населения.
</a:t>
            </a:r>
            <a:endParaRPr lang="en-US" sz="784" dirty="0"/>
          </a:p>
        </p:txBody>
      </p:sp>
      <p:sp>
        <p:nvSpPr>
          <p:cNvPr id="12" name="Text 4"/>
          <p:cNvSpPr txBox="1"/>
          <p:nvPr/>
        </p:nvSpPr>
        <p:spPr>
          <a:xfrm>
            <a:off x="684431" y="3663741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высота
</a:t>
            </a:r>
            <a:pPr algn="l" indent="0" marL="0">
              <a:lnSpc>
                <a:spcPct val="100000"/>
              </a:lnSpc>
              <a:buNone/>
            </a:pPr>
            <a:r>
              <a:rPr lang="en-US" sz="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равнины и высота над уровнем моря меняют условия строительства, транспорта и землепользования. Рельеф может как облегчать освоение территории, так и создавать серьёзные природные барьеры.
</a:t>
            </a:r>
            <a:endParaRPr lang="en-US" sz="784" dirty="0"/>
          </a:p>
        </p:txBody>
      </p:sp>
      <p:sp>
        <p:nvSpPr>
          <p:cNvPr id="13" name="Text 5"/>
          <p:cNvSpPr txBox="1"/>
          <p:nvPr/>
        </p:nvSpPr>
        <p:spPr>
          <a:xfrm>
            <a:off x="684431" y="4171383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и побережья
</a:t>
            </a:r>
            <a:pPr algn="l" indent="0" marL="0">
              <a:lnSpc>
                <a:spcPct val="100000"/>
              </a:lnSpc>
              <a:buNone/>
            </a:pPr>
            <a:r>
              <a:rPr lang="en-US" sz="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крупным рекам, морям и побережьям усиливает транспортные, торговые и ресурсные возможности территории. Водно-прибрежные зоны часто становятся центрами расселения и хозяйственной активности.
</a:t>
            </a:r>
            <a:endParaRPr lang="en-US" sz="78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географическое положение влияет на развитие хозяйства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с удобными путями сообщения и доступом к сырью обычно быстрее наращивают промышленность, торговлю и инфраструктуру.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имеют транспорт и ресурсы, а природные условия чаще задают ограничения и повышают издержки развития.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Экспертная оценка по материалам школьного курса географии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250" y="2030631"/>
            <a:ext cx="264705" cy="2647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9022" y="2040590"/>
            <a:ext cx="275387" cy="2447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6474" y="2030631"/>
            <a:ext cx="264705" cy="26470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95130" y="2030631"/>
            <a:ext cx="231617" cy="26470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35360" y="2052829"/>
            <a:ext cx="275387" cy="220309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478194" y="754380"/>
            <a:ext cx="8101924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природных ресурсов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686908" y="2388540"/>
            <a:ext cx="1286728" cy="2122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газ, уголь и руды создают сырьевую основу энергетики и металлургии. Это невозобновимые ресурсы, поэтому их использование требует бережного расходования и глубокой переработки.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2349020" y="2388540"/>
            <a:ext cx="1286728" cy="2122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подземные воды обеспечивают питьевое снабжение, орошение и работу гидроэлектростанций. При высокой нагрузке они нуждаются в строгом контроле качества и экономии.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4011132" y="2388540"/>
            <a:ext cx="1286728" cy="2122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сельскохозяйственные угодья определяют размещение аграрного производства, урожайность и специализацию регионов. Их ценность зависит от плодородия, влагообеспеченности и степени освоения.
</a:t>
            </a:r>
            <a:endParaRPr lang="en-US" sz="1186" dirty="0"/>
          </a:p>
        </p:txBody>
      </p:sp>
      <p:sp>
        <p:nvSpPr>
          <p:cNvPr id="18" name="Text 5"/>
          <p:cNvSpPr txBox="1"/>
          <p:nvPr/>
        </p:nvSpPr>
        <p:spPr>
          <a:xfrm>
            <a:off x="5673244" y="2388540"/>
            <a:ext cx="1286728" cy="2122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
</a:t>
            </a:r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дают древесину, сырьё для промышленности и множество сопутствующих продуктов. При грамотном ведении хозяйства они способны восстанавливаться, сохраняя природные функции территории.
</a:t>
            </a:r>
            <a:endParaRPr lang="en-US" sz="1152" dirty="0"/>
          </a:p>
        </p:txBody>
      </p:sp>
      <p:sp>
        <p:nvSpPr>
          <p:cNvPr id="19" name="Text 6"/>
          <p:cNvSpPr txBox="1"/>
          <p:nvPr/>
        </p:nvSpPr>
        <p:spPr>
          <a:xfrm>
            <a:off x="7335358" y="2388540"/>
            <a:ext cx="1286728" cy="2122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Рекреационные и биологические
</a:t>
            </a:r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относятся природные условия для отдыха, туризма и сохранения живых организмов. Эти ресурсы поддерживают здоровье населения, биоразнообразие и привлекательность территории.
</a:t>
            </a:r>
            <a:endParaRPr lang="en-US" sz="114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2515445"/>
            <a:ext cx="4392940" cy="19057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7660" y="934152"/>
            <a:ext cx="8332480" cy="787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ресурсов по видам и хозяйственному значению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7660" y="2215668"/>
            <a:ext cx="2480100" cy="11426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различаются ресурсы по возобновимости и роли в хозяйстве.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устойчивое использование возможно у возобновимых ресурсов, тогда как минеральные требуют особенно бережного и эффективного освоения.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07660" y="3567030"/>
            <a:ext cx="2480100" cy="1057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260" y="1014846"/>
            <a:ext cx="3987384" cy="34885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 и их роль в хозяйстве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224244" y="1039007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газ, уголь и руды формируют базу топливно-энергетического и металлургического комплексов. Без них невозможно устойчивое функционирование современной промышленности, транспорта и энергетики.
</a:t>
            </a:r>
            <a:endParaRPr lang="en-US" sz="1142" dirty="0"/>
          </a:p>
        </p:txBody>
      </p:sp>
      <p:sp>
        <p:nvSpPr>
          <p:cNvPr id="10" name="Text 3"/>
          <p:cNvSpPr txBox="1"/>
          <p:nvPr/>
        </p:nvSpPr>
        <p:spPr>
          <a:xfrm>
            <a:off x="5224244" y="1993623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Районы добычи
</a:t>
            </a:r>
            <a:pPr algn="l" indent="0" marL="0">
              <a:lnSpc>
                <a:spcPct val="100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месторождения часто становятся ядром новых добывающих районов, вокруг которых появляются вахтовые посёлки, транспортные узлы и сервисная инфраструктура. Так формируется хозяйственная специализация территории.
</a:t>
            </a:r>
            <a:endParaRPr lang="en-US" sz="1128" dirty="0"/>
          </a:p>
        </p:txBody>
      </p:sp>
      <p:sp>
        <p:nvSpPr>
          <p:cNvPr id="11" name="Text 4"/>
          <p:cNvSpPr txBox="1"/>
          <p:nvPr/>
        </p:nvSpPr>
        <p:spPr>
          <a:xfrm>
            <a:off x="5224244" y="2948239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и 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вывоза сырья строятся нефтепроводы, железные дороги, порты и перерабатывающие предприятия. Размещение коммуникаций нередко определяет рост крупных промышленных центров и городов.
</a:t>
            </a:r>
            <a:endParaRPr lang="en-US" sz="1215" dirty="0"/>
          </a:p>
        </p:txBody>
      </p:sp>
      <p:sp>
        <p:nvSpPr>
          <p:cNvPr id="12" name="Text 5"/>
          <p:cNvSpPr txBox="1"/>
          <p:nvPr/>
        </p:nvSpPr>
        <p:spPr>
          <a:xfrm>
            <a:off x="5224244" y="3902856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минеральное сырьё становится важной частью экспорта и влияет на место региона в международном разделении труда. Это усиливает зависимость экономики от мирового спроса.
</a:t>
            </a:r>
            <a:endParaRPr lang="en-US" sz="121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создания стоимости в добывающих отраслях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ресурс проходит путь от сырья к готовому продукту, тем выше требования к технологиям, кадрам и инфраструктуре.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прибыль создаётся на стадиях переработки и выпуска продукции, а не на первичной добыче.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материалам школьного курса географии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177043"/>
            <a:ext cx="4133850" cy="247869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260" y="1014846"/>
            <a:ext cx="8386996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как фактор расселения, транспорта и энергетики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36899" y="2176462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Водоснабжение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подземные воды обеспечивают население питьевой водой и поддерживают работу городов, промышленных предприятий и коммунального хозяйства. Без надёжного водоснабжения развитие территории резко ограничено.
</a:t>
            </a:r>
            <a:endParaRPr lang="en-US" sz="831" dirty="0"/>
          </a:p>
        </p:txBody>
      </p:sp>
      <p:sp>
        <p:nvSpPr>
          <p:cNvPr id="11" name="Text 3"/>
          <p:cNvSpPr txBox="1"/>
          <p:nvPr/>
        </p:nvSpPr>
        <p:spPr>
          <a:xfrm>
            <a:off x="736899" y="2826840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необходимы для орошения, особенно в засушливых районах. Они помогают стабилизировать урожайность, расширять посевные площади и снижать зависимость аграрного производства от погоды.
</a:t>
            </a:r>
            <a:endParaRPr lang="en-US" sz="831" dirty="0"/>
          </a:p>
        </p:txBody>
      </p:sp>
      <p:sp>
        <p:nvSpPr>
          <p:cNvPr id="12" name="Text 4"/>
          <p:cNvSpPr txBox="1"/>
          <p:nvPr/>
        </p:nvSpPr>
        <p:spPr>
          <a:xfrm>
            <a:off x="736899" y="3477217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3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Судоходные реки и речные порты облегчают перевозку грузов, уменьшают стоимость доставки и связывают внутренние районы с крупными промышленными центрами и внешними рынками.
</a:t>
            </a:r>
            <a:endParaRPr lang="en-US" sz="950" dirty="0"/>
          </a:p>
        </p:txBody>
      </p:sp>
      <p:sp>
        <p:nvSpPr>
          <p:cNvPr id="13" name="Text 5"/>
          <p:cNvSpPr txBox="1"/>
          <p:nvPr/>
        </p:nvSpPr>
        <p:spPr>
          <a:xfrm>
            <a:off x="736899" y="4127595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
</a:t>
            </a:r>
            <a:pPr algn="l" indent="0" marL="0">
              <a:lnSpc>
                <a:spcPct val="100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воды используется на гидроэлектростанциях, где энергия потока превращается в электричество. Поэтому крупные реки часто становятся основой энергетического и промышленного развития регионов.
</a:t>
            </a:r>
            <a:endParaRPr lang="en-US" sz="83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природного ресурса от освоения до экономического и экологического результата.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ресурса к региональному развитию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и почвенные ресурсы в сельском хозяйстве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31156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почв
</a:t>
            </a:r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определяет урожайность, набор культур и специализацию аграрных районов. Чем богаче почва гумусом и влагой, тем устойчивее сельское хозяйство и ниже затраты на поддержание продуктивности.
</a:t>
            </a:r>
            <a:endParaRPr lang="en-US" sz="1311" dirty="0"/>
          </a:p>
        </p:txBody>
      </p:sp>
      <p:sp>
        <p:nvSpPr>
          <p:cNvPr id="10" name="Text 3"/>
          <p:cNvSpPr txBox="1"/>
          <p:nvPr/>
        </p:nvSpPr>
        <p:spPr>
          <a:xfrm>
            <a:off x="2849732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 считаются наиболее ценными сельскохозяйственными почвами благодаря высокому содержанию гумуса и естественной плодородности. Они особенно важны для зернового и масличного земледелия.
</a:t>
            </a:r>
            <a:endParaRPr lang="en-US" sz="1344" dirty="0"/>
          </a:p>
        </p:txBody>
      </p:sp>
      <p:sp>
        <p:nvSpPr>
          <p:cNvPr id="11" name="Text 4"/>
          <p:cNvSpPr txBox="1"/>
          <p:nvPr/>
        </p:nvSpPr>
        <p:spPr>
          <a:xfrm>
            <a:off x="4968309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Проблемные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Подзолистые, засолённые и эродированные почвы ограничивают урожайность, поэтому требуют мелиорации, удобрений, известкования и продуманного севооборота для сохранения хозяйственной эффективности.
</a:t>
            </a:r>
            <a:endParaRPr lang="en-US" sz="1220" dirty="0"/>
          </a:p>
        </p:txBody>
      </p:sp>
      <p:sp>
        <p:nvSpPr>
          <p:cNvPr id="12" name="Text 5"/>
          <p:cNvSpPr txBox="1"/>
          <p:nvPr/>
        </p:nvSpPr>
        <p:spPr>
          <a:xfrm>
            <a:off x="7086885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землепользование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земельных ресурсов связано с борьбой с эрозией, восстановлением деградированных участков и соблюдением агротехнических норм. Без этого снижается качество почв и устойчивость аграрного производства.
</a:t>
            </a:r>
            <a:endParaRPr lang="en-US" sz="123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 и их значение для экономики и природы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84431" y="2648455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для промышленности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дают древесину, а также сырьё для целлюлозно-бумажной и химической промышленности. Кроме того, они обеспечивают заготовку смол, ягод, грибов и других продуктов побочного лесопользования.
</a:t>
            </a:r>
            <a:endParaRPr lang="en-US" sz="1019" dirty="0"/>
          </a:p>
        </p:txBody>
      </p:sp>
      <p:sp>
        <p:nvSpPr>
          <p:cNvPr id="10" name="Text 3"/>
          <p:cNvSpPr txBox="1"/>
          <p:nvPr/>
        </p:nvSpPr>
        <p:spPr>
          <a:xfrm>
            <a:off x="684431" y="3156098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вода
</a:t>
            </a:r>
            <a:pPr algn="l" indent="0" marL="0">
              <a:lnSpc>
                <a:spcPct val="100000"/>
              </a:lnSpc>
              <a:buNone/>
            </a:pPr>
            <a:r>
              <a:rPr lang="en-US" sz="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массивы смягчают климат, повышают влажность воздуха и регулируют водный режим территории. Это особенно важно для районов, где природные условия нестабильны и чувствительны к вырубке.
</a:t>
            </a:r>
            <a:endParaRPr lang="en-US" sz="1019" dirty="0"/>
          </a:p>
        </p:txBody>
      </p:sp>
      <p:sp>
        <p:nvSpPr>
          <p:cNvPr id="11" name="Text 4"/>
          <p:cNvSpPr txBox="1"/>
          <p:nvPr/>
        </p:nvSpPr>
        <p:spPr>
          <a:xfrm>
            <a:off x="684431" y="3663741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почв
</a:t>
            </a:r>
            <a:pPr algn="l" indent="0" marL="0">
              <a:lnSpc>
                <a:spcPct val="100000"/>
              </a:lnSpc>
              <a:buNone/>
            </a:pPr>
            <a:r>
              <a:rPr lang="en-US" sz="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деревьев удерживает почву, снижает риск эрозии и помогает сохранять плодородие. Поэтому леса играют важную роль в защите склонов, берегов и сельскохозяйственных угодий.
</a:t>
            </a:r>
            <a:endParaRPr lang="en-US" sz="1019" dirty="0"/>
          </a:p>
        </p:txBody>
      </p:sp>
      <p:sp>
        <p:nvSpPr>
          <p:cNvPr id="12" name="Text 5"/>
          <p:cNvSpPr txBox="1"/>
          <p:nvPr/>
        </p:nvSpPr>
        <p:spPr>
          <a:xfrm>
            <a:off x="684431" y="4171383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поддерживают биоразнообразие и служат углеродным поглотителем, связывая часть углекислого газа. Их сохранение напрямую связано с устойчивостью природной среды и качеством жизни населения.
</a:t>
            </a:r>
            <a:endParaRPr lang="en-US" sz="101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распределения ресурсов и различия в освоении территорий
</a:t>
            </a:r>
            <a:endParaRPr lang="en-US" sz="2818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показано, как удалённость от инфраструктуры и суровость природных условий повышают стоимость освоения даже при наличии ресурсов.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успешнее там, где ресурсы сочетаются с дорогами, кадрами и переработкой; без этого сырьевая база не превращается в развитие.
</a:t>
            </a:r>
            <a:endParaRPr lang="en-US" sz="1182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«Географическое положение и природные ресурсы», 2025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800" y="2134610"/>
            <a:ext cx="4714800" cy="18789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5050" y="900032"/>
            <a:ext cx="8477950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ограничения ресурсного богатства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175140" y="1972447"/>
            <a:ext cx="2480100" cy="220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ресурсная обеспеченность приносит доходы и рабочие места, но одновременно создаёт риски зависимости и истощения.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Ресурсное богатство эффективно только при развитой переработке, экологическом контроле и снижении зависимости от одного сырьевого сектора.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4800" y="4246794"/>
            <a:ext cx="47148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географии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259" y="2391183"/>
            <a:ext cx="4025748" cy="22330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260" y="1014846"/>
            <a:ext cx="4025748" cy="110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освоения природных ресурсов
</a:t>
            </a:r>
            <a:endParaRPr lang="en-US" sz="2771" dirty="0"/>
          </a:p>
        </p:txBody>
      </p:sp>
      <p:sp>
        <p:nvSpPr>
          <p:cNvPr id="8" name="Text 1"/>
          <p:cNvSpPr txBox="1"/>
          <p:nvPr/>
        </p:nvSpPr>
        <p:spPr>
          <a:xfrm>
            <a:off x="5224244" y="1069116"/>
            <a:ext cx="3498254" cy="1032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ландшафтов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Карьерная добыча, отвалы и буровые площадки меняют рельеф и часто оставляют после себя участки, непригодные для прежнего природного и хозяйственного использования без восстановления.
</a:t>
            </a:r>
            <a:endParaRPr lang="en-US" sz="1355" dirty="0"/>
          </a:p>
        </p:txBody>
      </p:sp>
      <p:sp>
        <p:nvSpPr>
          <p:cNvPr id="9" name="Text 2"/>
          <p:cNvSpPr txBox="1"/>
          <p:nvPr/>
        </p:nvSpPr>
        <p:spPr>
          <a:xfrm>
            <a:off x="5224244" y="2337533"/>
            <a:ext cx="3498254" cy="1032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 переработка сырья сопровождаются пылью, стоками и выбросами, которые ухудшают качество воздуха и воды. Это повышает нагрузку на здоровье людей и природные экосистемы.
</a:t>
            </a:r>
            <a:endParaRPr lang="en-US" sz="1393" dirty="0"/>
          </a:p>
        </p:txBody>
      </p:sp>
      <p:sp>
        <p:nvSpPr>
          <p:cNvPr id="10" name="Text 3"/>
          <p:cNvSpPr txBox="1"/>
          <p:nvPr/>
        </p:nvSpPr>
        <p:spPr>
          <a:xfrm>
            <a:off x="5224244" y="3605949"/>
            <a:ext cx="3498254" cy="1032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 интенсивное освоение земель сокращают биоразнообразие, усиливают эрозию и ускоряют истощение природной среды. Поэтому экологические меры должны быть частью любого проекта.
</a:t>
            </a:r>
            <a:endParaRPr lang="en-US" sz="1355" dirty="0"/>
          </a:p>
        </p:txBody>
      </p:sp>
      <p:sp>
        <p:nvSpPr>
          <p:cNvPr id="11" name="Text 4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рациональное использование ресурсов снижает потери и поддерживает восстановление природной среды.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природопользование для долгосрочного развития
</a:t>
            </a:r>
            <a:endParaRPr lang="en-US" sz="2522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95" y="2294581"/>
            <a:ext cx="238748" cy="2122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7615" y="2294581"/>
            <a:ext cx="238748" cy="212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6535" y="2305192"/>
            <a:ext cx="238748" cy="1909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31723" y="3547252"/>
            <a:ext cx="238748" cy="190998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25612" y="3528346"/>
            <a:ext cx="228810" cy="22881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78194" y="960120"/>
            <a:ext cx="8101924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 ресурсы в жизни человека
</a:t>
            </a:r>
            <a:endParaRPr lang="en-US" sz="2997" dirty="0"/>
          </a:p>
        </p:txBody>
      </p:sp>
      <p:sp>
        <p:nvSpPr>
          <p:cNvPr id="15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6" name="Text 2"/>
          <p:cNvSpPr txBox="1"/>
          <p:nvPr/>
        </p:nvSpPr>
        <p:spPr>
          <a:xfrm>
            <a:off x="478695" y="275357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3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Выгодное положение рядом с морями, магистралями и узлами связи ускоряет перевозки, снижает издержки и делает территорию более привлекательной для бизнеса и населения.
</a:t>
            </a:r>
            <a:endParaRPr lang="en-US" sz="827" dirty="0"/>
          </a:p>
        </p:txBody>
      </p:sp>
      <p:sp>
        <p:nvSpPr>
          <p:cNvPr id="17" name="Text 3"/>
          <p:cNvSpPr txBox="1"/>
          <p:nvPr/>
        </p:nvSpPr>
        <p:spPr>
          <a:xfrm>
            <a:off x="3267615" y="275357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 и удобный доступ к рынкам помогают развивать добывающие и обрабатывающие отрасли, формировать рабочие места и укреплять производственную специализацию региона.
</a:t>
            </a:r>
            <a:endParaRPr lang="en-US" sz="827" dirty="0"/>
          </a:p>
        </p:txBody>
      </p:sp>
      <p:sp>
        <p:nvSpPr>
          <p:cNvPr id="18" name="Text 4"/>
          <p:cNvSpPr txBox="1"/>
          <p:nvPr/>
        </p:nvSpPr>
        <p:spPr>
          <a:xfrm>
            <a:off x="6056535" y="275357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3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соседним странам и крупным рынкам облегчает обмен товарами, привлекает инвестиции и повышает значение территории в международных и межрегиональных связях.
</a:t>
            </a:r>
            <a:endParaRPr lang="en-US" sz="827" dirty="0"/>
          </a:p>
        </p:txBody>
      </p:sp>
      <p:sp>
        <p:nvSpPr>
          <p:cNvPr id="19" name="Text 5"/>
          <p:cNvSpPr txBox="1"/>
          <p:nvPr/>
        </p:nvSpPr>
        <p:spPr>
          <a:xfrm>
            <a:off x="1931723" y="399563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ресурсов поддерживает занятость и доходы, но при слабом управлении может усиливать сырьевую зависимость, социальную неравномерность и концентрацию населения в отдельных центрах.
</a:t>
            </a:r>
            <a:endParaRPr lang="en-US" sz="819" dirty="0"/>
          </a:p>
        </p:txBody>
      </p:sp>
      <p:sp>
        <p:nvSpPr>
          <p:cNvPr id="20" name="Text 6"/>
          <p:cNvSpPr txBox="1"/>
          <p:nvPr/>
        </p:nvSpPr>
        <p:spPr>
          <a:xfrm>
            <a:off x="4720643" y="399563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природный потенциал требует бережного управления: без экологических мер растут загрязнение, потери ресурсов и долгосрочные издержки для общества и природы.
</a:t>
            </a:r>
            <a:endParaRPr lang="en-US" sz="82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конкурентоспособности территории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носит обобщённый характер и показывает, что конкурентоспособность складывается не из одного преимущества, а из сочетания инфраструктуры, технологий и качества управления.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 территории, где природные ресурсы дополняются инвестициями, кадрами и экологической устойчивостью, а не заменяют их.
</a:t>
            </a:r>
            <a:endParaRPr lang="en-US" sz="1055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учебной темы, 2025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84610" y="919375"/>
            <a:ext cx="7794892" cy="1652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положение: основа, но не гарантия успеха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открывает возможности, а ресурсы дают стартовую базу, но устойчивое развитие обеспечивают дороги, технологии, переработка, инвестиции и ответственное отношение к природе.
</a:t>
            </a:r>
            <a:endParaRPr lang="en-US" sz="3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2026-06-03T06:24:58Z</dcterms:created>
  <dcterms:modified xsi:type="dcterms:W3CDTF">2026-06-03T06:24:58Z</dcterms:modified>
</cp:coreProperties>
</file>