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jpeg"/><Relationship Id="rId4" Type="http://schemas.openxmlformats.org/officeDocument/2006/relationships/image" Target="../media/image-8-4.png"/><Relationship Id="rId5" Type="http://schemas.openxmlformats.org/officeDocument/2006/relationships/image" Target="../media/image-8-5.jpeg"/><Relationship Id="rId6" Type="http://schemas.openxmlformats.org/officeDocument/2006/relationships/image" Target="../media/image-8-6.png"/><Relationship Id="rId7" Type="http://schemas.openxmlformats.org/officeDocument/2006/relationships/image" Target="../media/image-8-7.jpeg"/><Relationship Id="rId8" Type="http://schemas.openxmlformats.org/officeDocument/2006/relationships/image" Target="../media/image-8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jpeg"/><Relationship Id="rId4" Type="http://schemas.openxmlformats.org/officeDocument/2006/relationships/image" Target="../media/image-17-4.png"/><Relationship Id="rId5" Type="http://schemas.openxmlformats.org/officeDocument/2006/relationships/image" Target="../media/image-17-5.jpeg"/><Relationship Id="rId6" Type="http://schemas.openxmlformats.org/officeDocument/2006/relationships/image" Target="../media/image-17-6.png"/><Relationship Id="rId7" Type="http://schemas.openxmlformats.org/officeDocument/2006/relationships/image" Target="../media/image-17-7.jpeg"/><Relationship Id="rId8" Type="http://schemas.openxmlformats.org/officeDocument/2006/relationships/image" Target="../media/image-1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67550" y="2201687"/>
            <a:ext cx="7721700" cy="266187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64050" y="413425"/>
            <a:ext cx="7215900" cy="121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Родная Рязанская земля в литературе и культуре
</a:t>
            </a:r>
            <a:pPr algn="ctr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Ока, Мещёра, Рязань, Константиново и Есенин соединяют природу, память и слово.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2442450" y="4775100"/>
            <a:ext cx="4259100" cy="36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73517" y="182500"/>
            <a:ext cx="3340167" cy="4737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92750" y="481475"/>
            <a:ext cx="4472100" cy="12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DB3F3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Рязанский край часто звучит в книгах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392750" y="1964113"/>
            <a:ext cx="2905500" cy="236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626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Рязанская область в центре европейской России богата реками, лесами и историей, поэтому писатели обращались к ней снова и снова. Рязань, Ока и Мещёра дают материал для рассказов о доме, деревне, прошлом и красоте природы.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40200" y="374725"/>
            <a:ext cx="83895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Родная земля как тема в литературе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340200" y="2228025"/>
            <a:ext cx="2593500" cy="17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Любовь к месту рождения проявляется в деталях: знакомые тропинки, запахи луга, голос родной деревни. Через такие мелочи читатель узнаёт, как автор бережёт память о детстве и о себе.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238162" y="2228025"/>
            <a:ext cx="2593500" cy="17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Уважение к предкам помогает понять характер народа. В текстах Рязанщины часто звучат слова о труде, обычаях, праздниках и семейных историях, которые передаются из поколения в поколение.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6136150" y="2228025"/>
            <a:ext cx="2593500" cy="17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Пейзаж становится не просто фоном, а помощником чувства. Поля, реки, леса и старинные города соединяют природу и человеческую судьбу, напоминая об отчем доме и его значении.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40715" y="729975"/>
            <a:ext cx="3518271" cy="3976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0200" y="289000"/>
            <a:ext cx="4366200" cy="76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Рязань — древний город на Оке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948875" y="3032048"/>
            <a:ext cx="3148200" cy="10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смотришь на панораму Рязанского кремля и Успенский собор, особенно ясно, как прошлое встречается с настоящим. Вид на реку помогает почувствовать связь истории и повседневной жизни людей.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966150" y="1477675"/>
            <a:ext cx="3148200" cy="10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Рязань — один из старинных городов России, связанных с историей Руси и защитой родной земли. Город развивался на берегах Оки, сохранив исторический центр, храмы и кремлёвские постройки.
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76535" y="1977625"/>
            <a:ext cx="3549680" cy="23871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0200" y="320400"/>
            <a:ext cx="84636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образы Рязанской земли в литературе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340200" y="1843901"/>
            <a:ext cx="3203700" cy="117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мотивы редко живут по одному: они переплетаются, образуя «карту чувств» писателя — от детства до размышлений о прошлом.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40200" y="3195311"/>
            <a:ext cx="3203700" cy="10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 диаграммы показывает: образ Рязанской земли складывается не только из пейзажей, но и из памяти, речи людей и поэтической традиции.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5075075" y="4639800"/>
            <a:ext cx="35526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68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литературных мотивов по учебным материалам и хрестоматиям; единой статистики по регионам не применяется.
</a:t>
            </a:r>
            <a:endParaRPr lang="en-US" sz="868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1144" y="1691000"/>
            <a:ext cx="208425" cy="238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83932" y="1691000"/>
            <a:ext cx="178650" cy="238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28457" y="1691000"/>
            <a:ext cx="238200" cy="238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102757" y="1691000"/>
            <a:ext cx="238200" cy="2382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40200" y="319547"/>
            <a:ext cx="8457000" cy="66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Мещёра в стихах и описаниях природы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40200" y="46145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37575" y="2208625"/>
            <a:ext cx="1915200" cy="203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Сосновые боры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Мещёра часто возникает как край сосновых лесов. В текстах это звучит через ощущение «живого» воздуха, тишину между деревьями и спокойный ритм шагов по лесной тропе.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2683450" y="2208625"/>
            <a:ext cx="1915200" cy="203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Озёра и вода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Озёра и тихие плёсы делают пейзаж мягким. Писатели передают, как вода отражает небо и меняет настроение дня — от светлой ясности до задумчивого вечера.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861450" y="2208625"/>
            <a:ext cx="1915200" cy="203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Болота и влажные места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Болота и низины добавляют в описания особую правду природы. Там рождается ощущение простора и неторопливой жизни, где всё зависит от погоды и времени года.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7039450" y="2208625"/>
            <a:ext cx="1915200" cy="203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Вечерние туманы и тишина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Вечерние туманы и «звуковая» тишина превращают Мещёру в образ покоя. В художественных текстах особенно заметны бережные слова и спокойные интонации.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53125" y="2045092"/>
            <a:ext cx="3147000" cy="1244916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0200" y="312625"/>
            <a:ext cx="84636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Символы Рязанской земли и их литературное значение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786375" y="1286175"/>
            <a:ext cx="3717300" cy="105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связывает географические названия и культурные «знаки» с темами, которые они раскрывают в произведениях.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786375" y="2505427"/>
            <a:ext cx="3717300" cy="93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символ работает как «ключ» к теме родины: место помогает понять характер народа, судьбы и чувства автора.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786375" y="3726148"/>
            <a:ext cx="3717300" cy="43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материалам курса литературы и краеведения (школьная методика).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84925" y="1153344"/>
            <a:ext cx="2727900" cy="186211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47225" y="1153344"/>
            <a:ext cx="2727900" cy="186211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61050" y="1153344"/>
            <a:ext cx="2727900" cy="1862111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40200" y="46145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11" name="Text 1"/>
          <p:cNvSpPr txBox="1"/>
          <p:nvPr/>
        </p:nvSpPr>
        <p:spPr>
          <a:xfrm>
            <a:off x="3705150" y="3261000"/>
            <a:ext cx="1786500" cy="115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2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Ока и дорога как движение жизни
</a:t>
            </a:r>
            <a:pPr algn="l" indent="0" marL="0">
              <a:lnSpc>
                <a:spcPct val="100000"/>
              </a:lnSpc>
              <a:buNone/>
            </a:pPr>
            <a:r>
              <a:rPr lang="en-US" sz="82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2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Берег Оки у Есенина почти всегда ведёт дальше — к дороге, к встречам, к ожиданию нового дня. Эти картины помогают понять, как природная линия превращается в личную судьбу. Река становится образом времени: она течёт, и вместе с ней меняются мысли и чувства героя.
</a:t>
            </a:r>
            <a:endParaRPr lang="en-US" sz="826" dirty="0"/>
          </a:p>
        </p:txBody>
      </p:sp>
      <p:sp>
        <p:nvSpPr>
          <p:cNvPr id="12" name="Text 2"/>
          <p:cNvSpPr txBox="1"/>
          <p:nvPr/>
        </p:nvSpPr>
        <p:spPr>
          <a:xfrm>
            <a:off x="6529025" y="3261000"/>
            <a:ext cx="1786500" cy="115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2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Мещёра: туман, тишина и просторы
</a:t>
            </a:r>
            <a:pPr algn="l" indent="0" marL="0">
              <a:lnSpc>
                <a:spcPct val="100000"/>
              </a:lnSpc>
              <a:buNone/>
            </a:pPr>
            <a:r>
              <a:rPr lang="en-US" sz="82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2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есенинских образах Мещёра запоминается тёплой тишиной и мягким светом. Поля и леса словно дышат спокойнее, когда наступает вечер. Так рождается ощущение, что любовь к родной земле начинается с умения наблюдать и слышать природу.
</a:t>
            </a:r>
            <a:endParaRPr lang="en-US" sz="826" dirty="0"/>
          </a:p>
        </p:txBody>
      </p:sp>
      <p:sp>
        <p:nvSpPr>
          <p:cNvPr id="13" name="Text 3"/>
          <p:cNvSpPr txBox="1"/>
          <p:nvPr/>
        </p:nvSpPr>
        <p:spPr>
          <a:xfrm>
            <a:off x="881275" y="3261000"/>
            <a:ext cx="1763100" cy="115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2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Дом, где слышно слово детства
</a:t>
            </a:r>
            <a:pPr algn="l" indent="0" marL="0">
              <a:lnSpc>
                <a:spcPct val="100000"/>
              </a:lnSpc>
              <a:buNone/>
            </a:pPr>
            <a:r>
              <a:rPr lang="en-US" sz="82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2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Представь двор и комнаты, где разговоры звучат по-особому тепло. Есенин в стихах возвращается к родному дому не как к предмету, а как к живой памяти. Важно, что вместе с воспоминаниями приходят интонации народной речи и чувство близости.
</a:t>
            </a:r>
            <a:endParaRPr lang="en-US" sz="826" dirty="0"/>
          </a:p>
        </p:txBody>
      </p:sp>
      <p:sp>
        <p:nvSpPr>
          <p:cNvPr id="14" name="Text 4"/>
          <p:cNvSpPr txBox="1"/>
          <p:nvPr/>
        </p:nvSpPr>
        <p:spPr>
          <a:xfrm>
            <a:off x="340200" y="319547"/>
            <a:ext cx="8493000" cy="66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Сергей Есенин — поэт рязанской земли
</a:t>
            </a:r>
            <a:endParaRPr lang="en-US" sz="2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76535" y="1977625"/>
            <a:ext cx="3549680" cy="23871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0200" y="320400"/>
            <a:ext cx="84636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часто встречается в есенинских образах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340200" y="1843901"/>
            <a:ext cx="3203700" cy="117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мотивы поддерживают главный тон поэта: любовь к месту ощущается через узнаваемые предметы и природные изменения времени года.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40200" y="3195311"/>
            <a:ext cx="3203700" cy="10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Столбцы показывают, что «простые» картины становятся ключевыми: Есенин строит стих на повседневной видимости, но наполняет её чувством.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5075075" y="4639800"/>
            <a:ext cx="35526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школьному изучению текстов Есенина; без количественного подсчёта упоминаний.
</a:t>
            </a:r>
            <a:endParaRPr lang="en-US" sz="109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40200" y="2228025"/>
            <a:ext cx="1831500" cy="186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Фольклор Рязанщины включает пословицы, песни, загадки, сказки и прибаутки. В устной традиции сохраняются точные образные слова, которые делают рассказ живым и выразительным.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2570325" y="2228025"/>
            <a:ext cx="1831500" cy="186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Народные сравнения помогают «увидеть» мысль: предметы и явления узнаются не по общим словам, а по метким образам. Поэтому фольклор легко превращается в яркие литературные интонации.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4779350" y="2228025"/>
            <a:ext cx="1831500" cy="186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Ритм и повторения — важная опора речи. Когда текст звучит как песня, он запоминается лучше, а чувства передаются точнее: радость, тревога, ожидание.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6986250" y="2228025"/>
            <a:ext cx="1831500" cy="186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Уменьшительно-ласкательные формы добавляют тепла и уважения к близким: к дому, деревне, старшим, родной природе. Так народная речь раскрывает отношение автора к малой родине.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340200" y="374725"/>
            <a:ext cx="83895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Народная речь и фольклор Рязанского края
</a:t>
            </a:r>
            <a:endParaRPr lang="en-US" sz="2000" dirty="0"/>
          </a:p>
        </p:txBody>
      </p:sp>
      <p:sp>
        <p:nvSpPr>
          <p:cNvPr id="12" name="Text 5"/>
          <p:cNvSpPr txBox="1"/>
          <p:nvPr/>
        </p:nvSpPr>
        <p:spPr>
          <a:xfrm>
            <a:off x="340200" y="46145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5324" y="1351950"/>
            <a:ext cx="8373852" cy="30831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0200" y="289000"/>
            <a:ext cx="8384100" cy="58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6D7A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рождается литературный образ родной земли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340200" y="957650"/>
            <a:ext cx="8384100" cy="2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78" dirty="0">
                <a:solidFill>
                  <a:srgbClr val="F6D7A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впечатлений автора: от мест к слову и чувствам; связь с точками Рязанской области — Ока, Константиново, Мещёра, Рязань, Старая Рязань.
</a:t>
            </a:r>
            <a:endParaRPr lang="en-US" sz="878" dirty="0"/>
          </a:p>
        </p:txBody>
      </p:sp>
      <p:sp>
        <p:nvSpPr>
          <p:cNvPr id="6" name="Text 2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6D7A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40200" y="317575"/>
            <a:ext cx="83895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Старая Рязань и память о прошлом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340200" y="2905300"/>
            <a:ext cx="2207100" cy="148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XII век — известность с древности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Старая Рязань была древней столицей Рязанского княжества и оставила след в истории края. Уже тогда здесь ощущалась роль города как центра жизни и управления.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3799087" y="2099525"/>
            <a:ext cx="2207100" cy="148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1237 год — разрушение войском Батыя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1237 году город был разрушен войском Батыя. Это событие стало важной частью памяти народа: о потере, выживании и сохранении уважения к предкам.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6522588" y="2549100"/>
            <a:ext cx="2207100" cy="148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в литературных темах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текстах древняя Рязань связывается с мужеством, утратой, защитой родной земли. Через образы прошлого писатели и читатели учатся говорить о чести и цене побед.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340200" y="46145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40715" y="729975"/>
            <a:ext cx="3518271" cy="3976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0200" y="289000"/>
            <a:ext cx="4366200" cy="76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Касимов — встреча культур в одном городе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948875" y="3032048"/>
            <a:ext cx="3148200" cy="10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Гуляя по Касимову, легко заметить, как рядом живут мечеть, церкви и купеческие дома. Такая «картина соседства» помогает понять, почему местные истории часто звучат по-разному — но всё равно остаются частью одной земли.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966150" y="1477675"/>
            <a:ext cx="3148200" cy="10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Касимов связан с историей касимовских татар, развитием купеческой торговли и соседством разных культур. В городе сохранились элементы русской и татарской архитектуры, старые улицы и здания, по которым можно представить прошлое.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76535" y="1977625"/>
            <a:ext cx="3549680" cy="23871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0200" y="320400"/>
            <a:ext cx="84636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Маршрут по литературным местам Рязанской области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340200" y="1843901"/>
            <a:ext cx="3203700" cy="117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Остановки маршрута можно связывать с темами: городская история, деревенское детство, память о древней Руси, многонациональная среда, школьные и музейные места, а также пейзажи Мещёры.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40200" y="3195311"/>
            <a:ext cx="3203700" cy="10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Линия маршрута показывает, что литературные впечатления рождаются как из культурных центров, так и из природы: рядом с «прошлым» всегда присутствует «живое» — дома, школы, лесные тропы.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5075075" y="4639800"/>
            <a:ext cx="35526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45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Составлено по перечню точек маршрута: Рязань — Константиново — Старая Рязань — Касимов — Спас-Клепики — Мещёра (значения в графике — порядок остановок, условные единицы).
</a:t>
            </a:r>
            <a:endParaRPr lang="en-US" sz="845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87274" y="2205667"/>
            <a:ext cx="239100" cy="2125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874949" y="2192833"/>
            <a:ext cx="238200" cy="238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007399" y="2216293"/>
            <a:ext cx="239100" cy="19128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179776" y="2192833"/>
            <a:ext cx="238200" cy="2382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40200" y="319547"/>
            <a:ext cx="8493000" cy="66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о войне в рязанской литературной традиции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40200" y="46145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620100" y="2668725"/>
            <a:ext cx="16281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Стихи и рассказы о подвиге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произведениях о войне звучат мужество и благодарность, но также и скорбь о невосполнимых потерях. Так литература помогает сохранить человеческие истории, а не только даты.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2811425" y="2668725"/>
            <a:ext cx="16281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Памятные места в городах и сёлах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Обелиски, мемориалы и памятники защитникам Родины становятся «точками памяти». Рядом с ними люди вспоминают родных и соседей, чьи судьбы были связаны с фронтом и тылом.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938700" y="2668725"/>
            <a:ext cx="16281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Семейные истории как источник текста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многих семьях хранят письма, рассказы ветеранов и семейные воспоминания. Эти детали дают литературе живую интонацию и помогают читателю почувствовать масштаб общей беды.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7118850" y="2668725"/>
            <a:ext cx="16281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Уважение к подвигу через слово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Военная тема в литературе объединяет уважение к людям, прошедшим испытания, и желание сохранить память. Через художественное слово подвиг становится понятным и близким новым поколениям.
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29500" y="2056061"/>
            <a:ext cx="3170700" cy="1230978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0200" y="320488"/>
            <a:ext cx="50427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Рязанская область в фактах для урока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786375" y="1286175"/>
            <a:ext cx="3717300" cy="105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сведения помогают связать урок литературы с реальной географией, историей и культурой региона — от Оки и Мещёры до Рязани как центра края.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786375" y="2505427"/>
            <a:ext cx="3717300" cy="93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факты работают как «карта смысла»: история, география и литературные традиции в одном регионе связаны через места, где живёт слово.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786375" y="3726148"/>
            <a:ext cx="3717300" cy="43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67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Официальные справочные данные об административном делении и географических характеристиках Рязанской области (без указания конкретного издания в рамках задания).
</a:t>
            </a:r>
            <a:endParaRPr lang="en-US" sz="967" dirty="0"/>
          </a:p>
        </p:txBody>
      </p:sp>
      <p:sp>
        <p:nvSpPr>
          <p:cNvPr id="9" name="Text 4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69875" y="1851113"/>
            <a:ext cx="2842200" cy="177637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66175" y="1851113"/>
            <a:ext cx="2842200" cy="177637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21500" y="1851113"/>
            <a:ext cx="2842200" cy="1776375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40200" y="46145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11" name="Text 1"/>
          <p:cNvSpPr txBox="1"/>
          <p:nvPr/>
        </p:nvSpPr>
        <p:spPr>
          <a:xfrm>
            <a:off x="3417275" y="4114850"/>
            <a:ext cx="2298600" cy="4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Музейные залы помогают почувствовать, что история края — не только даты, но и судьбы людей. Здесь легче представить, как менялись улицы, занятия и представления о родине. Впечатления остаются и после урока: хочется снова читать и узнавать.
</a:t>
            </a:r>
            <a:endParaRPr lang="en-US" sz="675" dirty="0"/>
          </a:p>
        </p:txBody>
      </p:sp>
      <p:sp>
        <p:nvSpPr>
          <p:cNvPr id="12" name="Text 2"/>
          <p:cNvSpPr txBox="1"/>
          <p:nvPr/>
        </p:nvSpPr>
        <p:spPr>
          <a:xfrm>
            <a:off x="3417275" y="3826675"/>
            <a:ext cx="2298600" cy="21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Музей как разговор с историей
</a:t>
            </a:r>
            <a:endParaRPr lang="en-US" sz="1000" dirty="0"/>
          </a:p>
        </p:txBody>
      </p:sp>
      <p:sp>
        <p:nvSpPr>
          <p:cNvPr id="13" name="Text 3"/>
          <p:cNvSpPr txBox="1"/>
          <p:nvPr/>
        </p:nvSpPr>
        <p:spPr>
          <a:xfrm>
            <a:off x="6442825" y="4121190"/>
            <a:ext cx="2298600" cy="4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3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Рязань сочетает старинные улицы, новые кварталы и культурные центры. Прогулка становится частью учебной работы: увиденное подкрепляет прочитанное, а прочитанное помогает смотреть внимательнее. Так литературная память живёт в повседневности, а не только в книге.
</a:t>
            </a:r>
            <a:endParaRPr lang="en-US" sz="633" dirty="0"/>
          </a:p>
        </p:txBody>
      </p:sp>
      <p:sp>
        <p:nvSpPr>
          <p:cNvPr id="14" name="Text 4"/>
          <p:cNvSpPr txBox="1"/>
          <p:nvPr/>
        </p:nvSpPr>
        <p:spPr>
          <a:xfrm>
            <a:off x="6442825" y="3826675"/>
            <a:ext cx="2298600" cy="21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7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Городская улица между старым и новым
</a:t>
            </a:r>
            <a:endParaRPr lang="en-US" sz="879" dirty="0"/>
          </a:p>
        </p:txBody>
      </p:sp>
      <p:sp>
        <p:nvSpPr>
          <p:cNvPr id="15" name="Text 5"/>
          <p:cNvSpPr txBox="1"/>
          <p:nvPr/>
        </p:nvSpPr>
        <p:spPr>
          <a:xfrm>
            <a:off x="470800" y="4114838"/>
            <a:ext cx="2298600" cy="4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библиотеке читатели находят книги о Рязани и её писателях, листают старые издания и готовят сообщения для класса. Одна тихая встреча с текстом превращается в собственное открытие города: почему одни слова так точно «пахнут» природой и домом? 
</a:t>
            </a:r>
            <a:endParaRPr lang="en-US" sz="675" dirty="0"/>
          </a:p>
        </p:txBody>
      </p:sp>
      <p:sp>
        <p:nvSpPr>
          <p:cNvPr id="16" name="Text 6"/>
          <p:cNvSpPr txBox="1"/>
          <p:nvPr/>
        </p:nvSpPr>
        <p:spPr>
          <a:xfrm>
            <a:off x="470800" y="3826662"/>
            <a:ext cx="2298600" cy="21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Библиотека, где оживает текст
</a:t>
            </a:r>
            <a:endParaRPr lang="en-US" sz="1000" dirty="0"/>
          </a:p>
        </p:txBody>
      </p:sp>
      <p:sp>
        <p:nvSpPr>
          <p:cNvPr id="17" name="Text 7"/>
          <p:cNvSpPr txBox="1"/>
          <p:nvPr/>
        </p:nvSpPr>
        <p:spPr>
          <a:xfrm>
            <a:off x="340200" y="319550"/>
            <a:ext cx="8493000" cy="56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Современная Рязань: музеи, библиотеки, учебные места
</a:t>
            </a:r>
            <a:endParaRPr lang="en-US" sz="2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76535" y="1977625"/>
            <a:ext cx="3549680" cy="23871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0200" y="320400"/>
            <a:ext cx="84636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гордится Рязанская земля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340200" y="1843901"/>
            <a:ext cx="3203700" cy="117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Рядом с древними темами всегда присутствуют «живые» образы: река Ока, просторы Мещёры, голос поэзии Есенина и память, которая поддерживается музеями и библиотеками.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40200" y="3195311"/>
            <a:ext cx="3203700" cy="10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Равномерное распределение тем показывает: гордость Рязанской земли складывается не из одного факта, а из нескольких сторон — истории, природы, слова и заботы о памяти.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5075075" y="4639800"/>
            <a:ext cx="35526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48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Сводка по направлениям, перечисленным в описании слайда; значения в диаграмме — условные (факт наличия темы), без измерения «веса» показателей.
</a:t>
            </a:r>
            <a:endParaRPr lang="en-US" sz="848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0200" y="4079950"/>
            <a:ext cx="83895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важно знать литературу родного края
</a:t>
            </a:r>
            <a:endParaRPr lang="en-US" sz="2300" dirty="0"/>
          </a:p>
        </p:txBody>
      </p:sp>
      <p:sp>
        <p:nvSpPr>
          <p:cNvPr id="6" name="Text 1"/>
          <p:cNvSpPr txBox="1"/>
          <p:nvPr/>
        </p:nvSpPr>
        <p:spPr>
          <a:xfrm>
            <a:off x="461700" y="1189800"/>
            <a:ext cx="2350500" cy="17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Произведения о Рязанщине помогают лучше понимать историю семьи, города и области: в них сохраняются реальные приметы времени, труда и привычек. Так литература становится «подсказкой» к прошлому рядом с домом.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309675" y="1189800"/>
            <a:ext cx="2350500" cy="17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Литературные тексты развивают внимательность к природе и уважение к традициям. Через образы Оки, Мещёры и деревенской жизни ребёнок учится замечать детали и беречь то, что делает место родным.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6259975" y="1189800"/>
            <a:ext cx="2350500" cy="17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Знакомство с местными авторами и темами укрепляет интерес к чтению. Школьник видит связь между реальными локациями, личной памятью и художественным словом — и начинает читать осмысленно, с вопросами.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340200" y="1479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597700" y="1034125"/>
            <a:ext cx="39486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Рязанская земля в памяти, слове и культуре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3151487" y="2296925"/>
            <a:ext cx="2841000" cy="86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Рязанская земля соединяет древнюю историю, красоту Оки и Мещёры, поэзию Сергея Есенина, народную речь, фольклор и современные культурные места. Родной край становится особенно близким, когда он открывается через литературу, память и любовь к своему месту.
</a:t>
            </a:r>
            <a:endParaRPr lang="en-US" sz="982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2026-05-13T00:48:06Z</dcterms:created>
  <dcterms:modified xsi:type="dcterms:W3CDTF">2026-05-13T00:48:06Z</dcterms:modified>
</cp:coreProperties>
</file>